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3"/>
  </p:notesMasterIdLst>
  <p:sldIdLst>
    <p:sldId id="257" r:id="rId2"/>
    <p:sldId id="258" r:id="rId3"/>
    <p:sldId id="276" r:id="rId4"/>
    <p:sldId id="277" r:id="rId5"/>
    <p:sldId id="299" r:id="rId6"/>
    <p:sldId id="300" r:id="rId7"/>
    <p:sldId id="301" r:id="rId8"/>
    <p:sldId id="302" r:id="rId9"/>
    <p:sldId id="303" r:id="rId10"/>
    <p:sldId id="278" r:id="rId11"/>
    <p:sldId id="279" r:id="rId12"/>
    <p:sldId id="280" r:id="rId13"/>
    <p:sldId id="281" r:id="rId14"/>
    <p:sldId id="287" r:id="rId15"/>
    <p:sldId id="305" r:id="rId16"/>
    <p:sldId id="288" r:id="rId17"/>
    <p:sldId id="307" r:id="rId18"/>
    <p:sldId id="292" r:id="rId19"/>
    <p:sldId id="289" r:id="rId20"/>
    <p:sldId id="293" r:id="rId21"/>
    <p:sldId id="294" r:id="rId22"/>
    <p:sldId id="296" r:id="rId23"/>
    <p:sldId id="297" r:id="rId24"/>
    <p:sldId id="295" r:id="rId25"/>
    <p:sldId id="298" r:id="rId26"/>
    <p:sldId id="290" r:id="rId27"/>
    <p:sldId id="291" r:id="rId28"/>
    <p:sldId id="306" r:id="rId29"/>
    <p:sldId id="308" r:id="rId30"/>
    <p:sldId id="262" r:id="rId31"/>
    <p:sldId id="275"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B8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5326" autoAdjust="0"/>
  </p:normalViewPr>
  <p:slideViewPr>
    <p:cSldViewPr snapToGrid="0">
      <p:cViewPr varScale="1">
        <p:scale>
          <a:sx n="71" d="100"/>
          <a:sy n="71" d="100"/>
        </p:scale>
        <p:origin x="78" y="31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990"/>
    </p:cViewPr>
  </p:sorterViewPr>
  <p:notesViewPr>
    <p:cSldViewPr snapToGrid="0">
      <p:cViewPr varScale="1">
        <p:scale>
          <a:sx n="64" d="100"/>
          <a:sy n="64" d="100"/>
        </p:scale>
        <p:origin x="3115"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ED933B-8FBE-4595-87A4-9EECC3EBC272}" type="datetimeFigureOut">
              <a:rPr lang="en-ID" smtClean="0"/>
              <a:t>11/06/2025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221B0-A3AB-4C74-8324-47966F7928FE}" type="slidenum">
              <a:rPr lang="en-ID" smtClean="0"/>
              <a:t>‹#›</a:t>
            </a:fld>
            <a:endParaRPr lang="en-ID"/>
          </a:p>
        </p:txBody>
      </p:sp>
    </p:spTree>
    <p:extLst>
      <p:ext uri="{BB962C8B-B14F-4D97-AF65-F5344CB8AC3E}">
        <p14:creationId xmlns:p14="http://schemas.microsoft.com/office/powerpoint/2010/main" val="2036151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3EED2B6-D836-4838-BD67-255DF7693B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45BF53-2E80-4C08-B985-37D2C00F8F91}"/>
              </a:ext>
            </a:extLst>
          </p:cNvPr>
          <p:cNvSpPr>
            <a:spLocks noGrp="1"/>
          </p:cNvSpPr>
          <p:nvPr>
            <p:ph type="ctrTitle"/>
          </p:nvPr>
        </p:nvSpPr>
        <p:spPr>
          <a:xfrm>
            <a:off x="4921624" y="1837765"/>
            <a:ext cx="5907741" cy="2364628"/>
          </a:xfrm>
        </p:spPr>
        <p:txBody>
          <a:bodyPr anchor="b"/>
          <a:lstStyle>
            <a:lvl1pPr algn="l">
              <a:defRPr sz="6000">
                <a:solidFill>
                  <a:schemeClr val="accent1"/>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121BDE30-4AD1-438C-A0AB-A7BFE60D1048}"/>
              </a:ext>
            </a:extLst>
          </p:cNvPr>
          <p:cNvSpPr>
            <a:spLocks noGrp="1"/>
          </p:cNvSpPr>
          <p:nvPr>
            <p:ph type="subTitle" idx="1"/>
          </p:nvPr>
        </p:nvSpPr>
        <p:spPr>
          <a:xfrm>
            <a:off x="4921624" y="4338919"/>
            <a:ext cx="4778189" cy="699248"/>
          </a:xfrm>
        </p:spPr>
        <p:txBody>
          <a:bodyPr>
            <a:normAutofit/>
          </a:bodyPr>
          <a:lstStyle>
            <a:lvl1pPr marL="0" indent="0" algn="l">
              <a:buNone/>
              <a:defRPr sz="2000" i="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5" name="Footer Placeholder 4">
            <a:extLst>
              <a:ext uri="{FF2B5EF4-FFF2-40B4-BE49-F238E27FC236}">
                <a16:creationId xmlns:a16="http://schemas.microsoft.com/office/drawing/2014/main" id="{3D3B9524-C52F-4A8E-A505-F1DC2AE028EB}"/>
              </a:ext>
            </a:extLst>
          </p:cNvPr>
          <p:cNvSpPr>
            <a:spLocks noGrp="1"/>
          </p:cNvSpPr>
          <p:nvPr>
            <p:ph type="ftr" sz="quarter" idx="11"/>
          </p:nvPr>
        </p:nvSpPr>
        <p:spPr>
          <a:xfrm>
            <a:off x="3518644" y="398277"/>
            <a:ext cx="2971800" cy="453370"/>
          </a:xfrm>
          <a:prstGeom prst="rect">
            <a:avLst/>
          </a:prstGeom>
        </p:spPr>
        <p:txBody>
          <a:bodyPr/>
          <a:lstStyle>
            <a:lvl1pPr>
              <a:defRPr sz="1400" b="1" spc="30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defRPr>
            </a:lvl1pPr>
          </a:lstStyle>
          <a:p>
            <a:endParaRPr lang="en-ID" dirty="0"/>
          </a:p>
        </p:txBody>
      </p:sp>
    </p:spTree>
    <p:extLst>
      <p:ext uri="{BB962C8B-B14F-4D97-AF65-F5344CB8AC3E}">
        <p14:creationId xmlns:p14="http://schemas.microsoft.com/office/powerpoint/2010/main" val="1370087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2912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A 1 Colo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E3EE1DE-2E3F-4FC2-898D-A515B119CD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037478"/>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034709"/>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4093149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A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C9016D3-0923-4643-AD2F-8B0493B0B83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82291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Content B 1 Colom">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B3501F-31BE-47A9-9E1E-F5FABD53707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8" y="1243666"/>
            <a:ext cx="9744637"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9744637" cy="2976563"/>
          </a:xfrm>
        </p:spPr>
        <p:txBody>
          <a:bodyPr>
            <a:normAutofit/>
          </a:bodyPr>
          <a:lstStyle>
            <a:lvl1pPr>
              <a:lnSpc>
                <a:spcPct val="100000"/>
              </a:lnSpc>
              <a:spcBef>
                <a:spcPts val="0"/>
              </a:spcBef>
              <a:defRPr sz="1800"/>
            </a:lvl1pPr>
            <a:lvl2pPr>
              <a:lnSpc>
                <a:spcPct val="100000"/>
              </a:lnSpc>
              <a:spcBef>
                <a:spcPts val="0"/>
              </a:spcBef>
              <a:defRPr sz="1600"/>
            </a:lvl2pPr>
            <a:lvl3pPr>
              <a:lnSpc>
                <a:spcPct val="100000"/>
              </a:lnSpc>
              <a:spcBef>
                <a:spcPts val="0"/>
              </a:spcBef>
              <a:defRPr sz="1400"/>
            </a:lvl3pPr>
            <a:lvl4pPr>
              <a:lnSpc>
                <a:spcPct val="100000"/>
              </a:lnSpc>
              <a:spcBef>
                <a:spcPts val="0"/>
              </a:spcBef>
              <a:defRPr sz="1200"/>
            </a:lvl4pPr>
            <a:lvl5pPr>
              <a:lnSpc>
                <a:spcPct val="100000"/>
              </a:lnSpc>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Tree>
    <p:extLst>
      <p:ext uri="{BB962C8B-B14F-4D97-AF65-F5344CB8AC3E}">
        <p14:creationId xmlns:p14="http://schemas.microsoft.com/office/powerpoint/2010/main" val="1631995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B 2 Colom">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ED413E-A34E-48E0-B735-82B326ABD0B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1454598"/>
            <a:ext cx="40122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2357718"/>
            <a:ext cx="40122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1454598"/>
            <a:ext cx="4031983"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2357718"/>
            <a:ext cx="4031983"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3026259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46A5B86-0336-447F-83DA-6B00B17B86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F9107D6-1562-4144-87BD-913871F31FE8}"/>
              </a:ext>
            </a:extLst>
          </p:cNvPr>
          <p:cNvSpPr>
            <a:spLocks noGrp="1"/>
          </p:cNvSpPr>
          <p:nvPr>
            <p:ph type="title"/>
          </p:nvPr>
        </p:nvSpPr>
        <p:spPr>
          <a:xfrm>
            <a:off x="5163673" y="1709739"/>
            <a:ext cx="4823010" cy="2145086"/>
          </a:xfrm>
        </p:spPr>
        <p:txBody>
          <a:bodyPr anchor="b">
            <a:normAutofit/>
          </a:bodyPr>
          <a:lstStyle>
            <a:lvl1pPr>
              <a:defRPr sz="4800" b="0" i="1">
                <a:solidFill>
                  <a:srgbClr val="FFFF00"/>
                </a:solidFill>
              </a:defRPr>
            </a:lvl1p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3A5E7E98-92DD-47B0-976B-9D83AC3A233D}"/>
              </a:ext>
            </a:extLst>
          </p:cNvPr>
          <p:cNvSpPr>
            <a:spLocks noGrp="1"/>
          </p:cNvSpPr>
          <p:nvPr>
            <p:ph type="body" idx="1"/>
          </p:nvPr>
        </p:nvSpPr>
        <p:spPr>
          <a:xfrm>
            <a:off x="5163673" y="3979864"/>
            <a:ext cx="4310155" cy="1031408"/>
          </a:xfrm>
        </p:spPr>
        <p:txBody>
          <a:bodyPr>
            <a:norm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601791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ig Picture &amp; Content 2 Colom">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0DB9294-B302-467F-8B93-6360B22AD3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V="1">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1595719" y="4518212"/>
            <a:ext cx="4012224"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962D0-BF8F-4821-9371-62A55079B4BD}"/>
              </a:ext>
            </a:extLst>
          </p:cNvPr>
          <p:cNvSpPr>
            <a:spLocks noGrp="1"/>
          </p:cNvSpPr>
          <p:nvPr>
            <p:ph sz="half" idx="2"/>
          </p:nvPr>
        </p:nvSpPr>
        <p:spPr>
          <a:xfrm>
            <a:off x="1595719" y="5047130"/>
            <a:ext cx="4012224"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6662911" y="4518212"/>
            <a:ext cx="4031983" cy="376518"/>
          </a:xfrm>
        </p:spPr>
        <p:txBody>
          <a:bodyPr anchor="b">
            <a:normAutofit/>
          </a:bodyPr>
          <a:lstStyle>
            <a:lvl1pPr marL="0" indent="0" algn="l">
              <a:buNone/>
              <a:defRPr sz="20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6662911" y="5047130"/>
            <a:ext cx="4031983" cy="1228164"/>
          </a:xfrm>
        </p:spPr>
        <p:txBody>
          <a:bodyPr>
            <a:normAutofit/>
          </a:bodyPr>
          <a:lstStyle>
            <a:lvl1pPr>
              <a:lnSpc>
                <a:spcPct val="150000"/>
              </a:lnSpc>
              <a:defRPr sz="1800">
                <a:solidFill>
                  <a:schemeClr val="bg1"/>
                </a:solidFill>
              </a:defRPr>
            </a:lvl1pPr>
            <a:lvl2pPr>
              <a:lnSpc>
                <a:spcPct val="150000"/>
              </a:lnSpc>
              <a:defRPr sz="1600">
                <a:solidFill>
                  <a:schemeClr val="bg1"/>
                </a:solidFill>
              </a:defRPr>
            </a:lvl2pPr>
            <a:lvl3pPr>
              <a:lnSpc>
                <a:spcPct val="150000"/>
              </a:lnSpc>
              <a:defRPr sz="1400">
                <a:solidFill>
                  <a:schemeClr val="bg1"/>
                </a:solidFill>
              </a:defRPr>
            </a:lvl3pPr>
            <a:lvl4pPr>
              <a:lnSpc>
                <a:spcPct val="150000"/>
              </a:lnSpc>
              <a:defRPr sz="1200">
                <a:solidFill>
                  <a:schemeClr val="bg1"/>
                </a:solidFill>
              </a:defRPr>
            </a:lvl4pPr>
            <a:lvl5pPr>
              <a:lnSpc>
                <a:spcPct val="150000"/>
              </a:lnSpc>
              <a:defRPr sz="12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11" name="Picture Placeholder 2">
            <a:extLst>
              <a:ext uri="{FF2B5EF4-FFF2-40B4-BE49-F238E27FC236}">
                <a16:creationId xmlns:a16="http://schemas.microsoft.com/office/drawing/2014/main" id="{EFA99F8C-3B08-4BEC-9E08-213E371E53C8}"/>
              </a:ext>
            </a:extLst>
          </p:cNvPr>
          <p:cNvSpPr>
            <a:spLocks noGrp="1"/>
          </p:cNvSpPr>
          <p:nvPr>
            <p:ph type="pic" idx="12"/>
          </p:nvPr>
        </p:nvSpPr>
        <p:spPr>
          <a:xfrm>
            <a:off x="0" y="1"/>
            <a:ext cx="12192000" cy="425823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1755880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B 1 Colom &amp; pict">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BA0156-8B96-4128-9124-96BACAFEA6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E1C6250-4833-4996-9089-4A6D328F9F18}"/>
              </a:ext>
            </a:extLst>
          </p:cNvPr>
          <p:cNvSpPr>
            <a:spLocks noGrp="1"/>
          </p:cNvSpPr>
          <p:nvPr>
            <p:ph type="title"/>
          </p:nvPr>
        </p:nvSpPr>
        <p:spPr>
          <a:xfrm>
            <a:off x="1541929" y="1243666"/>
            <a:ext cx="3558990" cy="809251"/>
          </a:xfrm>
        </p:spPr>
        <p:txBody>
          <a:bodyPr>
            <a:normAutofit/>
          </a:bodyPr>
          <a:lstStyle>
            <a:lvl1pPr>
              <a:defRPr sz="28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F30ED9F1-6277-4CCD-AE9B-3CF863F1FD0A}"/>
              </a:ext>
            </a:extLst>
          </p:cNvPr>
          <p:cNvSpPr>
            <a:spLocks noGrp="1"/>
          </p:cNvSpPr>
          <p:nvPr>
            <p:ph idx="1"/>
          </p:nvPr>
        </p:nvSpPr>
        <p:spPr>
          <a:xfrm>
            <a:off x="1541928" y="2240897"/>
            <a:ext cx="3558991" cy="2976563"/>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5" name="Footer Placeholder 4">
            <a:extLst>
              <a:ext uri="{FF2B5EF4-FFF2-40B4-BE49-F238E27FC236}">
                <a16:creationId xmlns:a16="http://schemas.microsoft.com/office/drawing/2014/main" id="{507CD9FC-0393-4FC8-BABF-3679431B7EAA}"/>
              </a:ext>
            </a:extLst>
          </p:cNvPr>
          <p:cNvSpPr>
            <a:spLocks noGrp="1"/>
          </p:cNvSpPr>
          <p:nvPr>
            <p:ph type="ftr" sz="quarter" idx="11"/>
          </p:nvPr>
        </p:nvSpPr>
        <p:spPr>
          <a:xfrm>
            <a:off x="9148482" y="185738"/>
            <a:ext cx="2743200" cy="495299"/>
          </a:xfrm>
          <a:prstGeom prst="rect">
            <a:avLst/>
          </a:prstGeom>
        </p:spPr>
        <p:txBody>
          <a:bodyPr/>
          <a:lstStyle>
            <a:lvl1pPr algn="r">
              <a:defRPr sz="1200" b="0" i="1">
                <a:solidFill>
                  <a:schemeClr val="bg1"/>
                </a:solidFill>
              </a:defRPr>
            </a:lvl1pPr>
          </a:lstStyle>
          <a:p>
            <a:endParaRPr lang="en-ID" dirty="0"/>
          </a:p>
        </p:txBody>
      </p:sp>
      <p:sp>
        <p:nvSpPr>
          <p:cNvPr id="7" name="Picture Placeholder 2">
            <a:extLst>
              <a:ext uri="{FF2B5EF4-FFF2-40B4-BE49-F238E27FC236}">
                <a16:creationId xmlns:a16="http://schemas.microsoft.com/office/drawing/2014/main" id="{C8B5BE8F-A1C1-47D3-A30E-927B171A2B62}"/>
              </a:ext>
            </a:extLst>
          </p:cNvPr>
          <p:cNvSpPr>
            <a:spLocks noGrp="1"/>
          </p:cNvSpPr>
          <p:nvPr>
            <p:ph type="pic" idx="12"/>
          </p:nvPr>
        </p:nvSpPr>
        <p:spPr>
          <a:xfrm>
            <a:off x="6019800" y="761719"/>
            <a:ext cx="6172200" cy="60962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dirty="0"/>
          </a:p>
        </p:txBody>
      </p:sp>
    </p:spTree>
    <p:extLst>
      <p:ext uri="{BB962C8B-B14F-4D97-AF65-F5344CB8AC3E}">
        <p14:creationId xmlns:p14="http://schemas.microsoft.com/office/powerpoint/2010/main" val="292035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c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BE0685-8840-4B76-837F-7546BCD7822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 Placeholder 2">
            <a:extLst>
              <a:ext uri="{FF2B5EF4-FFF2-40B4-BE49-F238E27FC236}">
                <a16:creationId xmlns:a16="http://schemas.microsoft.com/office/drawing/2014/main" id="{BA4E4E41-BF69-4FAD-9CD8-925F4772F4DB}"/>
              </a:ext>
            </a:extLst>
          </p:cNvPr>
          <p:cNvSpPr>
            <a:spLocks noGrp="1"/>
          </p:cNvSpPr>
          <p:nvPr>
            <p:ph type="body" idx="1"/>
          </p:nvPr>
        </p:nvSpPr>
        <p:spPr>
          <a:xfrm>
            <a:off x="636496" y="2483224"/>
            <a:ext cx="2348751" cy="1604682"/>
          </a:xfrm>
        </p:spPr>
        <p:txBody>
          <a:bodyPr anchor="b">
            <a:normAutofit/>
          </a:bodyPr>
          <a:lstStyle>
            <a:lvl1pPr marL="0" indent="0" algn="l">
              <a:buNone/>
              <a:defRPr sz="3200" b="1">
                <a:solidFill>
                  <a:schemeClr val="bg1"/>
                </a:solidFill>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0215F5B8-02D8-440E-AF72-BE000AB0F89A}"/>
              </a:ext>
            </a:extLst>
          </p:cNvPr>
          <p:cNvSpPr>
            <a:spLocks noGrp="1"/>
          </p:cNvSpPr>
          <p:nvPr>
            <p:ph type="body" sz="quarter" idx="3"/>
          </p:nvPr>
        </p:nvSpPr>
        <p:spPr>
          <a:xfrm>
            <a:off x="4269335" y="1185657"/>
            <a:ext cx="6434524" cy="750720"/>
          </a:xfrm>
        </p:spPr>
        <p:txBody>
          <a:bodyPr anchor="b"/>
          <a:lstStyle>
            <a:lvl1pPr marL="0" indent="0" algn="l">
              <a:buNone/>
              <a:defRPr sz="2400" b="1">
                <a:latin typeface="Signika" panose="02010003020600000004" pitchFamily="2"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D43E1B84-5506-480C-93B3-C267CE6FD0E3}"/>
              </a:ext>
            </a:extLst>
          </p:cNvPr>
          <p:cNvSpPr>
            <a:spLocks noGrp="1"/>
          </p:cNvSpPr>
          <p:nvPr>
            <p:ph sz="quarter" idx="4"/>
          </p:nvPr>
        </p:nvSpPr>
        <p:spPr>
          <a:xfrm>
            <a:off x="4269335" y="2088777"/>
            <a:ext cx="6434524" cy="3693458"/>
          </a:xfrm>
        </p:spPr>
        <p:txBody>
          <a:bodyPr>
            <a:norm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8" name="Footer Placeholder 7">
            <a:extLst>
              <a:ext uri="{FF2B5EF4-FFF2-40B4-BE49-F238E27FC236}">
                <a16:creationId xmlns:a16="http://schemas.microsoft.com/office/drawing/2014/main" id="{F199E22D-C534-4A7E-8C6C-5498F0C3624F}"/>
              </a:ext>
            </a:extLst>
          </p:cNvPr>
          <p:cNvSpPr>
            <a:spLocks noGrp="1"/>
          </p:cNvSpPr>
          <p:nvPr>
            <p:ph type="ftr" sz="quarter" idx="11"/>
          </p:nvPr>
        </p:nvSpPr>
        <p:spPr>
          <a:xfrm>
            <a:off x="9798421" y="206507"/>
            <a:ext cx="2120153" cy="365125"/>
          </a:xfrm>
          <a:prstGeom prst="rect">
            <a:avLst/>
          </a:prstGeom>
        </p:spPr>
        <p:txBody>
          <a:bodyPr/>
          <a:lstStyle>
            <a:lvl1pPr algn="r">
              <a:defRPr sz="1200" i="1">
                <a:solidFill>
                  <a:schemeClr val="bg1"/>
                </a:solidFill>
              </a:defRPr>
            </a:lvl1pPr>
          </a:lstStyle>
          <a:p>
            <a:endParaRPr lang="en-ID" dirty="0"/>
          </a:p>
        </p:txBody>
      </p:sp>
    </p:spTree>
    <p:extLst>
      <p:ext uri="{BB962C8B-B14F-4D97-AF65-F5344CB8AC3E}">
        <p14:creationId xmlns:p14="http://schemas.microsoft.com/office/powerpoint/2010/main" val="172026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B0C5C4-D863-439C-9BC4-7786132B8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04541C26-F316-4A7E-900E-3989505D96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1300911"/>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95" r:id="rId4"/>
    <p:sldLayoutId id="2147483696" r:id="rId5"/>
    <p:sldLayoutId id="2147483686" r:id="rId6"/>
    <p:sldLayoutId id="2147483697" r:id="rId7"/>
    <p:sldLayoutId id="2147483699" r:id="rId8"/>
    <p:sldLayoutId id="2147483700" r:id="rId9"/>
    <p:sldLayoutId id="2147483701" r:id="rId10"/>
  </p:sldLayoutIdLst>
  <p:txStyles>
    <p:titleStyle>
      <a:lvl1pPr algn="l" defTabSz="914400" rtl="0" eaLnBrk="1" latinLnBrk="0" hangingPunct="1">
        <a:lnSpc>
          <a:spcPct val="90000"/>
        </a:lnSpc>
        <a:spcBef>
          <a:spcPct val="0"/>
        </a:spcBef>
        <a:buNone/>
        <a:defRPr sz="4400" b="1" kern="1200">
          <a:solidFill>
            <a:schemeClr val="tx1"/>
          </a:solidFill>
          <a:latin typeface="Signika" panose="02010003020600000004"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0C0FC20F-AFC7-44B2-9D9C-E682CAB2AA88}"/>
              </a:ext>
            </a:extLst>
          </p:cNvPr>
          <p:cNvSpPr>
            <a:spLocks noGrp="1"/>
          </p:cNvSpPr>
          <p:nvPr>
            <p:ph type="subTitle" idx="1"/>
          </p:nvPr>
        </p:nvSpPr>
        <p:spPr>
          <a:xfrm>
            <a:off x="3940584" y="4294605"/>
            <a:ext cx="4778189" cy="699248"/>
          </a:xfrm>
        </p:spPr>
        <p:txBody>
          <a:bodyPr>
            <a:normAutofit lnSpcReduction="10000"/>
          </a:bodyPr>
          <a:lstStyle/>
          <a:p>
            <a:pPr algn="ctr">
              <a:lnSpc>
                <a:spcPct val="100000"/>
              </a:lnSpc>
              <a:spcBef>
                <a:spcPts val="0"/>
              </a:spcBef>
            </a:pPr>
            <a:r>
              <a:rPr lang="en-US" i="0" dirty="0">
                <a:latin typeface="Signika"/>
              </a:rPr>
              <a:t>Tim </a:t>
            </a:r>
            <a:r>
              <a:rPr lang="en-US" i="0" dirty="0" err="1">
                <a:latin typeface="Signika"/>
              </a:rPr>
              <a:t>Penyusun</a:t>
            </a:r>
            <a:r>
              <a:rPr lang="en-US" i="0" dirty="0">
                <a:latin typeface="Signika"/>
              </a:rPr>
              <a:t> </a:t>
            </a:r>
          </a:p>
          <a:p>
            <a:pPr algn="ctr">
              <a:lnSpc>
                <a:spcPct val="100000"/>
              </a:lnSpc>
              <a:spcBef>
                <a:spcPts val="0"/>
              </a:spcBef>
            </a:pPr>
            <a:r>
              <a:rPr lang="en-US" i="0" dirty="0">
                <a:latin typeface="Signika"/>
              </a:rPr>
              <a:t>RPS INTERAKSI MANUSIA DAN KOMPUTER</a:t>
            </a:r>
            <a:endParaRPr lang="en-ID" sz="1600" dirty="0">
              <a:latin typeface="Signika"/>
            </a:endParaRPr>
          </a:p>
        </p:txBody>
      </p:sp>
      <p:sp>
        <p:nvSpPr>
          <p:cNvPr id="6" name="Title Placeholder 1">
            <a:extLst>
              <a:ext uri="{FF2B5EF4-FFF2-40B4-BE49-F238E27FC236}">
                <a16:creationId xmlns:a16="http://schemas.microsoft.com/office/drawing/2014/main" id="{C681855C-F23D-4877-9B66-969CB01EAB30}"/>
              </a:ext>
            </a:extLst>
          </p:cNvPr>
          <p:cNvSpPr txBox="1">
            <a:spLocks/>
          </p:cNvSpPr>
          <p:nvPr/>
        </p:nvSpPr>
        <p:spPr>
          <a:xfrm>
            <a:off x="2230580" y="213032"/>
            <a:ext cx="3577937"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endParaRPr lang="en-ID" dirty="0"/>
          </a:p>
        </p:txBody>
      </p:sp>
      <p:sp>
        <p:nvSpPr>
          <p:cNvPr id="8" name="Title Placeholder 1">
            <a:extLst>
              <a:ext uri="{FF2B5EF4-FFF2-40B4-BE49-F238E27FC236}">
                <a16:creationId xmlns:a16="http://schemas.microsoft.com/office/drawing/2014/main" id="{106F9D41-8F07-4274-8BAF-C0886F6439C1}"/>
              </a:ext>
            </a:extLst>
          </p:cNvPr>
          <p:cNvSpPr txBox="1">
            <a:spLocks/>
          </p:cNvSpPr>
          <p:nvPr/>
        </p:nvSpPr>
        <p:spPr>
          <a:xfrm>
            <a:off x="3440255" y="427626"/>
            <a:ext cx="3865420" cy="57676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6000" b="1" kern="1200">
                <a:solidFill>
                  <a:srgbClr val="FFFF00"/>
                </a:solidFill>
                <a:latin typeface="Signika" panose="02010003020600000004" pitchFamily="2" charset="0"/>
                <a:ea typeface="+mj-ea"/>
                <a:cs typeface="+mj-cs"/>
              </a:defRPr>
            </a:lvl1pPr>
          </a:lstStyle>
          <a:p>
            <a:pPr>
              <a:lnSpc>
                <a:spcPct val="114000"/>
              </a:lnSpc>
            </a:pPr>
            <a:r>
              <a:rPr lang="en-US" sz="1200" dirty="0">
                <a:solidFill>
                  <a:schemeClr val="accent2">
                    <a:lumMod val="75000"/>
                  </a:schemeClr>
                </a:solidFill>
                <a:latin typeface="Arial Black" panose="020B0A04020102020204" pitchFamily="34" charset="0"/>
                <a:cs typeface="Arial" panose="020B0604020202020204" pitchFamily="34" charset="0"/>
              </a:rPr>
              <a:t>PROGRAM STUDI</a:t>
            </a:r>
            <a:br>
              <a:rPr lang="en-US" sz="1200" dirty="0">
                <a:solidFill>
                  <a:schemeClr val="accent2">
                    <a:lumMod val="75000"/>
                  </a:schemeClr>
                </a:solidFill>
                <a:latin typeface="Arial Black" panose="020B0A04020102020204" pitchFamily="34" charset="0"/>
                <a:cs typeface="Arial" panose="020B0604020202020204" pitchFamily="34" charset="0"/>
              </a:rPr>
            </a:br>
            <a:r>
              <a:rPr lang="en-US" sz="1200" dirty="0">
                <a:solidFill>
                  <a:schemeClr val="accent2">
                    <a:lumMod val="75000"/>
                  </a:schemeClr>
                </a:solidFill>
                <a:latin typeface="Arial Black" panose="020B0A04020102020204" pitchFamily="34" charset="0"/>
                <a:cs typeface="Arial" panose="020B0604020202020204" pitchFamily="34" charset="0"/>
              </a:rPr>
              <a:t>TEKNIK INFORMATIKA – S1</a:t>
            </a:r>
            <a:endParaRPr lang="en-ID" sz="1200" dirty="0">
              <a:solidFill>
                <a:schemeClr val="accent2">
                  <a:lumMod val="75000"/>
                </a:schemeClr>
              </a:solidFill>
              <a:latin typeface="Arial Black" panose="020B0A04020102020204" pitchFamily="34" charset="0"/>
              <a:cs typeface="Arial" panose="020B0604020202020204" pitchFamily="34" charset="0"/>
            </a:endParaRPr>
          </a:p>
        </p:txBody>
      </p:sp>
      <p:sp>
        <p:nvSpPr>
          <p:cNvPr id="10" name="Subtitle 4">
            <a:extLst>
              <a:ext uri="{FF2B5EF4-FFF2-40B4-BE49-F238E27FC236}">
                <a16:creationId xmlns:a16="http://schemas.microsoft.com/office/drawing/2014/main" id="{6255887C-233F-4CCB-8162-74F2F25F242F}"/>
              </a:ext>
            </a:extLst>
          </p:cNvPr>
          <p:cNvSpPr txBox="1">
            <a:spLocks/>
          </p:cNvSpPr>
          <p:nvPr/>
        </p:nvSpPr>
        <p:spPr>
          <a:xfrm>
            <a:off x="9324975" y="665384"/>
            <a:ext cx="2295526" cy="67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2" name="Title 1"/>
          <p:cNvSpPr>
            <a:spLocks noGrp="1"/>
          </p:cNvSpPr>
          <p:nvPr>
            <p:ph type="ctrTitle"/>
          </p:nvPr>
        </p:nvSpPr>
        <p:spPr>
          <a:xfrm>
            <a:off x="1017638" y="2038305"/>
            <a:ext cx="10884310" cy="1725358"/>
          </a:xfrm>
        </p:spPr>
        <p:txBody>
          <a:bodyPr>
            <a:noAutofit/>
          </a:bodyPr>
          <a:lstStyle/>
          <a:p>
            <a:pPr algn="ctr"/>
            <a:r>
              <a:rPr lang="en-US" sz="6600" dirty="0">
                <a:latin typeface="Arial Rounded MT Bold" panose="020F0704030504030204" pitchFamily="34" charset="0"/>
              </a:rPr>
              <a:t>UKURAN KEPUASAN PENGGUNA</a:t>
            </a:r>
          </a:p>
        </p:txBody>
      </p:sp>
    </p:spTree>
    <p:extLst>
      <p:ext uri="{BB962C8B-B14F-4D97-AF65-F5344CB8AC3E}">
        <p14:creationId xmlns:p14="http://schemas.microsoft.com/office/powerpoint/2010/main" val="556541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58B44EC1-5A4A-4085-BED4-0D12331AC108}"/>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5" name="Title 4">
            <a:extLst>
              <a:ext uri="{FF2B5EF4-FFF2-40B4-BE49-F238E27FC236}">
                <a16:creationId xmlns:a16="http://schemas.microsoft.com/office/drawing/2014/main" id="{18F39516-C33B-49F7-925E-69D101579ACA}"/>
              </a:ext>
            </a:extLst>
          </p:cNvPr>
          <p:cNvSpPr>
            <a:spLocks noGrp="1"/>
          </p:cNvSpPr>
          <p:nvPr>
            <p:ph type="title"/>
          </p:nvPr>
        </p:nvSpPr>
        <p:spPr/>
        <p:txBody>
          <a:bodyPr>
            <a:noAutofit/>
          </a:bodyPr>
          <a:lstStyle/>
          <a:p>
            <a:r>
              <a:rPr lang="en-US" sz="4800" dirty="0" err="1">
                <a:latin typeface="Arial Rounded MT Bold" panose="020F0704030504030204" pitchFamily="34" charset="0"/>
              </a:rPr>
              <a:t>Mengukur</a:t>
            </a:r>
            <a:r>
              <a:rPr lang="en-US" sz="4800" dirty="0">
                <a:latin typeface="Arial Rounded MT Bold" panose="020F0704030504030204" pitchFamily="34" charset="0"/>
              </a:rPr>
              <a:t> </a:t>
            </a:r>
            <a:r>
              <a:rPr lang="en-US" sz="4800" dirty="0" err="1">
                <a:latin typeface="Arial Rounded MT Bold" panose="020F0704030504030204" pitchFamily="34" charset="0"/>
              </a:rPr>
              <a:t>Kepuasan</a:t>
            </a:r>
            <a:r>
              <a:rPr lang="en-US" sz="4800" dirty="0">
                <a:latin typeface="Arial Rounded MT Bold" panose="020F0704030504030204" pitchFamily="34" charset="0"/>
              </a:rPr>
              <a:t> </a:t>
            </a:r>
            <a:r>
              <a:rPr lang="en-US" sz="4800" dirty="0" err="1">
                <a:latin typeface="Arial Rounded MT Bold" panose="020F0704030504030204" pitchFamily="34" charset="0"/>
              </a:rPr>
              <a:t>Pengguna</a:t>
            </a:r>
            <a:endParaRPr lang="en-ID" sz="4800"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7855867B-B55D-4891-B82B-E11E25D10323}"/>
              </a:ext>
            </a:extLst>
          </p:cNvPr>
          <p:cNvSpPr>
            <a:spLocks noGrp="1"/>
          </p:cNvSpPr>
          <p:nvPr>
            <p:ph idx="1"/>
          </p:nvPr>
        </p:nvSpPr>
        <p:spPr>
          <a:xfrm>
            <a:off x="1541927" y="2169832"/>
            <a:ext cx="9744637" cy="4115368"/>
          </a:xfrm>
        </p:spPr>
        <p:txBody>
          <a:bodyPr>
            <a:noAutofit/>
          </a:bodyPr>
          <a:lstStyle/>
          <a:p>
            <a:r>
              <a:rPr lang="en-US" sz="2800" dirty="0"/>
              <a:t>Pada </a:t>
            </a:r>
            <a:r>
              <a:rPr lang="en-US" sz="2800" dirty="0" err="1"/>
              <a:t>umumnya</a:t>
            </a:r>
            <a:r>
              <a:rPr lang="en-US" sz="2800" dirty="0"/>
              <a:t> </a:t>
            </a:r>
            <a:r>
              <a:rPr lang="en-US" sz="2800" dirty="0" err="1"/>
              <a:t>kepuasan</a:t>
            </a:r>
            <a:r>
              <a:rPr lang="en-US" sz="2800" dirty="0"/>
              <a:t> </a:t>
            </a:r>
            <a:r>
              <a:rPr lang="en-US" sz="2800" dirty="0" err="1"/>
              <a:t>pengguna</a:t>
            </a:r>
            <a:r>
              <a:rPr lang="en-US" sz="2800" dirty="0"/>
              <a:t> </a:t>
            </a:r>
            <a:r>
              <a:rPr lang="en-US" sz="2800" dirty="0" err="1"/>
              <a:t>diukur</a:t>
            </a:r>
            <a:r>
              <a:rPr lang="en-US" sz="2800" dirty="0"/>
              <a:t> </a:t>
            </a:r>
            <a:r>
              <a:rPr lang="en-US" sz="2800" dirty="0" err="1"/>
              <a:t>menggunakan</a:t>
            </a:r>
            <a:r>
              <a:rPr lang="en-US" sz="2800" dirty="0"/>
              <a:t> </a:t>
            </a:r>
            <a:r>
              <a:rPr lang="en-US" sz="2800" dirty="0" err="1"/>
              <a:t>kuesioner</a:t>
            </a:r>
            <a:r>
              <a:rPr lang="en-US" sz="2800" dirty="0"/>
              <a:t>, </a:t>
            </a:r>
            <a:r>
              <a:rPr lang="en-US" sz="2800" dirty="0" err="1"/>
              <a:t>berbeda</a:t>
            </a:r>
            <a:r>
              <a:rPr lang="en-US" sz="2800" dirty="0"/>
              <a:t> </a:t>
            </a:r>
            <a:r>
              <a:rPr lang="en-US" sz="2800" dirty="0" err="1"/>
              <a:t>dengan</a:t>
            </a:r>
            <a:r>
              <a:rPr lang="en-US" sz="2800" dirty="0"/>
              <a:t> </a:t>
            </a:r>
            <a:r>
              <a:rPr lang="en-US" sz="2800" dirty="0" err="1"/>
              <a:t>efisiensi</a:t>
            </a:r>
            <a:r>
              <a:rPr lang="en-US" sz="2800" dirty="0"/>
              <a:t> dan </a:t>
            </a:r>
            <a:r>
              <a:rPr lang="en-US" sz="2800" dirty="0" err="1"/>
              <a:t>efektifitas</a:t>
            </a:r>
            <a:r>
              <a:rPr lang="en-US" sz="2800" dirty="0"/>
              <a:t>, pada </a:t>
            </a:r>
            <a:r>
              <a:rPr lang="en-US" sz="2800" dirty="0" err="1"/>
              <a:t>bagian</a:t>
            </a:r>
            <a:r>
              <a:rPr lang="en-US" sz="2800" dirty="0"/>
              <a:t> </a:t>
            </a:r>
            <a:r>
              <a:rPr lang="en-US" sz="2800" dirty="0" err="1"/>
              <a:t>ini</a:t>
            </a:r>
            <a:r>
              <a:rPr lang="en-US" sz="2800" dirty="0"/>
              <a:t>, para </a:t>
            </a:r>
            <a:r>
              <a:rPr lang="en-US" sz="2800" dirty="0" err="1"/>
              <a:t>peneliti</a:t>
            </a:r>
            <a:r>
              <a:rPr lang="en-US" sz="2800" dirty="0"/>
              <a:t> </a:t>
            </a:r>
            <a:r>
              <a:rPr lang="en-US" sz="2800" dirty="0" err="1"/>
              <a:t>mengamati</a:t>
            </a:r>
            <a:r>
              <a:rPr lang="en-US" sz="2800" dirty="0"/>
              <a:t> dan  </a:t>
            </a:r>
            <a:r>
              <a:rPr lang="en-US" sz="2800" dirty="0" err="1"/>
              <a:t>mengevaluasi</a:t>
            </a:r>
            <a:r>
              <a:rPr lang="en-US" sz="2800" dirty="0"/>
              <a:t> </a:t>
            </a:r>
            <a:r>
              <a:rPr lang="en-US" sz="2800" dirty="0" err="1"/>
              <a:t>tindakan</a:t>
            </a:r>
            <a:r>
              <a:rPr lang="en-US" sz="2800" dirty="0"/>
              <a:t> </a:t>
            </a:r>
            <a:r>
              <a:rPr lang="en-US" sz="2800" dirty="0" err="1"/>
              <a:t>pengguna</a:t>
            </a:r>
            <a:r>
              <a:rPr lang="en-US" sz="2800" dirty="0"/>
              <a:t>, </a:t>
            </a:r>
            <a:r>
              <a:rPr lang="en-US" sz="2800" dirty="0" err="1"/>
              <a:t>sehingga</a:t>
            </a:r>
            <a:r>
              <a:rPr lang="en-US" sz="2800" dirty="0"/>
              <a:t> </a:t>
            </a:r>
            <a:r>
              <a:rPr lang="en-US" sz="2800" dirty="0" err="1"/>
              <a:t>ukuran</a:t>
            </a:r>
            <a:r>
              <a:rPr lang="en-US" sz="2800" dirty="0"/>
              <a:t> </a:t>
            </a:r>
            <a:r>
              <a:rPr lang="en-US" sz="2800" dirty="0" err="1"/>
              <a:t>kepuasan</a:t>
            </a:r>
            <a:r>
              <a:rPr lang="en-US" sz="2800" dirty="0"/>
              <a:t> </a:t>
            </a:r>
            <a:r>
              <a:rPr lang="en-US" sz="2800" dirty="0" err="1"/>
              <a:t>mengarah</a:t>
            </a:r>
            <a:r>
              <a:rPr lang="en-US" sz="2800" dirty="0"/>
              <a:t> pada </a:t>
            </a:r>
            <a:r>
              <a:rPr lang="en-US" sz="2800" dirty="0" err="1"/>
              <a:t>pemikirian</a:t>
            </a:r>
            <a:r>
              <a:rPr lang="en-US" sz="2800" dirty="0"/>
              <a:t> </a:t>
            </a:r>
            <a:r>
              <a:rPr lang="en-US" sz="2800" dirty="0" err="1"/>
              <a:t>subjektif</a:t>
            </a:r>
            <a:r>
              <a:rPr lang="en-US" sz="2800" dirty="0"/>
              <a:t> </a:t>
            </a:r>
            <a:r>
              <a:rPr lang="en-US" sz="2800" dirty="0" err="1"/>
              <a:t>penggunanya</a:t>
            </a:r>
            <a:r>
              <a:rPr lang="en-US" sz="2800" dirty="0"/>
              <a:t>.</a:t>
            </a:r>
          </a:p>
          <a:p>
            <a:r>
              <a:rPr lang="en-US" sz="2800" dirty="0"/>
              <a:t>Ada </a:t>
            </a:r>
            <a:r>
              <a:rPr lang="en-US" sz="2800" dirty="0" err="1"/>
              <a:t>beberapa</a:t>
            </a:r>
            <a:r>
              <a:rPr lang="en-US" sz="2800" dirty="0"/>
              <a:t> Teknik </a:t>
            </a:r>
            <a:r>
              <a:rPr lang="en-US" sz="2800" dirty="0" err="1"/>
              <a:t>untuk</a:t>
            </a:r>
            <a:r>
              <a:rPr lang="en-US" sz="2800" dirty="0"/>
              <a:t> </a:t>
            </a:r>
            <a:r>
              <a:rPr lang="en-US" sz="2800" dirty="0" err="1"/>
              <a:t>mengukur</a:t>
            </a:r>
            <a:r>
              <a:rPr lang="en-US" sz="2800" dirty="0"/>
              <a:t> </a:t>
            </a:r>
            <a:r>
              <a:rPr lang="en-US" sz="2800" dirty="0" err="1"/>
              <a:t>dari</a:t>
            </a:r>
            <a:r>
              <a:rPr lang="en-US" sz="2800" dirty="0"/>
              <a:t> </a:t>
            </a:r>
            <a:r>
              <a:rPr lang="en-US" sz="2800" dirty="0" err="1"/>
              <a:t>kepuasan</a:t>
            </a:r>
            <a:r>
              <a:rPr lang="en-US" sz="2800" dirty="0"/>
              <a:t> </a:t>
            </a:r>
            <a:r>
              <a:rPr lang="en-US" sz="2800" dirty="0" err="1"/>
              <a:t>pengguna</a:t>
            </a:r>
            <a:r>
              <a:rPr lang="en-US" sz="2800" dirty="0"/>
              <a:t> </a:t>
            </a:r>
            <a:r>
              <a:rPr lang="en-US" sz="2800" dirty="0" err="1"/>
              <a:t>ini</a:t>
            </a:r>
            <a:r>
              <a:rPr lang="en-US" sz="2800" dirty="0"/>
              <a:t>, </a:t>
            </a:r>
            <a:r>
              <a:rPr lang="en-US" sz="2800" dirty="0" err="1"/>
              <a:t>diantaranya</a:t>
            </a:r>
            <a:endParaRPr lang="en-US" sz="2800" dirty="0"/>
          </a:p>
          <a:p>
            <a:pPr lvl="1"/>
            <a:r>
              <a:rPr lang="en-US" sz="2800" dirty="0"/>
              <a:t>Skala Likert</a:t>
            </a:r>
          </a:p>
          <a:p>
            <a:pPr lvl="1"/>
            <a:r>
              <a:rPr lang="en-US" sz="2800" dirty="0"/>
              <a:t>Task Level Satisfaction</a:t>
            </a:r>
          </a:p>
          <a:p>
            <a:pPr marL="457200" lvl="1" indent="0">
              <a:buNone/>
            </a:pPr>
            <a:endParaRPr lang="en-ID" sz="2800" dirty="0"/>
          </a:p>
        </p:txBody>
      </p:sp>
    </p:spTree>
    <p:extLst>
      <p:ext uri="{BB962C8B-B14F-4D97-AF65-F5344CB8AC3E}">
        <p14:creationId xmlns:p14="http://schemas.microsoft.com/office/powerpoint/2010/main" val="3528116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2893AFEF-A027-472F-B6A5-0374FA0DE19A}"/>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5" name="Title 4">
            <a:extLst>
              <a:ext uri="{FF2B5EF4-FFF2-40B4-BE49-F238E27FC236}">
                <a16:creationId xmlns:a16="http://schemas.microsoft.com/office/drawing/2014/main" id="{798DC21F-43EF-4996-BAAE-F6258D8F6F02}"/>
              </a:ext>
            </a:extLst>
          </p:cNvPr>
          <p:cNvSpPr>
            <a:spLocks noGrp="1"/>
          </p:cNvSpPr>
          <p:nvPr>
            <p:ph type="title"/>
          </p:nvPr>
        </p:nvSpPr>
        <p:spPr/>
        <p:txBody>
          <a:bodyPr>
            <a:noAutofit/>
          </a:bodyPr>
          <a:lstStyle/>
          <a:p>
            <a:r>
              <a:rPr lang="en-US" sz="6600" dirty="0" err="1">
                <a:latin typeface="Arial Rounded MT Bold" panose="020F0704030504030204" pitchFamily="34" charset="0"/>
              </a:rPr>
              <a:t>Skala</a:t>
            </a:r>
            <a:r>
              <a:rPr lang="en-US" sz="6600" dirty="0">
                <a:latin typeface="Arial Rounded MT Bold" panose="020F0704030504030204" pitchFamily="34" charset="0"/>
              </a:rPr>
              <a:t> Likert</a:t>
            </a:r>
            <a:endParaRPr lang="en-ID" sz="6600"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829601C8-13A5-406F-8A52-2AC61F79746F}"/>
              </a:ext>
            </a:extLst>
          </p:cNvPr>
          <p:cNvSpPr>
            <a:spLocks noGrp="1"/>
          </p:cNvSpPr>
          <p:nvPr>
            <p:ph idx="1"/>
          </p:nvPr>
        </p:nvSpPr>
        <p:spPr>
          <a:xfrm>
            <a:off x="1364947" y="1975715"/>
            <a:ext cx="9744637" cy="4351343"/>
          </a:xfrm>
        </p:spPr>
        <p:txBody>
          <a:bodyPr>
            <a:noAutofit/>
          </a:bodyPr>
          <a:lstStyle/>
          <a:p>
            <a:r>
              <a:rPr lang="en-US" sz="2200" dirty="0"/>
              <a:t>Skala Likert </a:t>
            </a:r>
            <a:r>
              <a:rPr lang="en-US" sz="2200" dirty="0" err="1"/>
              <a:t>Dipopulerkan</a:t>
            </a:r>
            <a:r>
              <a:rPr lang="en-US" sz="2200" dirty="0"/>
              <a:t> oleh </a:t>
            </a:r>
            <a:r>
              <a:rPr lang="en-US" sz="2200" dirty="0" err="1"/>
              <a:t>seorang</a:t>
            </a:r>
            <a:r>
              <a:rPr lang="en-US" sz="2200" dirty="0"/>
              <a:t> </a:t>
            </a:r>
            <a:r>
              <a:rPr lang="en-US" sz="2200" dirty="0" err="1"/>
              <a:t>psikolog</a:t>
            </a:r>
            <a:r>
              <a:rPr lang="en-US" sz="2200" dirty="0"/>
              <a:t> social Amerika </a:t>
            </a:r>
            <a:r>
              <a:rPr lang="en-US" sz="2200" dirty="0" err="1"/>
              <a:t>bernama</a:t>
            </a:r>
            <a:r>
              <a:rPr lang="en-US" sz="2200" dirty="0"/>
              <a:t> </a:t>
            </a:r>
            <a:r>
              <a:rPr lang="en-US" sz="2200" dirty="0" err="1"/>
              <a:t>Rensis</a:t>
            </a:r>
            <a:r>
              <a:rPr lang="en-US" sz="2200" dirty="0"/>
              <a:t> Likert</a:t>
            </a:r>
          </a:p>
          <a:p>
            <a:r>
              <a:rPr lang="en-US" sz="2200" dirty="0"/>
              <a:t>Skala Likert </a:t>
            </a:r>
            <a:r>
              <a:rPr lang="en-US" sz="2200" dirty="0" err="1"/>
              <a:t>merupakan</a:t>
            </a:r>
            <a:r>
              <a:rPr lang="en-US" sz="2200" dirty="0"/>
              <a:t> </a:t>
            </a:r>
            <a:r>
              <a:rPr lang="en-US" sz="2200" dirty="0" err="1"/>
              <a:t>skala</a:t>
            </a:r>
            <a:r>
              <a:rPr lang="en-US" sz="2200" dirty="0"/>
              <a:t> </a:t>
            </a:r>
            <a:r>
              <a:rPr lang="en-US" sz="2200" dirty="0" err="1"/>
              <a:t>psikometrik</a:t>
            </a:r>
            <a:r>
              <a:rPr lang="en-US" sz="2200" dirty="0"/>
              <a:t> </a:t>
            </a:r>
            <a:r>
              <a:rPr lang="en-US" sz="2200" dirty="0" err="1"/>
              <a:t>untuk</a:t>
            </a:r>
            <a:r>
              <a:rPr lang="en-US" sz="2200" dirty="0"/>
              <a:t> </a:t>
            </a:r>
            <a:r>
              <a:rPr lang="en-US" sz="2200" dirty="0" err="1"/>
              <a:t>mengukur</a:t>
            </a:r>
            <a:r>
              <a:rPr lang="en-US" sz="2200" dirty="0"/>
              <a:t> </a:t>
            </a:r>
            <a:r>
              <a:rPr lang="en-US" sz="2200" dirty="0" err="1"/>
              <a:t>pemikiran</a:t>
            </a:r>
            <a:r>
              <a:rPr lang="en-US" sz="2200" dirty="0"/>
              <a:t> dan </a:t>
            </a:r>
            <a:r>
              <a:rPr lang="en-US" sz="2200" dirty="0" err="1"/>
              <a:t>perasaan</a:t>
            </a:r>
            <a:r>
              <a:rPr lang="en-US" sz="2200" dirty="0"/>
              <a:t> orang </a:t>
            </a:r>
            <a:r>
              <a:rPr lang="en-US" sz="2200" dirty="0" err="1"/>
              <a:t>terhadap</a:t>
            </a:r>
            <a:r>
              <a:rPr lang="en-US" sz="2200" dirty="0"/>
              <a:t> </a:t>
            </a:r>
            <a:r>
              <a:rPr lang="en-US" sz="2200" dirty="0" err="1"/>
              <a:t>sebuah</a:t>
            </a:r>
            <a:r>
              <a:rPr lang="en-US" sz="2200" dirty="0"/>
              <a:t> </a:t>
            </a:r>
            <a:r>
              <a:rPr lang="en-US" sz="2200" dirty="0" err="1"/>
              <a:t>survei</a:t>
            </a:r>
            <a:r>
              <a:rPr lang="en-US" sz="2200" dirty="0"/>
              <a:t> </a:t>
            </a:r>
            <a:r>
              <a:rPr lang="en-US" sz="2200" dirty="0" err="1"/>
              <a:t>opini</a:t>
            </a:r>
            <a:r>
              <a:rPr lang="en-US" sz="2200" dirty="0"/>
              <a:t> </a:t>
            </a:r>
            <a:r>
              <a:rPr lang="en-US" sz="2200" dirty="0" err="1"/>
              <a:t>hingga</a:t>
            </a:r>
            <a:r>
              <a:rPr lang="en-US" sz="2200" dirty="0"/>
              <a:t> </a:t>
            </a:r>
            <a:r>
              <a:rPr lang="en-US" sz="2200" dirty="0" err="1"/>
              <a:t>tes</a:t>
            </a:r>
            <a:r>
              <a:rPr lang="en-US" sz="2200" dirty="0"/>
              <a:t> </a:t>
            </a:r>
            <a:r>
              <a:rPr lang="en-US" sz="2200" dirty="0" err="1"/>
              <a:t>kepribadian</a:t>
            </a:r>
            <a:r>
              <a:rPr lang="en-US" sz="2200" dirty="0"/>
              <a:t>.</a:t>
            </a:r>
          </a:p>
          <a:p>
            <a:r>
              <a:rPr lang="en-US" sz="2200" dirty="0"/>
              <a:t>Pada </a:t>
            </a:r>
            <a:r>
              <a:rPr lang="en-US" sz="2200" dirty="0" err="1"/>
              <a:t>pengukuran</a:t>
            </a:r>
            <a:r>
              <a:rPr lang="en-US" sz="2200" dirty="0"/>
              <a:t> Usability, </a:t>
            </a:r>
            <a:r>
              <a:rPr lang="en-US" sz="2200" dirty="0" err="1"/>
              <a:t>responden</a:t>
            </a:r>
            <a:r>
              <a:rPr lang="en-US" sz="2200" dirty="0"/>
              <a:t> </a:t>
            </a:r>
            <a:r>
              <a:rPr lang="en-US" sz="2200" dirty="0" err="1"/>
              <a:t>memberikan</a:t>
            </a:r>
            <a:r>
              <a:rPr lang="en-US" sz="2200" dirty="0"/>
              <a:t> </a:t>
            </a:r>
            <a:r>
              <a:rPr lang="en-US" sz="2200" dirty="0" err="1"/>
              <a:t>tanggapan</a:t>
            </a:r>
            <a:r>
              <a:rPr lang="en-US" sz="2200" dirty="0"/>
              <a:t> pada </a:t>
            </a:r>
            <a:r>
              <a:rPr lang="en-US" sz="2200" dirty="0" err="1"/>
              <a:t>kuesioner</a:t>
            </a:r>
            <a:r>
              <a:rPr lang="en-US" sz="2200" dirty="0"/>
              <a:t> </a:t>
            </a:r>
            <a:r>
              <a:rPr lang="en-US" sz="2200" dirty="0" err="1"/>
              <a:t>dengan</a:t>
            </a:r>
            <a:r>
              <a:rPr lang="en-US" sz="2200" dirty="0"/>
              <a:t> </a:t>
            </a:r>
            <a:r>
              <a:rPr lang="en-US" sz="2200" dirty="0" err="1"/>
              <a:t>menentukan</a:t>
            </a:r>
            <a:r>
              <a:rPr lang="en-US" sz="2200" dirty="0"/>
              <a:t> </a:t>
            </a:r>
            <a:r>
              <a:rPr lang="en-US" sz="2200" dirty="0" err="1"/>
              <a:t>tingkat</a:t>
            </a:r>
            <a:r>
              <a:rPr lang="en-US" sz="2200" dirty="0"/>
              <a:t> </a:t>
            </a:r>
            <a:r>
              <a:rPr lang="en-US" sz="2200" dirty="0" err="1"/>
              <a:t>persetujuan</a:t>
            </a:r>
            <a:r>
              <a:rPr lang="en-US" sz="2200" dirty="0"/>
              <a:t> </a:t>
            </a:r>
            <a:r>
              <a:rPr lang="en-US" sz="2200" dirty="0" err="1"/>
              <a:t>mereka</a:t>
            </a:r>
            <a:r>
              <a:rPr lang="en-US" sz="2200" dirty="0"/>
              <a:t> </a:t>
            </a:r>
            <a:r>
              <a:rPr lang="en-US" sz="2200" dirty="0" err="1"/>
              <a:t>terhadap</a:t>
            </a:r>
            <a:r>
              <a:rPr lang="en-US" sz="2200" dirty="0"/>
              <a:t> </a:t>
            </a:r>
            <a:r>
              <a:rPr lang="en-US" sz="2200" dirty="0" err="1"/>
              <a:t>suatu</a:t>
            </a:r>
            <a:r>
              <a:rPr lang="en-US" sz="2200" dirty="0"/>
              <a:t> </a:t>
            </a:r>
            <a:r>
              <a:rPr lang="en-US" sz="2200" dirty="0" err="1"/>
              <a:t>pernyataan</a:t>
            </a:r>
            <a:r>
              <a:rPr lang="en-US" sz="2200" dirty="0"/>
              <a:t>.</a:t>
            </a:r>
          </a:p>
          <a:p>
            <a:r>
              <a:rPr lang="en-US" sz="2200" dirty="0" err="1"/>
              <a:t>Responden</a:t>
            </a:r>
            <a:r>
              <a:rPr lang="en-US" sz="2200" dirty="0"/>
              <a:t> </a:t>
            </a:r>
            <a:r>
              <a:rPr lang="en-US" sz="2200" dirty="0" err="1"/>
              <a:t>diminta</a:t>
            </a:r>
            <a:r>
              <a:rPr lang="en-US" sz="2200" dirty="0"/>
              <a:t> </a:t>
            </a:r>
            <a:r>
              <a:rPr lang="en-US" sz="2200" dirty="0" err="1"/>
              <a:t>untuk</a:t>
            </a:r>
            <a:r>
              <a:rPr lang="en-US" sz="2200" dirty="0"/>
              <a:t> </a:t>
            </a:r>
            <a:r>
              <a:rPr lang="en-US" sz="2200" dirty="0" err="1"/>
              <a:t>memilih</a:t>
            </a:r>
            <a:r>
              <a:rPr lang="en-US" sz="2200" dirty="0"/>
              <a:t> pada salah </a:t>
            </a:r>
            <a:r>
              <a:rPr lang="en-US" sz="2200" dirty="0" err="1"/>
              <a:t>satu</a:t>
            </a:r>
            <a:r>
              <a:rPr lang="en-US" sz="2200" dirty="0"/>
              <a:t> </a:t>
            </a:r>
            <a:r>
              <a:rPr lang="en-US" sz="2200" dirty="0" err="1"/>
              <a:t>pilihan</a:t>
            </a:r>
            <a:r>
              <a:rPr lang="en-US" sz="2200" dirty="0"/>
              <a:t> yang </a:t>
            </a:r>
            <a:r>
              <a:rPr lang="en-US" sz="2200" dirty="0" err="1"/>
              <a:t>tersedia</a:t>
            </a:r>
            <a:r>
              <a:rPr lang="en-US" sz="2200" dirty="0"/>
              <a:t>, </a:t>
            </a:r>
            <a:r>
              <a:rPr lang="en-US" sz="2200" dirty="0" err="1"/>
              <a:t>misalnya</a:t>
            </a:r>
            <a:r>
              <a:rPr lang="en-US" sz="2200" dirty="0"/>
              <a:t>:</a:t>
            </a:r>
          </a:p>
          <a:p>
            <a:pPr lvl="1"/>
            <a:r>
              <a:rPr lang="en-US" sz="2200" dirty="0" err="1"/>
              <a:t>Sangat</a:t>
            </a:r>
            <a:r>
              <a:rPr lang="en-US" sz="2200" dirty="0"/>
              <a:t> </a:t>
            </a:r>
            <a:r>
              <a:rPr lang="en-US" sz="2200" dirty="0" err="1"/>
              <a:t>tidak</a:t>
            </a:r>
            <a:r>
              <a:rPr lang="en-US" sz="2200" dirty="0"/>
              <a:t> </a:t>
            </a:r>
            <a:r>
              <a:rPr lang="en-US" sz="2200" dirty="0" err="1"/>
              <a:t>setuju</a:t>
            </a:r>
            <a:endParaRPr lang="en-US" sz="2200" dirty="0"/>
          </a:p>
          <a:p>
            <a:pPr lvl="1"/>
            <a:r>
              <a:rPr lang="en-US" sz="2200" dirty="0" err="1"/>
              <a:t>Tidak</a:t>
            </a:r>
            <a:r>
              <a:rPr lang="en-US" sz="2200" dirty="0"/>
              <a:t> </a:t>
            </a:r>
            <a:r>
              <a:rPr lang="en-US" sz="2200" dirty="0" err="1"/>
              <a:t>setuju</a:t>
            </a:r>
            <a:endParaRPr lang="en-US" sz="2200" dirty="0"/>
          </a:p>
          <a:p>
            <a:pPr lvl="1"/>
            <a:r>
              <a:rPr lang="en-US" sz="2200" dirty="0"/>
              <a:t>Kurang </a:t>
            </a:r>
            <a:r>
              <a:rPr lang="en-US" sz="2200" dirty="0" err="1"/>
              <a:t>setuju</a:t>
            </a:r>
            <a:endParaRPr lang="en-US" sz="2200" dirty="0"/>
          </a:p>
          <a:p>
            <a:pPr lvl="1"/>
            <a:r>
              <a:rPr lang="en-US" sz="2200" dirty="0" err="1"/>
              <a:t>Setuju</a:t>
            </a:r>
            <a:endParaRPr lang="en-US" sz="2200" dirty="0"/>
          </a:p>
          <a:p>
            <a:pPr lvl="1"/>
            <a:r>
              <a:rPr lang="en-US" sz="2200" dirty="0" err="1"/>
              <a:t>Sangat</a:t>
            </a:r>
            <a:r>
              <a:rPr lang="en-US" sz="2200" dirty="0"/>
              <a:t> </a:t>
            </a:r>
            <a:r>
              <a:rPr lang="en-US" sz="2200" dirty="0" err="1"/>
              <a:t>setuju</a:t>
            </a:r>
            <a:r>
              <a:rPr lang="en-US" sz="2200" dirty="0"/>
              <a:t> </a:t>
            </a:r>
            <a:endParaRPr lang="en-ID" sz="2200" dirty="0"/>
          </a:p>
        </p:txBody>
      </p:sp>
    </p:spTree>
    <p:extLst>
      <p:ext uri="{BB962C8B-B14F-4D97-AF65-F5344CB8AC3E}">
        <p14:creationId xmlns:p14="http://schemas.microsoft.com/office/powerpoint/2010/main" val="3528116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20D1D2C-1E49-4CE8-B760-FCA3696CD6EF}"/>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5" name="Title 4">
            <a:extLst>
              <a:ext uri="{FF2B5EF4-FFF2-40B4-BE49-F238E27FC236}">
                <a16:creationId xmlns:a16="http://schemas.microsoft.com/office/drawing/2014/main" id="{669E5036-7529-4B04-B990-18EED6CFBADF}"/>
              </a:ext>
            </a:extLst>
          </p:cNvPr>
          <p:cNvSpPr>
            <a:spLocks noGrp="1"/>
          </p:cNvSpPr>
          <p:nvPr>
            <p:ph type="title"/>
          </p:nvPr>
        </p:nvSpPr>
        <p:spPr/>
        <p:txBody>
          <a:bodyPr>
            <a:noAutofit/>
          </a:bodyPr>
          <a:lstStyle/>
          <a:p>
            <a:r>
              <a:rPr lang="en-US" sz="6600" dirty="0" err="1">
                <a:latin typeface="Arial Rounded MT Bold" panose="020F0704030504030204" pitchFamily="34" charset="0"/>
              </a:rPr>
              <a:t>Skala</a:t>
            </a:r>
            <a:r>
              <a:rPr lang="en-US" sz="6600" dirty="0">
                <a:latin typeface="Arial Rounded MT Bold" panose="020F0704030504030204" pitchFamily="34" charset="0"/>
              </a:rPr>
              <a:t> Likert</a:t>
            </a:r>
            <a:endParaRPr lang="en-ID" sz="6600"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A6AF15D0-A76C-4A3D-9567-7CED11135A08}"/>
              </a:ext>
            </a:extLst>
          </p:cNvPr>
          <p:cNvSpPr>
            <a:spLocks noGrp="1"/>
          </p:cNvSpPr>
          <p:nvPr>
            <p:ph idx="1"/>
          </p:nvPr>
        </p:nvSpPr>
        <p:spPr>
          <a:xfrm>
            <a:off x="1353361" y="1928388"/>
            <a:ext cx="9911360" cy="1788205"/>
          </a:xfrm>
        </p:spPr>
        <p:txBody>
          <a:bodyPr>
            <a:normAutofit/>
          </a:bodyPr>
          <a:lstStyle/>
          <a:p>
            <a:r>
              <a:rPr lang="en-US" sz="2400" dirty="0" err="1"/>
              <a:t>Bentuk</a:t>
            </a:r>
            <a:r>
              <a:rPr lang="en-US" sz="2400" dirty="0"/>
              <a:t> </a:t>
            </a:r>
            <a:r>
              <a:rPr lang="en-US" sz="2400" dirty="0" err="1"/>
              <a:t>skala</a:t>
            </a:r>
            <a:r>
              <a:rPr lang="en-US" sz="2400" dirty="0"/>
              <a:t> </a:t>
            </a:r>
            <a:r>
              <a:rPr lang="en-US" sz="2400" dirty="0" err="1"/>
              <a:t>likert</a:t>
            </a:r>
            <a:r>
              <a:rPr lang="en-US" sz="2400" dirty="0"/>
              <a:t> </a:t>
            </a:r>
            <a:r>
              <a:rPr lang="en-US" sz="2400" dirty="0" err="1"/>
              <a:t>tergantung</a:t>
            </a:r>
            <a:r>
              <a:rPr lang="en-US" sz="2400" dirty="0"/>
              <a:t> </a:t>
            </a:r>
            <a:r>
              <a:rPr lang="en-US" sz="2400" dirty="0" err="1"/>
              <a:t>dari</a:t>
            </a:r>
            <a:r>
              <a:rPr lang="en-US" sz="2400" dirty="0"/>
              <a:t> </a:t>
            </a:r>
            <a:r>
              <a:rPr lang="en-US" sz="2400" dirty="0" err="1"/>
              <a:t>tujuan</a:t>
            </a:r>
            <a:r>
              <a:rPr lang="en-US" sz="2400" dirty="0"/>
              <a:t> yang </a:t>
            </a:r>
            <a:r>
              <a:rPr lang="en-US" sz="2400" dirty="0" err="1"/>
              <a:t>diinginkan</a:t>
            </a:r>
            <a:r>
              <a:rPr lang="en-US" sz="2400" dirty="0"/>
              <a:t> oleh </a:t>
            </a:r>
            <a:r>
              <a:rPr lang="en-US" sz="2400" dirty="0" err="1"/>
              <a:t>peneliti</a:t>
            </a:r>
            <a:r>
              <a:rPr lang="en-US" sz="2400" dirty="0"/>
              <a:t>.</a:t>
            </a:r>
          </a:p>
          <a:p>
            <a:r>
              <a:rPr lang="en-US" sz="2400" dirty="0" err="1"/>
              <a:t>Beberapa</a:t>
            </a:r>
            <a:r>
              <a:rPr lang="en-US" sz="2400" dirty="0"/>
              <a:t> </a:t>
            </a:r>
            <a:r>
              <a:rPr lang="en-US" sz="2400" dirty="0" err="1"/>
              <a:t>peneliti</a:t>
            </a:r>
            <a:r>
              <a:rPr lang="en-US" sz="2400" dirty="0"/>
              <a:t> </a:t>
            </a:r>
            <a:r>
              <a:rPr lang="en-US" sz="2400" dirty="0" err="1"/>
              <a:t>menggunakan</a:t>
            </a:r>
            <a:r>
              <a:rPr lang="en-US" sz="2400" dirty="0"/>
              <a:t> </a:t>
            </a:r>
            <a:r>
              <a:rPr lang="en-US" sz="2400" dirty="0" err="1"/>
              <a:t>pilihan</a:t>
            </a:r>
            <a:r>
              <a:rPr lang="en-US" sz="2400" dirty="0"/>
              <a:t> </a:t>
            </a:r>
            <a:r>
              <a:rPr lang="en-US" sz="2400" dirty="0" err="1"/>
              <a:t>dengan</a:t>
            </a:r>
            <a:r>
              <a:rPr lang="en-US" sz="2400" dirty="0"/>
              <a:t> lima </a:t>
            </a:r>
            <a:r>
              <a:rPr lang="en-US" sz="2400" dirty="0" err="1"/>
              <a:t>skala</a:t>
            </a:r>
            <a:r>
              <a:rPr lang="en-US" sz="2400" dirty="0"/>
              <a:t>, </a:t>
            </a:r>
            <a:r>
              <a:rPr lang="en-US" sz="2400" dirty="0" err="1"/>
              <a:t>namun</a:t>
            </a:r>
            <a:r>
              <a:rPr lang="en-US" sz="2400" dirty="0"/>
              <a:t> </a:t>
            </a:r>
            <a:r>
              <a:rPr lang="en-US" sz="2400" dirty="0" err="1"/>
              <a:t>ada</a:t>
            </a:r>
            <a:r>
              <a:rPr lang="en-US" sz="2400" dirty="0"/>
              <a:t> yang </a:t>
            </a:r>
            <a:r>
              <a:rPr lang="en-US" sz="2400" dirty="0" err="1"/>
              <a:t>menggunakan</a:t>
            </a:r>
            <a:r>
              <a:rPr lang="en-US" sz="2400" dirty="0"/>
              <a:t> 7 </a:t>
            </a:r>
            <a:r>
              <a:rPr lang="en-US" sz="2400" dirty="0" err="1"/>
              <a:t>tujuh</a:t>
            </a:r>
            <a:r>
              <a:rPr lang="en-US" sz="2400" dirty="0"/>
              <a:t> </a:t>
            </a:r>
            <a:r>
              <a:rPr lang="en-US" sz="2400" dirty="0" err="1"/>
              <a:t>skala</a:t>
            </a:r>
            <a:r>
              <a:rPr lang="en-US" sz="2400" dirty="0"/>
              <a:t>.</a:t>
            </a:r>
            <a:endParaRPr lang="en-ID" sz="2400" dirty="0"/>
          </a:p>
        </p:txBody>
      </p:sp>
      <p:pic>
        <p:nvPicPr>
          <p:cNvPr id="7" name="Picture 6">
            <a:extLst>
              <a:ext uri="{FF2B5EF4-FFF2-40B4-BE49-F238E27FC236}">
                <a16:creationId xmlns:a16="http://schemas.microsoft.com/office/drawing/2014/main" id="{7BEEB719-20A7-49E4-A439-A9182E547044}"/>
              </a:ext>
            </a:extLst>
          </p:cNvPr>
          <p:cNvPicPr>
            <a:picLocks noChangeAspect="1"/>
          </p:cNvPicPr>
          <p:nvPr/>
        </p:nvPicPr>
        <p:blipFill>
          <a:blip r:embed="rId2"/>
          <a:stretch>
            <a:fillRect/>
          </a:stretch>
        </p:blipFill>
        <p:spPr>
          <a:xfrm>
            <a:off x="4463208" y="3187570"/>
            <a:ext cx="3902076" cy="1938767"/>
          </a:xfrm>
          <a:prstGeom prst="rect">
            <a:avLst/>
          </a:prstGeom>
        </p:spPr>
      </p:pic>
      <p:pic>
        <p:nvPicPr>
          <p:cNvPr id="9" name="Picture 8">
            <a:extLst>
              <a:ext uri="{FF2B5EF4-FFF2-40B4-BE49-F238E27FC236}">
                <a16:creationId xmlns:a16="http://schemas.microsoft.com/office/drawing/2014/main" id="{ED5733F0-BC15-4D19-B976-A754C7765CFB}"/>
              </a:ext>
            </a:extLst>
          </p:cNvPr>
          <p:cNvPicPr>
            <a:picLocks noChangeAspect="1"/>
          </p:cNvPicPr>
          <p:nvPr/>
        </p:nvPicPr>
        <p:blipFill>
          <a:blip r:embed="rId3"/>
          <a:stretch>
            <a:fillRect/>
          </a:stretch>
        </p:blipFill>
        <p:spPr>
          <a:xfrm>
            <a:off x="3432921" y="4302347"/>
            <a:ext cx="5962650" cy="2381250"/>
          </a:xfrm>
          <a:prstGeom prst="rect">
            <a:avLst/>
          </a:prstGeom>
        </p:spPr>
      </p:pic>
    </p:spTree>
    <p:extLst>
      <p:ext uri="{BB962C8B-B14F-4D97-AF65-F5344CB8AC3E}">
        <p14:creationId xmlns:p14="http://schemas.microsoft.com/office/powerpoint/2010/main" val="3528116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6419755-BF87-4AF5-8653-12462EB5F34D}"/>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5" name="Title 4">
            <a:extLst>
              <a:ext uri="{FF2B5EF4-FFF2-40B4-BE49-F238E27FC236}">
                <a16:creationId xmlns:a16="http://schemas.microsoft.com/office/drawing/2014/main" id="{044D3247-243B-4191-B110-4ACE7C57B327}"/>
              </a:ext>
            </a:extLst>
          </p:cNvPr>
          <p:cNvSpPr>
            <a:spLocks noGrp="1"/>
          </p:cNvSpPr>
          <p:nvPr>
            <p:ph type="title"/>
          </p:nvPr>
        </p:nvSpPr>
        <p:spPr/>
        <p:txBody>
          <a:bodyPr>
            <a:noAutofit/>
          </a:bodyPr>
          <a:lstStyle/>
          <a:p>
            <a:r>
              <a:rPr lang="en-US" sz="6600" dirty="0">
                <a:latin typeface="Arial Rounded MT Bold" panose="020F0704030504030204" pitchFamily="34" charset="0"/>
              </a:rPr>
              <a:t>Task Level Satisfaction</a:t>
            </a:r>
            <a:endParaRPr lang="en-ID" sz="6600"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74666E1E-469A-4C4D-8994-48C70733F936}"/>
              </a:ext>
            </a:extLst>
          </p:cNvPr>
          <p:cNvSpPr>
            <a:spLocks noGrp="1"/>
          </p:cNvSpPr>
          <p:nvPr>
            <p:ph idx="1"/>
          </p:nvPr>
        </p:nvSpPr>
        <p:spPr>
          <a:xfrm>
            <a:off x="1135626" y="2034709"/>
            <a:ext cx="10150939" cy="4056375"/>
          </a:xfrm>
        </p:spPr>
        <p:txBody>
          <a:bodyPr>
            <a:noAutofit/>
          </a:bodyPr>
          <a:lstStyle/>
          <a:p>
            <a:r>
              <a:rPr lang="en-US" sz="2800" dirty="0" err="1"/>
              <a:t>Adalah</a:t>
            </a:r>
            <a:r>
              <a:rPr lang="en-US" sz="2800" dirty="0"/>
              <a:t> </a:t>
            </a:r>
            <a:r>
              <a:rPr lang="en-US" sz="2800" dirty="0" err="1"/>
              <a:t>ukuran</a:t>
            </a:r>
            <a:r>
              <a:rPr lang="en-US" sz="2800" dirty="0"/>
              <a:t> </a:t>
            </a:r>
            <a:r>
              <a:rPr lang="en-US" sz="2800" dirty="0" err="1"/>
              <a:t>kepuasan</a:t>
            </a:r>
            <a:r>
              <a:rPr lang="en-US" sz="2800" dirty="0"/>
              <a:t> </a:t>
            </a:r>
            <a:r>
              <a:rPr lang="en-US" sz="2800" dirty="0" err="1"/>
              <a:t>pengguna</a:t>
            </a:r>
            <a:r>
              <a:rPr lang="en-US" sz="2800" dirty="0"/>
              <a:t>, </a:t>
            </a:r>
            <a:r>
              <a:rPr lang="en-US" sz="2800" dirty="0" err="1"/>
              <a:t>dilihat</a:t>
            </a:r>
            <a:r>
              <a:rPr lang="en-US" sz="2800" dirty="0"/>
              <a:t> </a:t>
            </a:r>
            <a:r>
              <a:rPr lang="en-US" sz="2800" dirty="0" err="1"/>
              <a:t>dari</a:t>
            </a:r>
            <a:r>
              <a:rPr lang="en-US" sz="2800" dirty="0"/>
              <a:t> </a:t>
            </a:r>
            <a:r>
              <a:rPr lang="en-US" sz="2800" dirty="0" err="1"/>
              <a:t>seberapa</a:t>
            </a:r>
            <a:r>
              <a:rPr lang="en-US" sz="2800" dirty="0"/>
              <a:t> </a:t>
            </a:r>
            <a:r>
              <a:rPr lang="en-US" sz="2800" dirty="0" err="1"/>
              <a:t>sulit</a:t>
            </a:r>
            <a:r>
              <a:rPr lang="en-US" sz="2800" dirty="0"/>
              <a:t> </a:t>
            </a:r>
            <a:r>
              <a:rPr lang="en-US" sz="2800" dirty="0" err="1"/>
              <a:t>sebuah</a:t>
            </a:r>
            <a:r>
              <a:rPr lang="en-US" sz="2800" dirty="0"/>
              <a:t> </a:t>
            </a:r>
            <a:r>
              <a:rPr lang="en-US" sz="2800" dirty="0" err="1"/>
              <a:t>tugas</a:t>
            </a:r>
            <a:r>
              <a:rPr lang="en-US" sz="2800" dirty="0"/>
              <a:t> yang </a:t>
            </a:r>
            <a:r>
              <a:rPr lang="en-US" sz="2800" dirty="0" err="1"/>
              <a:t>diberikan</a:t>
            </a:r>
            <a:r>
              <a:rPr lang="en-US" sz="2800" dirty="0"/>
              <a:t>.</a:t>
            </a:r>
          </a:p>
          <a:p>
            <a:r>
              <a:rPr lang="en-US" sz="2800" dirty="0"/>
              <a:t>Setelah </a:t>
            </a:r>
            <a:r>
              <a:rPr lang="en-US" sz="2800" dirty="0" err="1"/>
              <a:t>pengguna</a:t>
            </a:r>
            <a:r>
              <a:rPr lang="en-US" sz="2800" dirty="0"/>
              <a:t> </a:t>
            </a:r>
            <a:r>
              <a:rPr lang="en-US" sz="2800" dirty="0" err="1"/>
              <a:t>melakukan</a:t>
            </a:r>
            <a:r>
              <a:rPr lang="en-US" sz="2800" dirty="0"/>
              <a:t> </a:t>
            </a:r>
            <a:r>
              <a:rPr lang="en-US" sz="2800" dirty="0" err="1"/>
              <a:t>tugas</a:t>
            </a:r>
            <a:r>
              <a:rPr lang="en-US" sz="2800" dirty="0"/>
              <a:t> yang </a:t>
            </a:r>
            <a:r>
              <a:rPr lang="en-US" sz="2800" dirty="0" err="1"/>
              <a:t>diminta</a:t>
            </a:r>
            <a:r>
              <a:rPr lang="en-US" sz="2800" dirty="0"/>
              <a:t>, </a:t>
            </a:r>
            <a:r>
              <a:rPr lang="en-US" sz="2800" dirty="0" err="1"/>
              <a:t>entah</a:t>
            </a:r>
            <a:r>
              <a:rPr lang="en-US" sz="2800" dirty="0"/>
              <a:t> </a:t>
            </a:r>
            <a:r>
              <a:rPr lang="en-US" sz="2800" dirty="0" err="1"/>
              <a:t>berhasil</a:t>
            </a:r>
            <a:r>
              <a:rPr lang="en-US" sz="2800" dirty="0"/>
              <a:t> </a:t>
            </a:r>
            <a:r>
              <a:rPr lang="en-US" sz="2800" dirty="0" err="1"/>
              <a:t>atau</a:t>
            </a:r>
            <a:r>
              <a:rPr lang="en-US" sz="2800" dirty="0"/>
              <a:t> </a:t>
            </a:r>
            <a:r>
              <a:rPr lang="en-US" sz="2800" dirty="0" err="1"/>
              <a:t>tidak</a:t>
            </a:r>
            <a:r>
              <a:rPr lang="en-US" sz="2800" dirty="0"/>
              <a:t>, </a:t>
            </a:r>
            <a:r>
              <a:rPr lang="en-US" sz="2800" dirty="0" err="1"/>
              <a:t>mereka</a:t>
            </a:r>
            <a:r>
              <a:rPr lang="en-US" sz="2800" dirty="0"/>
              <a:t> </a:t>
            </a:r>
            <a:r>
              <a:rPr lang="en-US" sz="2800" dirty="0" err="1"/>
              <a:t>akan</a:t>
            </a:r>
            <a:r>
              <a:rPr lang="en-US" sz="2800" dirty="0"/>
              <a:t> </a:t>
            </a:r>
            <a:r>
              <a:rPr lang="en-US" sz="2800" dirty="0" err="1"/>
              <a:t>diberikan</a:t>
            </a:r>
            <a:r>
              <a:rPr lang="en-US" sz="2800" dirty="0"/>
              <a:t> </a:t>
            </a:r>
            <a:r>
              <a:rPr lang="en-US" sz="2800" dirty="0" err="1"/>
              <a:t>kuesioner</a:t>
            </a:r>
            <a:r>
              <a:rPr lang="en-US" sz="2800" dirty="0"/>
              <a:t> post test.</a:t>
            </a:r>
          </a:p>
          <a:p>
            <a:r>
              <a:rPr lang="en-US" sz="2800" dirty="0" err="1"/>
              <a:t>Kuesioner</a:t>
            </a:r>
            <a:r>
              <a:rPr lang="en-US" sz="2800" dirty="0"/>
              <a:t> yang </a:t>
            </a:r>
            <a:r>
              <a:rPr lang="en-US" sz="2800" dirty="0" err="1"/>
              <a:t>biasa</a:t>
            </a:r>
            <a:r>
              <a:rPr lang="en-US" sz="2800" dirty="0"/>
              <a:t> </a:t>
            </a:r>
            <a:r>
              <a:rPr lang="en-US" sz="2800" dirty="0" err="1"/>
              <a:t>digunakan</a:t>
            </a:r>
            <a:r>
              <a:rPr lang="en-US" sz="2800" dirty="0"/>
              <a:t> </a:t>
            </a:r>
            <a:r>
              <a:rPr lang="en-US" sz="2800" dirty="0" err="1"/>
              <a:t>adalah</a:t>
            </a:r>
            <a:r>
              <a:rPr lang="en-US" sz="2800" dirty="0"/>
              <a:t> Single Ease Question (SEQ) yang </a:t>
            </a:r>
            <a:r>
              <a:rPr lang="en-US" sz="2800" dirty="0" err="1"/>
              <a:t>hanya</a:t>
            </a:r>
            <a:r>
              <a:rPr lang="en-US" sz="2800" dirty="0"/>
              <a:t> </a:t>
            </a:r>
            <a:r>
              <a:rPr lang="en-US" sz="2800"/>
              <a:t>terdiri</a:t>
            </a:r>
            <a:r>
              <a:rPr lang="en-US" sz="2800" dirty="0"/>
              <a:t> </a:t>
            </a:r>
            <a:r>
              <a:rPr lang="en-US" sz="2800" dirty="0" err="1"/>
              <a:t>dari</a:t>
            </a:r>
            <a:r>
              <a:rPr lang="en-US" sz="2800" dirty="0"/>
              <a:t> 1 </a:t>
            </a:r>
            <a:r>
              <a:rPr lang="en-US" sz="2800" dirty="0" err="1"/>
              <a:t>pertanyaan</a:t>
            </a:r>
            <a:r>
              <a:rPr lang="id-ID" sz="2800" dirty="0"/>
              <a:t> setiap skenario, maka jumlah kuesioner SEQ akan sama dengan jumlah skenario yang dilakukan.</a:t>
            </a:r>
            <a:endParaRPr lang="en-ID" sz="2800" dirty="0"/>
          </a:p>
        </p:txBody>
      </p:sp>
    </p:spTree>
    <p:extLst>
      <p:ext uri="{BB962C8B-B14F-4D97-AF65-F5344CB8AC3E}">
        <p14:creationId xmlns:p14="http://schemas.microsoft.com/office/powerpoint/2010/main" val="35281167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46419755-BF87-4AF5-8653-12462EB5F34D}"/>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5" name="Title 4">
            <a:extLst>
              <a:ext uri="{FF2B5EF4-FFF2-40B4-BE49-F238E27FC236}">
                <a16:creationId xmlns:a16="http://schemas.microsoft.com/office/drawing/2014/main" id="{044D3247-243B-4191-B110-4ACE7C57B327}"/>
              </a:ext>
            </a:extLst>
          </p:cNvPr>
          <p:cNvSpPr>
            <a:spLocks noGrp="1"/>
          </p:cNvSpPr>
          <p:nvPr>
            <p:ph type="title"/>
          </p:nvPr>
        </p:nvSpPr>
        <p:spPr>
          <a:xfrm>
            <a:off x="825911" y="1022729"/>
            <a:ext cx="10578642" cy="1248523"/>
          </a:xfrm>
        </p:spPr>
        <p:txBody>
          <a:bodyPr>
            <a:noAutofit/>
          </a:bodyPr>
          <a:lstStyle/>
          <a:p>
            <a:r>
              <a:rPr lang="en-US" sz="4400" dirty="0">
                <a:latin typeface="Arial Rounded MT Bold" panose="020F0704030504030204" pitchFamily="34" charset="0"/>
              </a:rPr>
              <a:t>System Usability Scale Questionnaire (SUS)</a:t>
            </a:r>
            <a:endParaRPr lang="en-ID" sz="4400" dirty="0">
              <a:latin typeface="Arial Rounded MT Bold" panose="020F0704030504030204" pitchFamily="34" charset="0"/>
            </a:endParaRPr>
          </a:p>
        </p:txBody>
      </p:sp>
      <p:sp>
        <p:nvSpPr>
          <p:cNvPr id="8" name="Content Placeholder 7">
            <a:extLst>
              <a:ext uri="{FF2B5EF4-FFF2-40B4-BE49-F238E27FC236}">
                <a16:creationId xmlns:a16="http://schemas.microsoft.com/office/drawing/2014/main" id="{74666E1E-469A-4C4D-8994-48C70733F936}"/>
              </a:ext>
            </a:extLst>
          </p:cNvPr>
          <p:cNvSpPr>
            <a:spLocks noGrp="1"/>
          </p:cNvSpPr>
          <p:nvPr>
            <p:ph idx="1"/>
          </p:nvPr>
        </p:nvSpPr>
        <p:spPr>
          <a:xfrm>
            <a:off x="825911" y="2579606"/>
            <a:ext cx="10323870" cy="2976563"/>
          </a:xfrm>
        </p:spPr>
        <p:txBody>
          <a:bodyPr>
            <a:normAutofit fontScale="92500" lnSpcReduction="10000"/>
          </a:bodyPr>
          <a:lstStyle/>
          <a:p>
            <a:r>
              <a:rPr lang="en-US" sz="3200" dirty="0" err="1"/>
              <a:t>Kuesioner</a:t>
            </a:r>
            <a:r>
              <a:rPr lang="en-US" sz="3200" dirty="0"/>
              <a:t> SUS </a:t>
            </a:r>
            <a:r>
              <a:rPr lang="en-US" sz="3200" dirty="0" err="1"/>
              <a:t>banyak</a:t>
            </a:r>
            <a:r>
              <a:rPr lang="en-US" sz="3200" dirty="0"/>
              <a:t> </a:t>
            </a:r>
            <a:r>
              <a:rPr lang="en-US" sz="3200" dirty="0" err="1"/>
              <a:t>digunakan</a:t>
            </a:r>
            <a:r>
              <a:rPr lang="en-US" sz="3200" dirty="0"/>
              <a:t> </a:t>
            </a:r>
            <a:r>
              <a:rPr lang="en-US" sz="3200" dirty="0" err="1"/>
              <a:t>karena</a:t>
            </a:r>
            <a:r>
              <a:rPr lang="en-US" sz="3200" dirty="0"/>
              <a:t> </a:t>
            </a:r>
            <a:r>
              <a:rPr lang="en-US" sz="3200" dirty="0" err="1"/>
              <a:t>keunggulannya</a:t>
            </a:r>
            <a:r>
              <a:rPr lang="en-US" sz="3200" dirty="0"/>
              <a:t> </a:t>
            </a:r>
            <a:r>
              <a:rPr lang="en-US" sz="3200" dirty="0" err="1"/>
              <a:t>dalam</a:t>
            </a:r>
            <a:r>
              <a:rPr lang="en-US" sz="3200" dirty="0"/>
              <a:t> </a:t>
            </a:r>
            <a:r>
              <a:rPr lang="en-US" sz="3200" dirty="0" err="1"/>
              <a:t>pengelolaannya</a:t>
            </a:r>
            <a:r>
              <a:rPr lang="en-US" sz="3200" dirty="0"/>
              <a:t> yang </a:t>
            </a:r>
            <a:r>
              <a:rPr lang="en-US" sz="3200" dirty="0" err="1"/>
              <a:t>cepat</a:t>
            </a:r>
            <a:r>
              <a:rPr lang="en-US" sz="3200" dirty="0"/>
              <a:t> </a:t>
            </a:r>
            <a:r>
              <a:rPr lang="en-US" sz="3200" dirty="0" err="1"/>
              <a:t>dan</a:t>
            </a:r>
            <a:r>
              <a:rPr lang="en-US" sz="3200" dirty="0"/>
              <a:t> </a:t>
            </a:r>
            <a:r>
              <a:rPr lang="en-US" sz="3200" dirty="0" err="1"/>
              <a:t>murah</a:t>
            </a:r>
            <a:r>
              <a:rPr lang="id-ID" sz="3200" dirty="0"/>
              <a:t> : mencapai kesimpulan yang "benar" lebih cepat, mencapai tingkat konsistensi yang lebih tinggi di antara para responden daripada dilakukan dengan kuesioner lain.</a:t>
            </a:r>
            <a:endParaRPr lang="en-US" sz="3200" dirty="0"/>
          </a:p>
          <a:p>
            <a:r>
              <a:rPr lang="en-US" sz="3200" dirty="0" err="1"/>
              <a:t>Kuesioner</a:t>
            </a:r>
            <a:r>
              <a:rPr lang="en-US" sz="3200" dirty="0"/>
              <a:t> SUS</a:t>
            </a:r>
            <a:r>
              <a:rPr lang="id-ID" sz="3200" dirty="0"/>
              <a:t> dikembangkan oleh Jo</a:t>
            </a:r>
            <a:r>
              <a:rPr lang="en-US" sz="3200" dirty="0"/>
              <a:t>h</a:t>
            </a:r>
            <a:r>
              <a:rPr lang="id-ID" sz="3200" dirty="0"/>
              <a:t>n Brooke dari tahun 1986 (</a:t>
            </a:r>
            <a:r>
              <a:rPr lang="en-US" sz="3200" dirty="0" err="1"/>
              <a:t>telah</a:t>
            </a:r>
            <a:r>
              <a:rPr lang="en-US" sz="3200" dirty="0"/>
              <a:t> </a:t>
            </a:r>
            <a:r>
              <a:rPr lang="en-US" sz="3200" dirty="0" err="1"/>
              <a:t>digunakan</a:t>
            </a:r>
            <a:r>
              <a:rPr lang="en-US" sz="3200" dirty="0"/>
              <a:t> </a:t>
            </a:r>
            <a:r>
              <a:rPr lang="en-US" sz="3200" dirty="0" err="1"/>
              <a:t>lebih</a:t>
            </a:r>
            <a:r>
              <a:rPr lang="en-US" sz="3200" dirty="0"/>
              <a:t> </a:t>
            </a:r>
            <a:r>
              <a:rPr lang="en-US" sz="3200" dirty="0" err="1"/>
              <a:t>dari</a:t>
            </a:r>
            <a:r>
              <a:rPr lang="en-US" sz="3200" dirty="0"/>
              <a:t> 25 </a:t>
            </a:r>
            <a:r>
              <a:rPr lang="en-US" sz="3200" dirty="0" err="1"/>
              <a:t>tahun</a:t>
            </a:r>
            <a:r>
              <a:rPr lang="id-ID" sz="3200" dirty="0"/>
              <a:t>).</a:t>
            </a:r>
          </a:p>
          <a:p>
            <a:endParaRPr lang="en-ID" sz="3200" dirty="0"/>
          </a:p>
        </p:txBody>
      </p:sp>
    </p:spTree>
    <p:extLst>
      <p:ext uri="{BB962C8B-B14F-4D97-AF65-F5344CB8AC3E}">
        <p14:creationId xmlns:p14="http://schemas.microsoft.com/office/powerpoint/2010/main" val="1032147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440" y="1037478"/>
            <a:ext cx="11017044" cy="809251"/>
          </a:xfrm>
        </p:spPr>
        <p:txBody>
          <a:bodyPr>
            <a:normAutofit fontScale="90000"/>
          </a:bodyPr>
          <a:lstStyle/>
          <a:p>
            <a:r>
              <a:rPr lang="id-ID" sz="4400" dirty="0">
                <a:latin typeface="Arial Rounded MT Bold" panose="020F0704030504030204" pitchFamily="34" charset="0"/>
              </a:rPr>
              <a:t>Keunggulan SUS Untuk Mengukur Usability </a:t>
            </a:r>
          </a:p>
        </p:txBody>
      </p:sp>
      <p:sp>
        <p:nvSpPr>
          <p:cNvPr id="3" name="Content Placeholder 2"/>
          <p:cNvSpPr>
            <a:spLocks noGrp="1"/>
          </p:cNvSpPr>
          <p:nvPr>
            <p:ph idx="1"/>
          </p:nvPr>
        </p:nvSpPr>
        <p:spPr>
          <a:xfrm>
            <a:off x="560440" y="2034709"/>
            <a:ext cx="10726126" cy="4130117"/>
          </a:xfrm>
        </p:spPr>
        <p:txBody>
          <a:bodyPr>
            <a:noAutofit/>
          </a:bodyPr>
          <a:lstStyle/>
          <a:p>
            <a:pPr marL="514350" indent="-514350">
              <a:buFont typeface="+mj-lt"/>
              <a:buAutoNum type="arabicPeriod"/>
            </a:pPr>
            <a:r>
              <a:rPr lang="id-ID" sz="2800" dirty="0"/>
              <a:t>Hasil dari Skor SUS adalah angka yang memiliki rentang 0-100, sehingga dapat dipahami dengan mudah.</a:t>
            </a:r>
          </a:p>
          <a:p>
            <a:pPr marL="514350" indent="-514350">
              <a:buFont typeface="+mj-lt"/>
              <a:buAutoNum type="arabicPeriod"/>
            </a:pPr>
            <a:r>
              <a:rPr lang="id-ID" sz="2800" dirty="0"/>
              <a:t>Perhitungan skor SUS tidak rumit karena sudah disediakan rumus untuk menghitungnya jadi sangat mudah untuk digunakan. </a:t>
            </a:r>
          </a:p>
          <a:p>
            <a:pPr marL="514350" indent="-514350">
              <a:buFont typeface="+mj-lt"/>
              <a:buAutoNum type="arabicPeriod"/>
            </a:pPr>
            <a:r>
              <a:rPr lang="id-ID" sz="2800" dirty="0"/>
              <a:t>Untuk menggunakan SUS tidak diperlukan biaya karena SUS bersifat gratis. </a:t>
            </a:r>
          </a:p>
          <a:p>
            <a:pPr marL="514350" indent="-514350">
              <a:buFont typeface="+mj-lt"/>
              <a:buAutoNum type="arabicPeriod"/>
            </a:pPr>
            <a:r>
              <a:rPr lang="id-ID" sz="2800" dirty="0"/>
              <a:t>Meski ukuran sampel penelitian yang kecil, SUS terbukti valid dan reliable.</a:t>
            </a:r>
          </a:p>
        </p:txBody>
      </p:sp>
    </p:spTree>
    <p:extLst>
      <p:ext uri="{BB962C8B-B14F-4D97-AF65-F5344CB8AC3E}">
        <p14:creationId xmlns:p14="http://schemas.microsoft.com/office/powerpoint/2010/main" val="335595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0EBED9EF-D86E-4B68-B5D9-C740156FD33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7A21C44B-2B0A-46E9-8F4C-962450B4ADB8}"/>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pic>
        <p:nvPicPr>
          <p:cNvPr id="6" name="Picture 5">
            <a:extLst>
              <a:ext uri="{FF2B5EF4-FFF2-40B4-BE49-F238E27FC236}">
                <a16:creationId xmlns:a16="http://schemas.microsoft.com/office/drawing/2014/main" id="{C6252ACC-C4F7-43DB-BCD7-A6EAE000C260}"/>
              </a:ext>
            </a:extLst>
          </p:cNvPr>
          <p:cNvPicPr>
            <a:picLocks noChangeAspect="1"/>
          </p:cNvPicPr>
          <p:nvPr/>
        </p:nvPicPr>
        <p:blipFill rotWithShape="1">
          <a:blip r:embed="rId2"/>
          <a:srcRect t="-42" b="42"/>
          <a:stretch/>
        </p:blipFill>
        <p:spPr>
          <a:xfrm>
            <a:off x="834608" y="1725587"/>
            <a:ext cx="5190565" cy="4634750"/>
          </a:xfrm>
          <a:prstGeom prst="rect">
            <a:avLst/>
          </a:prstGeom>
        </p:spPr>
      </p:pic>
      <p:sp>
        <p:nvSpPr>
          <p:cNvPr id="7" name="Title 4">
            <a:extLst>
              <a:ext uri="{FF2B5EF4-FFF2-40B4-BE49-F238E27FC236}">
                <a16:creationId xmlns:a16="http://schemas.microsoft.com/office/drawing/2014/main" id="{044D3247-243B-4191-B110-4ACE7C57B327}"/>
              </a:ext>
            </a:extLst>
          </p:cNvPr>
          <p:cNvSpPr>
            <a:spLocks noGrp="1"/>
          </p:cNvSpPr>
          <p:nvPr>
            <p:ph type="title"/>
          </p:nvPr>
        </p:nvSpPr>
        <p:spPr>
          <a:xfrm>
            <a:off x="811162" y="1037478"/>
            <a:ext cx="10475404" cy="809251"/>
          </a:xfrm>
        </p:spPr>
        <p:txBody>
          <a:bodyPr>
            <a:noAutofit/>
          </a:bodyPr>
          <a:lstStyle/>
          <a:p>
            <a:r>
              <a:rPr lang="en-US" sz="3600" dirty="0">
                <a:latin typeface="Arial Rounded MT Bold" panose="020F0704030504030204" pitchFamily="34" charset="0"/>
              </a:rPr>
              <a:t>System Usability Scale Questionnaire (SUS)</a:t>
            </a:r>
            <a:endParaRPr lang="en-ID" sz="3600" dirty="0">
              <a:latin typeface="Arial Rounded MT Bold" panose="020F0704030504030204" pitchFamily="34" charset="0"/>
            </a:endParaRPr>
          </a:p>
        </p:txBody>
      </p:sp>
      <p:pic>
        <p:nvPicPr>
          <p:cNvPr id="8" name="Picture 7">
            <a:extLst>
              <a:ext uri="{FF2B5EF4-FFF2-40B4-BE49-F238E27FC236}">
                <a16:creationId xmlns:a16="http://schemas.microsoft.com/office/drawing/2014/main" id="{1255C102-639D-4F70-B186-D86E9B67A1B8}"/>
              </a:ext>
            </a:extLst>
          </p:cNvPr>
          <p:cNvPicPr>
            <a:picLocks noChangeAspect="1"/>
          </p:cNvPicPr>
          <p:nvPr/>
        </p:nvPicPr>
        <p:blipFill rotWithShape="1">
          <a:blip r:embed="rId3"/>
          <a:srcRect l="42026" t="37863" r="18053" b="24359"/>
          <a:stretch/>
        </p:blipFill>
        <p:spPr>
          <a:xfrm>
            <a:off x="6190274" y="1786158"/>
            <a:ext cx="5096292" cy="4513608"/>
          </a:xfrm>
          <a:prstGeom prst="rect">
            <a:avLst/>
          </a:prstGeom>
          <a:ln w="25400">
            <a:solidFill>
              <a:schemeClr val="tx1"/>
            </a:solidFill>
          </a:ln>
        </p:spPr>
      </p:pic>
    </p:spTree>
    <p:extLst>
      <p:ext uri="{BB962C8B-B14F-4D97-AF65-F5344CB8AC3E}">
        <p14:creationId xmlns:p14="http://schemas.microsoft.com/office/powerpoint/2010/main" val="396262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87FF7-366C-430B-A55F-F278C8C5B9D1}"/>
              </a:ext>
            </a:extLst>
          </p:cNvPr>
          <p:cNvSpPr>
            <a:spLocks noGrp="1"/>
          </p:cNvSpPr>
          <p:nvPr>
            <p:ph type="title"/>
          </p:nvPr>
        </p:nvSpPr>
        <p:spPr>
          <a:xfrm>
            <a:off x="1541928" y="1037478"/>
            <a:ext cx="7754472" cy="809251"/>
          </a:xfrm>
        </p:spPr>
        <p:txBody>
          <a:bodyPr>
            <a:normAutofit/>
          </a:bodyPr>
          <a:lstStyle/>
          <a:p>
            <a:r>
              <a:rPr lang="en-US" sz="4400" dirty="0" err="1">
                <a:latin typeface="Arial Rounded MT Bold" panose="020F0704030504030204" pitchFamily="34" charset="0"/>
              </a:rPr>
              <a:t>Contoh</a:t>
            </a:r>
            <a:r>
              <a:rPr lang="en-US" sz="4400" dirty="0">
                <a:latin typeface="Arial Rounded MT Bold" panose="020F0704030504030204" pitchFamily="34" charset="0"/>
              </a:rPr>
              <a:t> </a:t>
            </a:r>
            <a:r>
              <a:rPr lang="en-US" sz="4400" dirty="0" err="1">
                <a:latin typeface="Arial Rounded MT Bold" panose="020F0704030504030204" pitchFamily="34" charset="0"/>
              </a:rPr>
              <a:t>kuesioner</a:t>
            </a:r>
            <a:r>
              <a:rPr lang="en-US" sz="4400" dirty="0">
                <a:latin typeface="Arial Rounded MT Bold" panose="020F0704030504030204" pitchFamily="34" charset="0"/>
              </a:rPr>
              <a:t> SUS</a:t>
            </a:r>
            <a:endParaRPr lang="en-ID" sz="44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1DBA2F0E-888C-4354-B954-8E090111BD70}"/>
              </a:ext>
            </a:extLst>
          </p:cNvPr>
          <p:cNvSpPr>
            <a:spLocks noGrp="1"/>
          </p:cNvSpPr>
          <p:nvPr>
            <p:ph idx="1"/>
          </p:nvPr>
        </p:nvSpPr>
        <p:spPr/>
        <p:txBody>
          <a:bodyPr/>
          <a:lstStyle/>
          <a:p>
            <a:endParaRPr lang="en-ID" dirty="0"/>
          </a:p>
        </p:txBody>
      </p:sp>
      <p:pic>
        <p:nvPicPr>
          <p:cNvPr id="4" name="Picture 3">
            <a:extLst>
              <a:ext uri="{FF2B5EF4-FFF2-40B4-BE49-F238E27FC236}">
                <a16:creationId xmlns:a16="http://schemas.microsoft.com/office/drawing/2014/main" id="{08F3903F-7A06-4724-97AC-9035C9B53C2B}"/>
              </a:ext>
            </a:extLst>
          </p:cNvPr>
          <p:cNvPicPr>
            <a:picLocks noChangeAspect="1"/>
          </p:cNvPicPr>
          <p:nvPr/>
        </p:nvPicPr>
        <p:blipFill rotWithShape="1">
          <a:blip r:embed="rId2"/>
          <a:srcRect l="36112" t="26929" r="35790" b="15127"/>
          <a:stretch/>
        </p:blipFill>
        <p:spPr>
          <a:xfrm>
            <a:off x="3663461" y="1723292"/>
            <a:ext cx="5386754" cy="5005754"/>
          </a:xfrm>
          <a:prstGeom prst="rect">
            <a:avLst/>
          </a:prstGeom>
          <a:ln>
            <a:solidFill>
              <a:schemeClr val="accent1"/>
            </a:solidFill>
          </a:ln>
        </p:spPr>
      </p:pic>
    </p:spTree>
    <p:extLst>
      <p:ext uri="{BB962C8B-B14F-4D97-AF65-F5344CB8AC3E}">
        <p14:creationId xmlns:p14="http://schemas.microsoft.com/office/powerpoint/2010/main" val="725451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892" y="1037478"/>
            <a:ext cx="10283674" cy="809251"/>
          </a:xfrm>
        </p:spPr>
        <p:txBody>
          <a:bodyPr>
            <a:noAutofit/>
          </a:bodyPr>
          <a:lstStyle/>
          <a:p>
            <a:r>
              <a:rPr lang="en-US" sz="4800" dirty="0" err="1">
                <a:latin typeface="Arial Rounded MT Bold" panose="020F0704030504030204" pitchFamily="34" charset="0"/>
              </a:rPr>
              <a:t>Perhitungan</a:t>
            </a:r>
            <a:r>
              <a:rPr lang="en-US" sz="4800" dirty="0">
                <a:latin typeface="Arial Rounded MT Bold" panose="020F0704030504030204" pitchFamily="34" charset="0"/>
              </a:rPr>
              <a:t> score SUS</a:t>
            </a:r>
          </a:p>
        </p:txBody>
      </p:sp>
      <p:sp>
        <p:nvSpPr>
          <p:cNvPr id="3" name="Content Placeholder 2"/>
          <p:cNvSpPr>
            <a:spLocks noGrp="1"/>
          </p:cNvSpPr>
          <p:nvPr>
            <p:ph idx="1"/>
          </p:nvPr>
        </p:nvSpPr>
        <p:spPr>
          <a:xfrm>
            <a:off x="1002891" y="2034709"/>
            <a:ext cx="5093110" cy="4174362"/>
          </a:xfrm>
          <a:ln>
            <a:solidFill>
              <a:schemeClr val="accent1"/>
            </a:solidFill>
          </a:ln>
        </p:spPr>
        <p:txBody>
          <a:bodyPr>
            <a:noAutofit/>
          </a:bodyPr>
          <a:lstStyle/>
          <a:p>
            <a:pPr marL="0" indent="0">
              <a:buNone/>
            </a:pPr>
            <a:r>
              <a:rPr lang="en-US" sz="1600" dirty="0"/>
              <a:t>* </a:t>
            </a:r>
            <a:r>
              <a:rPr lang="en-US" sz="1600" b="1" i="1" dirty="0" err="1"/>
              <a:t>Rumus</a:t>
            </a:r>
            <a:r>
              <a:rPr lang="en-US" sz="1600" b="1" i="1" dirty="0"/>
              <a:t> </a:t>
            </a:r>
            <a:r>
              <a:rPr lang="en-US" sz="1600" b="1" i="1" dirty="0" err="1"/>
              <a:t>perhitungan</a:t>
            </a:r>
            <a:r>
              <a:rPr lang="en-US" sz="1600" b="1" i="1" dirty="0"/>
              <a:t> </a:t>
            </a:r>
            <a:r>
              <a:rPr lang="en-US" sz="1600" b="1" i="1" dirty="0" err="1"/>
              <a:t>untuk</a:t>
            </a:r>
            <a:r>
              <a:rPr lang="en-US" sz="1600" b="1" i="1" dirty="0"/>
              <a:t> </a:t>
            </a:r>
            <a:r>
              <a:rPr lang="en-US" sz="1600" b="1" i="1" dirty="0" err="1"/>
              <a:t>pertanyaan</a:t>
            </a:r>
            <a:r>
              <a:rPr lang="en-US" sz="1600" b="1" i="1" dirty="0"/>
              <a:t> </a:t>
            </a:r>
            <a:r>
              <a:rPr lang="en-US" sz="1600" b="1" i="1" dirty="0" err="1"/>
              <a:t>ganjil</a:t>
            </a:r>
            <a:endParaRPr lang="en-US" sz="1600" b="1" i="1" dirty="0"/>
          </a:p>
          <a:p>
            <a:endParaRPr lang="en-US" sz="1600" dirty="0"/>
          </a:p>
          <a:p>
            <a:pPr marL="0" indent="0">
              <a:buNone/>
            </a:pPr>
            <a:r>
              <a:rPr lang="en-US" sz="1600" dirty="0"/>
              <a:t>	x ̅=p(n)-1 </a:t>
            </a:r>
          </a:p>
          <a:p>
            <a:pPr marL="0" indent="0">
              <a:buNone/>
            </a:pPr>
            <a:endParaRPr lang="en-US" sz="1600" dirty="0"/>
          </a:p>
          <a:p>
            <a:pPr marL="0" indent="0">
              <a:buNone/>
            </a:pPr>
            <a:r>
              <a:rPr lang="en-US" sz="1600" dirty="0" err="1"/>
              <a:t>Keterangan</a:t>
            </a:r>
            <a:r>
              <a:rPr lang="en-US" sz="1600" dirty="0"/>
              <a:t>:</a:t>
            </a:r>
          </a:p>
          <a:p>
            <a:pPr marL="285750" indent="0">
              <a:buNone/>
            </a:pPr>
            <a:r>
              <a:rPr lang="en-US" sz="1600" dirty="0"/>
              <a:t>x ̅     = </a:t>
            </a:r>
            <a:r>
              <a:rPr lang="en-US" sz="1600" dirty="0" err="1"/>
              <a:t>Hasil</a:t>
            </a:r>
            <a:r>
              <a:rPr lang="en-US" sz="1600" dirty="0"/>
              <a:t> </a:t>
            </a:r>
            <a:r>
              <a:rPr lang="en-US" sz="1600" dirty="0" err="1"/>
              <a:t>perhitungan</a:t>
            </a:r>
            <a:r>
              <a:rPr lang="en-US" sz="1600" dirty="0"/>
              <a:t> </a:t>
            </a:r>
            <a:r>
              <a:rPr lang="en-US" sz="1600" dirty="0" err="1"/>
              <a:t>pertanyaan</a:t>
            </a:r>
            <a:r>
              <a:rPr lang="en-US" sz="1600" dirty="0"/>
              <a:t> </a:t>
            </a:r>
            <a:r>
              <a:rPr lang="en-US" sz="1600" dirty="0" err="1"/>
              <a:t>ganjil</a:t>
            </a:r>
            <a:endParaRPr lang="en-US" sz="1600" dirty="0"/>
          </a:p>
          <a:p>
            <a:pPr marL="285750" indent="0">
              <a:buNone/>
            </a:pPr>
            <a:r>
              <a:rPr lang="en-US" sz="1600" dirty="0"/>
              <a:t>p(n) = </a:t>
            </a:r>
            <a:r>
              <a:rPr lang="en-US" sz="1600" dirty="0" err="1"/>
              <a:t>pertanyaan</a:t>
            </a:r>
            <a:r>
              <a:rPr lang="en-US" sz="1600" dirty="0"/>
              <a:t> </a:t>
            </a:r>
            <a:r>
              <a:rPr lang="en-US" sz="1600" dirty="0" err="1"/>
              <a:t>ke</a:t>
            </a:r>
            <a:r>
              <a:rPr lang="en-US" sz="1600" dirty="0"/>
              <a:t>-n </a:t>
            </a:r>
            <a:r>
              <a:rPr lang="en-US" sz="1600" dirty="0" err="1"/>
              <a:t>dengan</a:t>
            </a:r>
            <a:r>
              <a:rPr lang="en-US" sz="1600" dirty="0"/>
              <a:t> </a:t>
            </a:r>
            <a:r>
              <a:rPr lang="en-US" sz="1600" dirty="0" err="1"/>
              <a:t>skala</a:t>
            </a:r>
            <a:r>
              <a:rPr lang="en-US" sz="1600" dirty="0"/>
              <a:t> </a:t>
            </a:r>
            <a:r>
              <a:rPr lang="en-US" sz="1600" dirty="0" err="1"/>
              <a:t>nilai</a:t>
            </a:r>
            <a:r>
              <a:rPr lang="en-US" sz="1600" dirty="0"/>
              <a:t> 1-5</a:t>
            </a:r>
          </a:p>
          <a:p>
            <a:pPr marL="0" indent="0">
              <a:buNone/>
            </a:pPr>
            <a:endParaRPr lang="en-US" sz="1600" dirty="0"/>
          </a:p>
          <a:p>
            <a:pPr marL="0" indent="0">
              <a:buNone/>
            </a:pPr>
            <a:r>
              <a:rPr lang="en-US" sz="1600" dirty="0"/>
              <a:t>** </a:t>
            </a:r>
            <a:r>
              <a:rPr lang="en-US" sz="1600" b="1" i="1" dirty="0" err="1"/>
              <a:t>Rumus</a:t>
            </a:r>
            <a:r>
              <a:rPr lang="en-US" sz="1600" b="1" i="1" dirty="0"/>
              <a:t> </a:t>
            </a:r>
            <a:r>
              <a:rPr lang="en-US" sz="1600" b="1" i="1" dirty="0" err="1"/>
              <a:t>perhitungan</a:t>
            </a:r>
            <a:r>
              <a:rPr lang="en-US" sz="1600" b="1" i="1" dirty="0"/>
              <a:t> </a:t>
            </a:r>
            <a:r>
              <a:rPr lang="en-US" sz="1600" b="1" i="1" dirty="0" err="1"/>
              <a:t>untuk</a:t>
            </a:r>
            <a:r>
              <a:rPr lang="en-US" sz="1600" b="1" i="1" dirty="0"/>
              <a:t> </a:t>
            </a:r>
            <a:r>
              <a:rPr lang="en-US" sz="1600" b="1" i="1" dirty="0" err="1"/>
              <a:t>pertanyaan</a:t>
            </a:r>
            <a:r>
              <a:rPr lang="en-US" sz="1600" b="1" i="1" dirty="0"/>
              <a:t> </a:t>
            </a:r>
            <a:r>
              <a:rPr lang="en-US" sz="1600" b="1" i="1" dirty="0" err="1"/>
              <a:t>genap</a:t>
            </a:r>
            <a:endParaRPr lang="en-US" sz="1600" b="1" i="1" dirty="0"/>
          </a:p>
          <a:p>
            <a:pPr marL="0" indent="0">
              <a:buNone/>
            </a:pPr>
            <a:r>
              <a:rPr lang="en-US" sz="1600" dirty="0"/>
              <a:t>	</a:t>
            </a:r>
          </a:p>
          <a:p>
            <a:pPr marL="0" indent="0">
              <a:buNone/>
            </a:pPr>
            <a:r>
              <a:rPr lang="en-US" sz="1600" dirty="0"/>
              <a:t>	x ̅=5-p(n)</a:t>
            </a:r>
          </a:p>
          <a:p>
            <a:pPr marL="0" indent="0">
              <a:buNone/>
            </a:pPr>
            <a:endParaRPr lang="en-US" sz="1600" dirty="0"/>
          </a:p>
          <a:p>
            <a:pPr marL="0" indent="0">
              <a:buNone/>
            </a:pPr>
            <a:r>
              <a:rPr lang="en-US" sz="1600" dirty="0" err="1"/>
              <a:t>Keterangan</a:t>
            </a:r>
            <a:r>
              <a:rPr lang="en-US" sz="1600" dirty="0"/>
              <a:t>:</a:t>
            </a:r>
          </a:p>
          <a:p>
            <a:pPr marL="285750" indent="0">
              <a:buNone/>
            </a:pPr>
            <a:r>
              <a:rPr lang="en-US" sz="1600" dirty="0"/>
              <a:t>x ̅     = </a:t>
            </a:r>
            <a:r>
              <a:rPr lang="en-US" sz="1600" dirty="0" err="1"/>
              <a:t>Hasil</a:t>
            </a:r>
            <a:r>
              <a:rPr lang="en-US" sz="1600" dirty="0"/>
              <a:t> </a:t>
            </a:r>
            <a:r>
              <a:rPr lang="en-US" sz="1600" dirty="0" err="1"/>
              <a:t>perhitungan</a:t>
            </a:r>
            <a:r>
              <a:rPr lang="en-US" sz="1600" dirty="0"/>
              <a:t> </a:t>
            </a:r>
            <a:r>
              <a:rPr lang="en-US" sz="1600" dirty="0" err="1"/>
              <a:t>pertanyaan</a:t>
            </a:r>
            <a:r>
              <a:rPr lang="en-US" sz="1600" dirty="0"/>
              <a:t> </a:t>
            </a:r>
            <a:r>
              <a:rPr lang="en-US" sz="1600" dirty="0" err="1"/>
              <a:t>genap</a:t>
            </a:r>
            <a:endParaRPr lang="en-US" sz="1600" dirty="0"/>
          </a:p>
          <a:p>
            <a:pPr marL="285750" indent="0">
              <a:buNone/>
            </a:pPr>
            <a:r>
              <a:rPr lang="en-US" sz="1600" dirty="0"/>
              <a:t>p(n) = </a:t>
            </a:r>
            <a:r>
              <a:rPr lang="en-US" sz="1600" dirty="0" err="1"/>
              <a:t>pertanyaan</a:t>
            </a:r>
            <a:r>
              <a:rPr lang="en-US" sz="1600" dirty="0"/>
              <a:t> </a:t>
            </a:r>
            <a:r>
              <a:rPr lang="en-US" sz="1600" dirty="0" err="1"/>
              <a:t>ke</a:t>
            </a:r>
            <a:r>
              <a:rPr lang="en-US" sz="1600" dirty="0"/>
              <a:t>-n </a:t>
            </a:r>
            <a:r>
              <a:rPr lang="en-US" sz="1600" dirty="0" err="1"/>
              <a:t>dengan</a:t>
            </a:r>
            <a:r>
              <a:rPr lang="en-US" sz="1600" dirty="0"/>
              <a:t> </a:t>
            </a:r>
            <a:r>
              <a:rPr lang="en-US" sz="1600" dirty="0" err="1"/>
              <a:t>skala</a:t>
            </a:r>
            <a:r>
              <a:rPr lang="en-US" sz="1600" dirty="0"/>
              <a:t> </a:t>
            </a:r>
            <a:r>
              <a:rPr lang="en-US" sz="1600" dirty="0" err="1"/>
              <a:t>nilai</a:t>
            </a:r>
            <a:r>
              <a:rPr lang="en-US" sz="1600" dirty="0"/>
              <a:t> 1-5</a:t>
            </a:r>
          </a:p>
          <a:p>
            <a:pPr marL="0" indent="0">
              <a:buNone/>
            </a:pPr>
            <a:endParaRPr lang="en-US" sz="1600" dirty="0"/>
          </a:p>
        </p:txBody>
      </p:sp>
      <p:sp>
        <p:nvSpPr>
          <p:cNvPr id="4" name="Content Placeholder 2"/>
          <p:cNvSpPr txBox="1">
            <a:spLocks/>
          </p:cNvSpPr>
          <p:nvPr/>
        </p:nvSpPr>
        <p:spPr>
          <a:xfrm>
            <a:off x="6217921" y="2034709"/>
            <a:ext cx="5068644" cy="4174362"/>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 </a:t>
            </a:r>
            <a:r>
              <a:rPr lang="en-US" b="1" i="1" dirty="0" err="1"/>
              <a:t>Rumus</a:t>
            </a:r>
            <a:r>
              <a:rPr lang="en-US" b="1" i="1" dirty="0"/>
              <a:t> </a:t>
            </a:r>
            <a:r>
              <a:rPr lang="en-US" b="1" i="1" dirty="0" err="1"/>
              <a:t>perhitungan</a:t>
            </a:r>
            <a:r>
              <a:rPr lang="en-US" b="1" i="1" dirty="0"/>
              <a:t> </a:t>
            </a:r>
            <a:r>
              <a:rPr lang="en-US" b="1" i="1" dirty="0" err="1"/>
              <a:t>untuk</a:t>
            </a:r>
            <a:r>
              <a:rPr lang="en-US" b="1" i="1" dirty="0"/>
              <a:t> </a:t>
            </a:r>
            <a:r>
              <a:rPr lang="en-US" b="1" i="1" dirty="0" err="1"/>
              <a:t>nilai</a:t>
            </a:r>
            <a:r>
              <a:rPr lang="en-US" b="1" i="1" dirty="0"/>
              <a:t> SUS </a:t>
            </a:r>
            <a:r>
              <a:rPr lang="en-US" b="1" i="1" dirty="0" err="1"/>
              <a:t>masing-masing</a:t>
            </a:r>
            <a:r>
              <a:rPr lang="en-US" b="1" i="1" dirty="0"/>
              <a:t> </a:t>
            </a:r>
            <a:r>
              <a:rPr lang="en-US" b="1" i="1" dirty="0" err="1"/>
              <a:t>responden</a:t>
            </a:r>
            <a:endParaRPr lang="en-US" b="1" i="1" dirty="0"/>
          </a:p>
          <a:p>
            <a:pPr marL="0" indent="0">
              <a:buNone/>
            </a:pPr>
            <a:r>
              <a:rPr lang="en-US" dirty="0"/>
              <a:t>	</a:t>
            </a:r>
          </a:p>
          <a:p>
            <a:pPr marL="0" indent="0">
              <a:buNone/>
            </a:pPr>
            <a:r>
              <a:rPr lang="en-US" dirty="0"/>
              <a:t>	x ̅=(</a:t>
            </a:r>
            <a:r>
              <a:rPr lang="en-US" dirty="0" err="1"/>
              <a:t>a+b</a:t>
            </a:r>
            <a:r>
              <a:rPr lang="en-US" dirty="0"/>
              <a:t>)*2,5</a:t>
            </a:r>
          </a:p>
          <a:p>
            <a:pPr marL="0" indent="0">
              <a:buNone/>
            </a:pPr>
            <a:endParaRPr lang="en-US" dirty="0"/>
          </a:p>
          <a:p>
            <a:pPr marL="0" indent="0">
              <a:buNone/>
            </a:pPr>
            <a:r>
              <a:rPr lang="en-US" dirty="0" err="1"/>
              <a:t>Keterangan</a:t>
            </a:r>
            <a:r>
              <a:rPr lang="en-US" dirty="0"/>
              <a:t>:</a:t>
            </a:r>
          </a:p>
          <a:p>
            <a:pPr marL="342900" indent="0">
              <a:buNone/>
            </a:pPr>
            <a:r>
              <a:rPr lang="en-US" dirty="0"/>
              <a:t>x ̅ = </a:t>
            </a:r>
            <a:r>
              <a:rPr lang="en-US" dirty="0" err="1"/>
              <a:t>Hasil</a:t>
            </a:r>
            <a:r>
              <a:rPr lang="en-US" dirty="0"/>
              <a:t> </a:t>
            </a:r>
            <a:r>
              <a:rPr lang="en-US" dirty="0" err="1"/>
              <a:t>nilai</a:t>
            </a:r>
            <a:r>
              <a:rPr lang="en-US" dirty="0"/>
              <a:t> SUS </a:t>
            </a:r>
            <a:r>
              <a:rPr lang="en-US" dirty="0" err="1"/>
              <a:t>masing-masing</a:t>
            </a:r>
            <a:r>
              <a:rPr lang="en-US" dirty="0"/>
              <a:t> </a:t>
            </a:r>
            <a:r>
              <a:rPr lang="en-US" dirty="0" err="1"/>
              <a:t>responden</a:t>
            </a:r>
            <a:endParaRPr lang="en-US" dirty="0"/>
          </a:p>
          <a:p>
            <a:pPr marL="342900" indent="0">
              <a:buNone/>
            </a:pPr>
            <a:r>
              <a:rPr lang="en-US" dirty="0"/>
              <a:t>a = </a:t>
            </a:r>
            <a:r>
              <a:rPr lang="en-US" dirty="0" err="1"/>
              <a:t>jumlah</a:t>
            </a:r>
            <a:r>
              <a:rPr lang="en-US" dirty="0"/>
              <a:t> </a:t>
            </a:r>
            <a:r>
              <a:rPr lang="en-US" dirty="0" err="1"/>
              <a:t>nilai</a:t>
            </a:r>
            <a:r>
              <a:rPr lang="en-US" dirty="0"/>
              <a:t> </a:t>
            </a:r>
            <a:r>
              <a:rPr lang="en-US" dirty="0" err="1"/>
              <a:t>keseluruhan</a:t>
            </a:r>
            <a:r>
              <a:rPr lang="en-US" dirty="0"/>
              <a:t> </a:t>
            </a:r>
            <a:r>
              <a:rPr lang="en-US" dirty="0" err="1"/>
              <a:t>pertanyaan</a:t>
            </a:r>
            <a:r>
              <a:rPr lang="en-US" dirty="0"/>
              <a:t> </a:t>
            </a:r>
            <a:r>
              <a:rPr lang="en-US" dirty="0" err="1"/>
              <a:t>ganjil</a:t>
            </a:r>
            <a:endParaRPr lang="en-US" dirty="0"/>
          </a:p>
          <a:p>
            <a:pPr marL="342900" indent="0">
              <a:buNone/>
            </a:pPr>
            <a:r>
              <a:rPr lang="en-US" dirty="0"/>
              <a:t>b = </a:t>
            </a:r>
            <a:r>
              <a:rPr lang="en-US" dirty="0" err="1"/>
              <a:t>jumlah</a:t>
            </a:r>
            <a:r>
              <a:rPr lang="en-US" dirty="0"/>
              <a:t> </a:t>
            </a:r>
            <a:r>
              <a:rPr lang="en-US" dirty="0" err="1"/>
              <a:t>nilai</a:t>
            </a:r>
            <a:r>
              <a:rPr lang="en-US" dirty="0"/>
              <a:t> </a:t>
            </a:r>
            <a:r>
              <a:rPr lang="en-US" dirty="0" err="1"/>
              <a:t>pertanyaan</a:t>
            </a:r>
            <a:r>
              <a:rPr lang="en-US" dirty="0"/>
              <a:t> </a:t>
            </a:r>
            <a:r>
              <a:rPr lang="en-US" dirty="0" err="1"/>
              <a:t>genap</a:t>
            </a:r>
            <a:endParaRPr lang="en-US" dirty="0"/>
          </a:p>
          <a:p>
            <a:endParaRPr lang="en-US" dirty="0"/>
          </a:p>
        </p:txBody>
      </p:sp>
    </p:spTree>
    <p:extLst>
      <p:ext uri="{BB962C8B-B14F-4D97-AF65-F5344CB8AC3E}">
        <p14:creationId xmlns:p14="http://schemas.microsoft.com/office/powerpoint/2010/main" val="1688005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56794A4C-4652-45F3-B81C-E51DF73DE048}"/>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AA957F33-2CBC-4741-8A16-7A258AC69FF7}"/>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7" name="Title 4">
            <a:extLst>
              <a:ext uri="{FF2B5EF4-FFF2-40B4-BE49-F238E27FC236}">
                <a16:creationId xmlns:a16="http://schemas.microsoft.com/office/drawing/2014/main" id="{044D3247-243B-4191-B110-4ACE7C57B327}"/>
              </a:ext>
            </a:extLst>
          </p:cNvPr>
          <p:cNvSpPr>
            <a:spLocks noGrp="1"/>
          </p:cNvSpPr>
          <p:nvPr>
            <p:ph type="title"/>
          </p:nvPr>
        </p:nvSpPr>
        <p:spPr>
          <a:xfrm>
            <a:off x="789497" y="777098"/>
            <a:ext cx="10740875" cy="1189528"/>
          </a:xfrm>
        </p:spPr>
        <p:txBody>
          <a:bodyPr>
            <a:noAutofit/>
          </a:bodyPr>
          <a:lstStyle/>
          <a:p>
            <a:r>
              <a:rPr lang="en-US" sz="4400" dirty="0">
                <a:latin typeface="Arial Rounded MT Bold" panose="020F0704030504030204" pitchFamily="34" charset="0"/>
              </a:rPr>
              <a:t>System Usability Scale Questionnaire (SUS)</a:t>
            </a:r>
            <a:endParaRPr lang="en-ID" sz="4400" dirty="0">
              <a:latin typeface="Arial Rounded MT Bold" panose="020F0704030504030204" pitchFamily="34" charset="0"/>
            </a:endParaRPr>
          </a:p>
        </p:txBody>
      </p:sp>
      <p:pic>
        <p:nvPicPr>
          <p:cNvPr id="2" name="Picture 1">
            <a:extLst>
              <a:ext uri="{FF2B5EF4-FFF2-40B4-BE49-F238E27FC236}">
                <a16:creationId xmlns:a16="http://schemas.microsoft.com/office/drawing/2014/main" id="{7466CA10-6D97-44AC-9750-8387F753EE19}"/>
              </a:ext>
            </a:extLst>
          </p:cNvPr>
          <p:cNvPicPr>
            <a:picLocks noChangeAspect="1"/>
          </p:cNvPicPr>
          <p:nvPr/>
        </p:nvPicPr>
        <p:blipFill rotWithShape="1">
          <a:blip r:embed="rId2"/>
          <a:srcRect l="28512" t="34337" r="54927" b="42434"/>
          <a:stretch/>
        </p:blipFill>
        <p:spPr>
          <a:xfrm>
            <a:off x="2958352" y="1966626"/>
            <a:ext cx="6048820" cy="4487962"/>
          </a:xfrm>
          <a:prstGeom prst="rect">
            <a:avLst/>
          </a:prstGeom>
          <a:ln>
            <a:noFill/>
          </a:ln>
        </p:spPr>
      </p:pic>
    </p:spTree>
    <p:extLst>
      <p:ext uri="{BB962C8B-B14F-4D97-AF65-F5344CB8AC3E}">
        <p14:creationId xmlns:p14="http://schemas.microsoft.com/office/powerpoint/2010/main" val="1779119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A9892-66A7-4059-BFE8-B1162248C647}"/>
              </a:ext>
            </a:extLst>
          </p:cNvPr>
          <p:cNvSpPr>
            <a:spLocks noGrp="1"/>
          </p:cNvSpPr>
          <p:nvPr>
            <p:ph type="title"/>
          </p:nvPr>
        </p:nvSpPr>
        <p:spPr>
          <a:xfrm>
            <a:off x="1541929" y="1270185"/>
            <a:ext cx="6479674" cy="809251"/>
          </a:xfrm>
        </p:spPr>
        <p:txBody>
          <a:bodyPr>
            <a:noAutofit/>
          </a:bodyPr>
          <a:lstStyle/>
          <a:p>
            <a:r>
              <a:rPr lang="en-ID" sz="6600" baseline="1207" dirty="0" err="1">
                <a:latin typeface="Arial Rounded MT Bold" panose="020F0704030504030204" pitchFamily="34" charset="0"/>
                <a:cs typeface="Times New Roman"/>
              </a:rPr>
              <a:t>Ca</a:t>
            </a:r>
            <a:r>
              <a:rPr lang="en-ID" sz="6600" spc="-29" baseline="1207" dirty="0" err="1">
                <a:latin typeface="Arial Rounded MT Bold" panose="020F0704030504030204" pitchFamily="34" charset="0"/>
                <a:cs typeface="Times New Roman"/>
              </a:rPr>
              <a:t>p</a:t>
            </a:r>
            <a:r>
              <a:rPr lang="en-ID" sz="6600" spc="-34" baseline="1207" dirty="0" err="1">
                <a:latin typeface="Arial Rounded MT Bold" panose="020F0704030504030204" pitchFamily="34" charset="0"/>
                <a:cs typeface="Times New Roman"/>
              </a:rPr>
              <a:t>a</a:t>
            </a:r>
            <a:r>
              <a:rPr lang="en-ID" sz="6600" spc="-9" baseline="1207" dirty="0" err="1">
                <a:latin typeface="Arial Rounded MT Bold" panose="020F0704030504030204" pitchFamily="34" charset="0"/>
                <a:cs typeface="Times New Roman"/>
              </a:rPr>
              <a:t>i</a:t>
            </a:r>
            <a:r>
              <a:rPr lang="en-ID" sz="6600" spc="-34" baseline="1207" dirty="0" err="1">
                <a:latin typeface="Arial Rounded MT Bold" panose="020F0704030504030204" pitchFamily="34" charset="0"/>
                <a:cs typeface="Times New Roman"/>
              </a:rPr>
              <a:t>a</a:t>
            </a:r>
            <a:r>
              <a:rPr lang="en-ID" sz="6600" baseline="1207" dirty="0" err="1">
                <a:latin typeface="Arial Rounded MT Bold" panose="020F0704030504030204" pitchFamily="34" charset="0"/>
                <a:cs typeface="Times New Roman"/>
              </a:rPr>
              <a:t>n</a:t>
            </a:r>
            <a:r>
              <a:rPr lang="en-ID" sz="6600" spc="14" baseline="1207" dirty="0">
                <a:latin typeface="Arial Rounded MT Bold" panose="020F0704030504030204" pitchFamily="34" charset="0"/>
                <a:cs typeface="Times New Roman"/>
              </a:rPr>
              <a:t> </a:t>
            </a:r>
            <a:r>
              <a:rPr lang="en-ID" sz="6600" spc="-9" baseline="1207" dirty="0" err="1">
                <a:latin typeface="Arial Rounded MT Bold" panose="020F0704030504030204" pitchFamily="34" charset="0"/>
                <a:cs typeface="Times New Roman"/>
              </a:rPr>
              <a:t>P</a:t>
            </a:r>
            <a:r>
              <a:rPr lang="en-ID" sz="6600" baseline="1207" dirty="0" err="1">
                <a:latin typeface="Arial Rounded MT Bold" panose="020F0704030504030204" pitchFamily="34" charset="0"/>
                <a:cs typeface="Times New Roman"/>
              </a:rPr>
              <a:t>e</a:t>
            </a:r>
            <a:r>
              <a:rPr lang="en-ID" sz="6600" spc="-19" baseline="1207" dirty="0" err="1">
                <a:latin typeface="Arial Rounded MT Bold" panose="020F0704030504030204" pitchFamily="34" charset="0"/>
                <a:cs typeface="Times New Roman"/>
              </a:rPr>
              <a:t>m</a:t>
            </a:r>
            <a:r>
              <a:rPr lang="en-ID" sz="6600" spc="-29" baseline="1207" dirty="0" err="1">
                <a:latin typeface="Arial Rounded MT Bold" panose="020F0704030504030204" pitchFamily="34" charset="0"/>
                <a:cs typeface="Times New Roman"/>
              </a:rPr>
              <a:t>b</a:t>
            </a:r>
            <a:r>
              <a:rPr lang="en-ID" sz="6600" spc="-14" baseline="1207" dirty="0" err="1">
                <a:latin typeface="Arial Rounded MT Bold" panose="020F0704030504030204" pitchFamily="34" charset="0"/>
                <a:cs typeface="Times New Roman"/>
              </a:rPr>
              <a:t>e</a:t>
            </a:r>
            <a:r>
              <a:rPr lang="en-ID" sz="6600" spc="-29" baseline="1207" dirty="0" err="1">
                <a:latin typeface="Arial Rounded MT Bold" panose="020F0704030504030204" pitchFamily="34" charset="0"/>
                <a:cs typeface="Times New Roman"/>
              </a:rPr>
              <a:t>l</a:t>
            </a:r>
            <a:r>
              <a:rPr lang="en-ID" sz="6600" spc="-19" baseline="1207" dirty="0" err="1">
                <a:latin typeface="Arial Rounded MT Bold" panose="020F0704030504030204" pitchFamily="34" charset="0"/>
                <a:cs typeface="Times New Roman"/>
              </a:rPr>
              <a:t>a</a:t>
            </a:r>
            <a:r>
              <a:rPr lang="en-ID" sz="6600" spc="-29" baseline="1207" dirty="0" err="1">
                <a:latin typeface="Arial Rounded MT Bold" panose="020F0704030504030204" pitchFamily="34" charset="0"/>
                <a:cs typeface="Times New Roman"/>
              </a:rPr>
              <a:t>j</a:t>
            </a:r>
            <a:r>
              <a:rPr lang="en-ID" sz="6600" spc="-19" baseline="1207" dirty="0" err="1">
                <a:latin typeface="Arial Rounded MT Bold" panose="020F0704030504030204" pitchFamily="34" charset="0"/>
                <a:cs typeface="Times New Roman"/>
              </a:rPr>
              <a:t>a</a:t>
            </a:r>
            <a:r>
              <a:rPr lang="en-ID" sz="6600" spc="-25" baseline="1207" dirty="0" err="1">
                <a:latin typeface="Arial Rounded MT Bold" panose="020F0704030504030204" pitchFamily="34" charset="0"/>
                <a:cs typeface="Times New Roman"/>
              </a:rPr>
              <a:t>r</a:t>
            </a:r>
            <a:r>
              <a:rPr lang="en-ID" sz="6600" spc="-34" baseline="1207" dirty="0" err="1">
                <a:latin typeface="Arial Rounded MT Bold" panose="020F0704030504030204" pitchFamily="34" charset="0"/>
                <a:cs typeface="Times New Roman"/>
              </a:rPr>
              <a:t>a</a:t>
            </a:r>
            <a:r>
              <a:rPr lang="en-ID" sz="6600" baseline="1207" dirty="0" err="1">
                <a:latin typeface="Arial Rounded MT Bold" panose="020F0704030504030204" pitchFamily="34" charset="0"/>
                <a:cs typeface="Times New Roman"/>
              </a:rPr>
              <a:t>n</a:t>
            </a:r>
            <a:endParaRPr lang="en-ID" sz="6600" dirty="0">
              <a:solidFill>
                <a:srgbClr val="FFFF00"/>
              </a:solidFill>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F62C16DE-9637-4540-AC44-136E2A9F7E7F}"/>
              </a:ext>
            </a:extLst>
          </p:cNvPr>
          <p:cNvSpPr>
            <a:spLocks noGrp="1"/>
          </p:cNvSpPr>
          <p:nvPr>
            <p:ph idx="1"/>
          </p:nvPr>
        </p:nvSpPr>
        <p:spPr>
          <a:xfrm>
            <a:off x="1454084" y="2612509"/>
            <a:ext cx="4476633" cy="828493"/>
          </a:xfrm>
        </p:spPr>
        <p:txBody>
          <a:bodyPr>
            <a:noAutofit/>
          </a:bodyPr>
          <a:lstStyle/>
          <a:p>
            <a:pPr>
              <a:lnSpc>
                <a:spcPct val="100000"/>
              </a:lnSpc>
            </a:pPr>
            <a:r>
              <a:rPr lang="en-US" sz="2400" dirty="0" err="1"/>
              <a:t>Mahasiswa</a:t>
            </a:r>
            <a:r>
              <a:rPr lang="en-US" sz="2400" dirty="0"/>
              <a:t> </a:t>
            </a:r>
            <a:r>
              <a:rPr lang="en-US" sz="2400" dirty="0" err="1"/>
              <a:t>mampu</a:t>
            </a:r>
            <a:r>
              <a:rPr lang="en-US" sz="2400" dirty="0"/>
              <a:t> </a:t>
            </a:r>
            <a:r>
              <a:rPr lang="en-US" sz="2400" dirty="0" err="1"/>
              <a:t>membedakan</a:t>
            </a:r>
            <a:r>
              <a:rPr lang="en-US" sz="2400" dirty="0"/>
              <a:t> UI dan UX</a:t>
            </a:r>
          </a:p>
          <a:p>
            <a:pPr>
              <a:lnSpc>
                <a:spcPct val="100000"/>
              </a:lnSpc>
            </a:pPr>
            <a:r>
              <a:rPr lang="en-US" sz="2400" dirty="0" err="1"/>
              <a:t>Mahasiswa</a:t>
            </a:r>
            <a:r>
              <a:rPr lang="en-US" sz="2400" dirty="0"/>
              <a:t> </a:t>
            </a:r>
            <a:r>
              <a:rPr lang="en-US" sz="2400" dirty="0" err="1"/>
              <a:t>mampu</a:t>
            </a:r>
            <a:r>
              <a:rPr lang="en-US" sz="2400" dirty="0"/>
              <a:t> </a:t>
            </a:r>
            <a:r>
              <a:rPr lang="en-US" sz="2400" dirty="0" err="1"/>
              <a:t>mengukur</a:t>
            </a:r>
            <a:r>
              <a:rPr lang="en-US" sz="2400" dirty="0"/>
              <a:t> </a:t>
            </a:r>
            <a:r>
              <a:rPr lang="en-US" sz="2400" dirty="0" err="1"/>
              <a:t>kepuasan</a:t>
            </a:r>
            <a:r>
              <a:rPr lang="en-US" sz="2400" dirty="0"/>
              <a:t> </a:t>
            </a:r>
            <a:r>
              <a:rPr lang="en-US" sz="2400" dirty="0" err="1"/>
              <a:t>pengguna</a:t>
            </a:r>
            <a:r>
              <a:rPr lang="en-US" sz="2400" dirty="0"/>
              <a:t> </a:t>
            </a:r>
            <a:r>
              <a:rPr lang="en-US" sz="2400" dirty="0" err="1"/>
              <a:t>dengan</a:t>
            </a:r>
            <a:r>
              <a:rPr lang="en-US" sz="2400" dirty="0"/>
              <a:t> </a:t>
            </a:r>
            <a:r>
              <a:rPr lang="en-US" sz="2400" dirty="0" err="1"/>
              <a:t>beberapa</a:t>
            </a:r>
            <a:r>
              <a:rPr lang="en-US" sz="2400" dirty="0"/>
              <a:t> </a:t>
            </a:r>
            <a:r>
              <a:rPr lang="en-US" sz="2400" dirty="0" err="1"/>
              <a:t>pengukuran</a:t>
            </a:r>
            <a:r>
              <a:rPr lang="en-US" sz="2400" dirty="0"/>
              <a:t> </a:t>
            </a:r>
            <a:r>
              <a:rPr lang="en-US" sz="2400" dirty="0" err="1"/>
              <a:t>kepuasan</a:t>
            </a:r>
            <a:r>
              <a:rPr lang="en-US" sz="2400" dirty="0"/>
              <a:t> </a:t>
            </a:r>
            <a:r>
              <a:rPr lang="en-US" sz="2400" dirty="0" err="1"/>
              <a:t>pengguna</a:t>
            </a:r>
            <a:endParaRPr lang="en-ID" sz="2400" dirty="0"/>
          </a:p>
        </p:txBody>
      </p:sp>
      <p:grpSp>
        <p:nvGrpSpPr>
          <p:cNvPr id="4" name="Google Shape;356;p47">
            <a:extLst>
              <a:ext uri="{FF2B5EF4-FFF2-40B4-BE49-F238E27FC236}">
                <a16:creationId xmlns:a16="http://schemas.microsoft.com/office/drawing/2014/main" id="{942724DC-AE87-4A9C-AA09-44FE39AC5C2A}"/>
              </a:ext>
            </a:extLst>
          </p:cNvPr>
          <p:cNvGrpSpPr/>
          <p:nvPr/>
        </p:nvGrpSpPr>
        <p:grpSpPr>
          <a:xfrm>
            <a:off x="7192760" y="1684804"/>
            <a:ext cx="4462973" cy="3941789"/>
            <a:chOff x="3147275" y="533250"/>
            <a:chExt cx="4704657" cy="4155250"/>
          </a:xfrm>
        </p:grpSpPr>
        <p:sp>
          <p:nvSpPr>
            <p:cNvPr id="5" name="Google Shape;357;p47">
              <a:extLst>
                <a:ext uri="{FF2B5EF4-FFF2-40B4-BE49-F238E27FC236}">
                  <a16:creationId xmlns:a16="http://schemas.microsoft.com/office/drawing/2014/main" id="{C5F29308-1E14-4381-A3EF-3F764194D618}"/>
                </a:ext>
              </a:extLst>
            </p:cNvPr>
            <p:cNvSpPr/>
            <p:nvPr/>
          </p:nvSpPr>
          <p:spPr>
            <a:xfrm>
              <a:off x="733729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58;p47">
              <a:extLst>
                <a:ext uri="{FF2B5EF4-FFF2-40B4-BE49-F238E27FC236}">
                  <a16:creationId xmlns:a16="http://schemas.microsoft.com/office/drawing/2014/main" id="{6798E29E-35F2-42D2-BFC0-0222C9DE7938}"/>
                </a:ext>
              </a:extLst>
            </p:cNvPr>
            <p:cNvSpPr/>
            <p:nvPr/>
          </p:nvSpPr>
          <p:spPr>
            <a:xfrm>
              <a:off x="3373560" y="772584"/>
              <a:ext cx="4478373" cy="3525251"/>
            </a:xfrm>
            <a:custGeom>
              <a:avLst/>
              <a:gdLst/>
              <a:ahLst/>
              <a:cxnLst/>
              <a:rect l="l" t="t" r="r" b="b"/>
              <a:pathLst>
                <a:path w="57314" h="45116" extrusionOk="0">
                  <a:moveTo>
                    <a:pt x="5441" y="1"/>
                  </a:moveTo>
                  <a:cubicBezTo>
                    <a:pt x="2428" y="1"/>
                    <a:pt x="1" y="1691"/>
                    <a:pt x="1" y="3767"/>
                  </a:cubicBezTo>
                  <a:cubicBezTo>
                    <a:pt x="1" y="4637"/>
                    <a:pt x="453" y="5457"/>
                    <a:pt x="1172" y="6077"/>
                  </a:cubicBezTo>
                  <a:cubicBezTo>
                    <a:pt x="3248" y="7901"/>
                    <a:pt x="4403" y="10563"/>
                    <a:pt x="4152" y="13325"/>
                  </a:cubicBezTo>
                  <a:cubicBezTo>
                    <a:pt x="4085" y="14061"/>
                    <a:pt x="4102" y="14781"/>
                    <a:pt x="4252" y="15484"/>
                  </a:cubicBezTo>
                  <a:cubicBezTo>
                    <a:pt x="4319" y="15819"/>
                    <a:pt x="4420" y="16153"/>
                    <a:pt x="4554" y="16455"/>
                  </a:cubicBezTo>
                  <a:cubicBezTo>
                    <a:pt x="5340" y="18497"/>
                    <a:pt x="8454" y="20974"/>
                    <a:pt x="8655" y="22866"/>
                  </a:cubicBezTo>
                  <a:cubicBezTo>
                    <a:pt x="10111" y="37395"/>
                    <a:pt x="13927" y="42667"/>
                    <a:pt x="27904" y="44726"/>
                  </a:cubicBezTo>
                  <a:cubicBezTo>
                    <a:pt x="29671" y="44989"/>
                    <a:pt x="31415" y="45116"/>
                    <a:pt x="33117" y="45116"/>
                  </a:cubicBezTo>
                  <a:cubicBezTo>
                    <a:pt x="44847" y="45116"/>
                    <a:pt x="54571" y="39108"/>
                    <a:pt x="55857" y="30381"/>
                  </a:cubicBezTo>
                  <a:cubicBezTo>
                    <a:pt x="57314" y="20422"/>
                    <a:pt x="54920" y="8889"/>
                    <a:pt x="33243" y="8604"/>
                  </a:cubicBezTo>
                  <a:cubicBezTo>
                    <a:pt x="33093" y="8604"/>
                    <a:pt x="32708" y="8571"/>
                    <a:pt x="32172" y="8537"/>
                  </a:cubicBezTo>
                  <a:cubicBezTo>
                    <a:pt x="28389" y="8286"/>
                    <a:pt x="24724" y="7282"/>
                    <a:pt x="21309" y="5558"/>
                  </a:cubicBezTo>
                  <a:cubicBezTo>
                    <a:pt x="19142" y="4468"/>
                    <a:pt x="16429" y="3858"/>
                    <a:pt x="14338" y="3858"/>
                  </a:cubicBezTo>
                  <a:cubicBezTo>
                    <a:pt x="13667" y="3858"/>
                    <a:pt x="13059" y="3921"/>
                    <a:pt x="12555" y="4051"/>
                  </a:cubicBezTo>
                  <a:lnTo>
                    <a:pt x="12538" y="4051"/>
                  </a:lnTo>
                  <a:cubicBezTo>
                    <a:pt x="12412" y="4088"/>
                    <a:pt x="12287" y="4105"/>
                    <a:pt x="12164" y="4105"/>
                  </a:cubicBezTo>
                  <a:cubicBezTo>
                    <a:pt x="11549" y="4105"/>
                    <a:pt x="10998" y="3675"/>
                    <a:pt x="10831" y="3047"/>
                  </a:cubicBezTo>
                  <a:cubicBezTo>
                    <a:pt x="10345" y="1273"/>
                    <a:pt x="7952" y="1"/>
                    <a:pt x="5441"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359;p47">
              <a:extLst>
                <a:ext uri="{FF2B5EF4-FFF2-40B4-BE49-F238E27FC236}">
                  <a16:creationId xmlns:a16="http://schemas.microsoft.com/office/drawing/2014/main" id="{7AFDCEF7-D18E-4393-8346-8727BB5A0E8A}"/>
                </a:ext>
              </a:extLst>
            </p:cNvPr>
            <p:cNvSpPr/>
            <p:nvPr/>
          </p:nvSpPr>
          <p:spPr>
            <a:xfrm>
              <a:off x="4245958" y="533250"/>
              <a:ext cx="444759" cy="298251"/>
            </a:xfrm>
            <a:custGeom>
              <a:avLst/>
              <a:gdLst/>
              <a:ahLst/>
              <a:cxnLst/>
              <a:rect l="l" t="t" r="r" b="b"/>
              <a:pathLst>
                <a:path w="5692" h="3817" extrusionOk="0">
                  <a:moveTo>
                    <a:pt x="2277" y="1"/>
                  </a:moveTo>
                  <a:cubicBezTo>
                    <a:pt x="1021" y="1"/>
                    <a:pt x="0" y="871"/>
                    <a:pt x="0" y="1909"/>
                  </a:cubicBezTo>
                  <a:cubicBezTo>
                    <a:pt x="0" y="2963"/>
                    <a:pt x="1021" y="3817"/>
                    <a:pt x="2277" y="3817"/>
                  </a:cubicBezTo>
                  <a:cubicBezTo>
                    <a:pt x="2913" y="3817"/>
                    <a:pt x="3448" y="3599"/>
                    <a:pt x="3867" y="3265"/>
                  </a:cubicBezTo>
                  <a:cubicBezTo>
                    <a:pt x="4038" y="3122"/>
                    <a:pt x="4270" y="3077"/>
                    <a:pt x="4490" y="3077"/>
                  </a:cubicBezTo>
                  <a:cubicBezTo>
                    <a:pt x="4528" y="3077"/>
                    <a:pt x="4566" y="3078"/>
                    <a:pt x="4603" y="3080"/>
                  </a:cubicBezTo>
                  <a:cubicBezTo>
                    <a:pt x="4640" y="3085"/>
                    <a:pt x="4677" y="3087"/>
                    <a:pt x="4713" y="3087"/>
                  </a:cubicBezTo>
                  <a:cubicBezTo>
                    <a:pt x="5212" y="3087"/>
                    <a:pt x="5691" y="2670"/>
                    <a:pt x="5691" y="2093"/>
                  </a:cubicBezTo>
                  <a:cubicBezTo>
                    <a:pt x="5691" y="1574"/>
                    <a:pt x="5290" y="1156"/>
                    <a:pt x="4804" y="1089"/>
                  </a:cubicBezTo>
                  <a:cubicBezTo>
                    <a:pt x="4520" y="1072"/>
                    <a:pt x="4269" y="921"/>
                    <a:pt x="4051" y="720"/>
                  </a:cubicBezTo>
                  <a:cubicBezTo>
                    <a:pt x="3633" y="285"/>
                    <a:pt x="2997" y="1"/>
                    <a:pt x="2277"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360;p47">
              <a:extLst>
                <a:ext uri="{FF2B5EF4-FFF2-40B4-BE49-F238E27FC236}">
                  <a16:creationId xmlns:a16="http://schemas.microsoft.com/office/drawing/2014/main" id="{F95AB5BD-D430-4828-A7A9-AD15622DB954}"/>
                </a:ext>
              </a:extLst>
            </p:cNvPr>
            <p:cNvSpPr/>
            <p:nvPr/>
          </p:nvSpPr>
          <p:spPr>
            <a:xfrm>
              <a:off x="4732517" y="864160"/>
              <a:ext cx="115175" cy="85092"/>
            </a:xfrm>
            <a:custGeom>
              <a:avLst/>
              <a:gdLst/>
              <a:ahLst/>
              <a:cxnLst/>
              <a:rect l="l" t="t" r="r" b="b"/>
              <a:pathLst>
                <a:path w="1474" h="1089" extrusionOk="0">
                  <a:moveTo>
                    <a:pt x="737" y="0"/>
                  </a:moveTo>
                  <a:cubicBezTo>
                    <a:pt x="335" y="0"/>
                    <a:pt x="0" y="252"/>
                    <a:pt x="0" y="536"/>
                  </a:cubicBezTo>
                  <a:cubicBezTo>
                    <a:pt x="0" y="854"/>
                    <a:pt x="318" y="1088"/>
                    <a:pt x="737" y="1088"/>
                  </a:cubicBezTo>
                  <a:cubicBezTo>
                    <a:pt x="1138" y="1088"/>
                    <a:pt x="1473" y="837"/>
                    <a:pt x="1473" y="536"/>
                  </a:cubicBezTo>
                  <a:cubicBezTo>
                    <a:pt x="1473" y="252"/>
                    <a:pt x="1138" y="0"/>
                    <a:pt x="737"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361;p47">
              <a:extLst>
                <a:ext uri="{FF2B5EF4-FFF2-40B4-BE49-F238E27FC236}">
                  <a16:creationId xmlns:a16="http://schemas.microsoft.com/office/drawing/2014/main" id="{1453417B-3565-4392-806D-91BFD19A61C6}"/>
                </a:ext>
              </a:extLst>
            </p:cNvPr>
            <p:cNvSpPr/>
            <p:nvPr/>
          </p:nvSpPr>
          <p:spPr>
            <a:xfrm>
              <a:off x="6838230" y="1320481"/>
              <a:ext cx="245977" cy="146664"/>
            </a:xfrm>
            <a:custGeom>
              <a:avLst/>
              <a:gdLst/>
              <a:ahLst/>
              <a:cxnLst/>
              <a:rect l="l" t="t" r="r" b="b"/>
              <a:pathLst>
                <a:path w="3148" h="1877" extrusionOk="0">
                  <a:moveTo>
                    <a:pt x="1666" y="0"/>
                  </a:moveTo>
                  <a:cubicBezTo>
                    <a:pt x="1635" y="0"/>
                    <a:pt x="1605" y="1"/>
                    <a:pt x="1574" y="2"/>
                  </a:cubicBezTo>
                  <a:cubicBezTo>
                    <a:pt x="720" y="2"/>
                    <a:pt x="0" y="421"/>
                    <a:pt x="0" y="940"/>
                  </a:cubicBezTo>
                  <a:cubicBezTo>
                    <a:pt x="0" y="1458"/>
                    <a:pt x="720" y="1877"/>
                    <a:pt x="1574" y="1877"/>
                  </a:cubicBezTo>
                  <a:cubicBezTo>
                    <a:pt x="2427" y="1877"/>
                    <a:pt x="3147" y="1458"/>
                    <a:pt x="3147" y="940"/>
                  </a:cubicBezTo>
                  <a:cubicBezTo>
                    <a:pt x="3147" y="439"/>
                    <a:pt x="2508" y="0"/>
                    <a:pt x="1666" y="0"/>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362;p47">
              <a:extLst>
                <a:ext uri="{FF2B5EF4-FFF2-40B4-BE49-F238E27FC236}">
                  <a16:creationId xmlns:a16="http://schemas.microsoft.com/office/drawing/2014/main" id="{03DF1D3A-31DD-4B4E-BF99-1BCFAEF5B34B}"/>
                </a:ext>
              </a:extLst>
            </p:cNvPr>
            <p:cNvSpPr/>
            <p:nvPr/>
          </p:nvSpPr>
          <p:spPr>
            <a:xfrm>
              <a:off x="7115459" y="1223825"/>
              <a:ext cx="74621" cy="74621"/>
            </a:xfrm>
            <a:custGeom>
              <a:avLst/>
              <a:gdLst/>
              <a:ahLst/>
              <a:cxnLst/>
              <a:rect l="l" t="t" r="r" b="b"/>
              <a:pathLst>
                <a:path w="955" h="955" extrusionOk="0">
                  <a:moveTo>
                    <a:pt x="469" y="1"/>
                  </a:moveTo>
                  <a:cubicBezTo>
                    <a:pt x="202" y="1"/>
                    <a:pt x="1" y="201"/>
                    <a:pt x="1" y="486"/>
                  </a:cubicBezTo>
                  <a:cubicBezTo>
                    <a:pt x="1" y="754"/>
                    <a:pt x="202" y="955"/>
                    <a:pt x="469" y="955"/>
                  </a:cubicBezTo>
                  <a:cubicBezTo>
                    <a:pt x="754" y="955"/>
                    <a:pt x="955" y="754"/>
                    <a:pt x="955" y="486"/>
                  </a:cubicBezTo>
                  <a:cubicBezTo>
                    <a:pt x="955" y="201"/>
                    <a:pt x="754" y="1"/>
                    <a:pt x="469" y="1"/>
                  </a:cubicBezTo>
                  <a:close/>
                </a:path>
              </a:pathLst>
            </a:custGeom>
            <a:solidFill>
              <a:srgbClr val="E0F8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63;p47">
              <a:extLst>
                <a:ext uri="{FF2B5EF4-FFF2-40B4-BE49-F238E27FC236}">
                  <a16:creationId xmlns:a16="http://schemas.microsoft.com/office/drawing/2014/main" id="{A10605BD-5532-4A70-8C4E-ED35170A42D9}"/>
                </a:ext>
              </a:extLst>
            </p:cNvPr>
            <p:cNvSpPr/>
            <p:nvPr/>
          </p:nvSpPr>
          <p:spPr>
            <a:xfrm>
              <a:off x="3147275" y="2996052"/>
              <a:ext cx="535086" cy="1442653"/>
            </a:xfrm>
            <a:custGeom>
              <a:avLst/>
              <a:gdLst/>
              <a:ahLst/>
              <a:cxnLst/>
              <a:rect l="l" t="t" r="r" b="b"/>
              <a:pathLst>
                <a:path w="6848" h="18463" extrusionOk="0">
                  <a:moveTo>
                    <a:pt x="319" y="0"/>
                  </a:moveTo>
                  <a:cubicBezTo>
                    <a:pt x="319" y="0"/>
                    <a:pt x="1" y="2913"/>
                    <a:pt x="1608" y="4921"/>
                  </a:cubicBezTo>
                  <a:cubicBezTo>
                    <a:pt x="2495" y="6009"/>
                    <a:pt x="4336" y="6796"/>
                    <a:pt x="5357" y="7131"/>
                  </a:cubicBezTo>
                  <a:cubicBezTo>
                    <a:pt x="5792" y="7282"/>
                    <a:pt x="6094" y="7683"/>
                    <a:pt x="6094" y="8135"/>
                  </a:cubicBezTo>
                  <a:cubicBezTo>
                    <a:pt x="5977" y="15115"/>
                    <a:pt x="4922" y="18463"/>
                    <a:pt x="4922" y="18463"/>
                  </a:cubicBezTo>
                  <a:lnTo>
                    <a:pt x="5943" y="18346"/>
                  </a:lnTo>
                  <a:cubicBezTo>
                    <a:pt x="6847" y="10780"/>
                    <a:pt x="6395" y="7817"/>
                    <a:pt x="6194" y="6361"/>
                  </a:cubicBezTo>
                  <a:cubicBezTo>
                    <a:pt x="6044" y="5306"/>
                    <a:pt x="5843" y="3666"/>
                    <a:pt x="4805" y="2360"/>
                  </a:cubicBezTo>
                  <a:cubicBezTo>
                    <a:pt x="3215" y="352"/>
                    <a:pt x="319" y="0"/>
                    <a:pt x="319"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364;p47">
              <a:extLst>
                <a:ext uri="{FF2B5EF4-FFF2-40B4-BE49-F238E27FC236}">
                  <a16:creationId xmlns:a16="http://schemas.microsoft.com/office/drawing/2014/main" id="{E392EE6B-15EF-4BEF-A210-1867DDABBBDA}"/>
                </a:ext>
              </a:extLst>
            </p:cNvPr>
            <p:cNvSpPr/>
            <p:nvPr/>
          </p:nvSpPr>
          <p:spPr>
            <a:xfrm>
              <a:off x="3737209" y="3049497"/>
              <a:ext cx="587281" cy="1164249"/>
            </a:xfrm>
            <a:custGeom>
              <a:avLst/>
              <a:gdLst/>
              <a:ahLst/>
              <a:cxnLst/>
              <a:rect l="l" t="t" r="r" b="b"/>
              <a:pathLst>
                <a:path w="7516" h="14900" extrusionOk="0">
                  <a:moveTo>
                    <a:pt x="7381" y="0"/>
                  </a:moveTo>
                  <a:cubicBezTo>
                    <a:pt x="6840" y="0"/>
                    <a:pt x="4792" y="87"/>
                    <a:pt x="3364" y="1342"/>
                  </a:cubicBezTo>
                  <a:cubicBezTo>
                    <a:pt x="2310" y="2262"/>
                    <a:pt x="1858" y="3652"/>
                    <a:pt x="1590" y="4505"/>
                  </a:cubicBezTo>
                  <a:cubicBezTo>
                    <a:pt x="1188" y="5694"/>
                    <a:pt x="385" y="8121"/>
                    <a:pt x="0" y="14649"/>
                  </a:cubicBezTo>
                  <a:lnTo>
                    <a:pt x="854" y="14900"/>
                  </a:lnTo>
                  <a:cubicBezTo>
                    <a:pt x="854" y="14900"/>
                    <a:pt x="435" y="11920"/>
                    <a:pt x="1406" y="6012"/>
                  </a:cubicBezTo>
                  <a:cubicBezTo>
                    <a:pt x="1473" y="5610"/>
                    <a:pt x="1774" y="5325"/>
                    <a:pt x="2176" y="5258"/>
                  </a:cubicBezTo>
                  <a:cubicBezTo>
                    <a:pt x="3097" y="5158"/>
                    <a:pt x="4771" y="4756"/>
                    <a:pt x="5674" y="3953"/>
                  </a:cubicBezTo>
                  <a:cubicBezTo>
                    <a:pt x="7332" y="2497"/>
                    <a:pt x="7516" y="3"/>
                    <a:pt x="7516" y="3"/>
                  </a:cubicBezTo>
                  <a:cubicBezTo>
                    <a:pt x="7516" y="3"/>
                    <a:pt x="7468" y="0"/>
                    <a:pt x="7381" y="0"/>
                  </a:cubicBezTo>
                  <a:close/>
                </a:path>
              </a:pathLst>
            </a:custGeom>
            <a:solidFill>
              <a:srgbClr val="84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365;p47">
              <a:extLst>
                <a:ext uri="{FF2B5EF4-FFF2-40B4-BE49-F238E27FC236}">
                  <a16:creationId xmlns:a16="http://schemas.microsoft.com/office/drawing/2014/main" id="{929AC135-F01E-4B47-A3BD-257CB5FB93D8}"/>
                </a:ext>
              </a:extLst>
            </p:cNvPr>
            <p:cNvSpPr/>
            <p:nvPr/>
          </p:nvSpPr>
          <p:spPr>
            <a:xfrm>
              <a:off x="3653446" y="2582707"/>
              <a:ext cx="605644" cy="1599709"/>
            </a:xfrm>
            <a:custGeom>
              <a:avLst/>
              <a:gdLst/>
              <a:ahLst/>
              <a:cxnLst/>
              <a:rect l="l" t="t" r="r" b="b"/>
              <a:pathLst>
                <a:path w="7751" h="20473" extrusionOk="0">
                  <a:moveTo>
                    <a:pt x="7667" y="1"/>
                  </a:moveTo>
                  <a:cubicBezTo>
                    <a:pt x="7667" y="1"/>
                    <a:pt x="4738" y="118"/>
                    <a:pt x="2964" y="2026"/>
                  </a:cubicBezTo>
                  <a:cubicBezTo>
                    <a:pt x="1825" y="3231"/>
                    <a:pt x="1474" y="4889"/>
                    <a:pt x="1239" y="5943"/>
                  </a:cubicBezTo>
                  <a:cubicBezTo>
                    <a:pt x="921" y="7383"/>
                    <a:pt x="1" y="12605"/>
                    <a:pt x="285" y="20271"/>
                  </a:cubicBezTo>
                  <a:lnTo>
                    <a:pt x="1306" y="20472"/>
                  </a:lnTo>
                  <a:cubicBezTo>
                    <a:pt x="1306" y="20472"/>
                    <a:pt x="721" y="14748"/>
                    <a:pt x="1172" y="7717"/>
                  </a:cubicBezTo>
                  <a:cubicBezTo>
                    <a:pt x="1206" y="7249"/>
                    <a:pt x="1541" y="6864"/>
                    <a:pt x="1993" y="6747"/>
                  </a:cubicBezTo>
                  <a:cubicBezTo>
                    <a:pt x="3064" y="6495"/>
                    <a:pt x="4972" y="5859"/>
                    <a:pt x="5943" y="4822"/>
                  </a:cubicBezTo>
                  <a:cubicBezTo>
                    <a:pt x="7751" y="2947"/>
                    <a:pt x="7667" y="1"/>
                    <a:pt x="7667"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66;p47">
              <a:extLst>
                <a:ext uri="{FF2B5EF4-FFF2-40B4-BE49-F238E27FC236}">
                  <a16:creationId xmlns:a16="http://schemas.microsoft.com/office/drawing/2014/main" id="{23EB7D13-901A-4957-9FE0-D9F13FF8AC7D}"/>
                </a:ext>
              </a:extLst>
            </p:cNvPr>
            <p:cNvSpPr/>
            <p:nvPr/>
          </p:nvSpPr>
          <p:spPr>
            <a:xfrm>
              <a:off x="3321286" y="3721242"/>
              <a:ext cx="282545" cy="484687"/>
            </a:xfrm>
            <a:custGeom>
              <a:avLst/>
              <a:gdLst/>
              <a:ahLst/>
              <a:cxnLst/>
              <a:rect l="l" t="t" r="r" b="b"/>
              <a:pathLst>
                <a:path w="3616" h="6203" extrusionOk="0">
                  <a:moveTo>
                    <a:pt x="435" y="0"/>
                  </a:moveTo>
                  <a:cubicBezTo>
                    <a:pt x="172" y="0"/>
                    <a:pt x="0" y="26"/>
                    <a:pt x="0" y="26"/>
                  </a:cubicBezTo>
                  <a:cubicBezTo>
                    <a:pt x="0" y="26"/>
                    <a:pt x="218" y="1265"/>
                    <a:pt x="1088" y="1884"/>
                  </a:cubicBezTo>
                  <a:cubicBezTo>
                    <a:pt x="1624" y="2269"/>
                    <a:pt x="2260" y="2353"/>
                    <a:pt x="2712" y="2353"/>
                  </a:cubicBezTo>
                  <a:cubicBezTo>
                    <a:pt x="2980" y="2353"/>
                    <a:pt x="3197" y="2587"/>
                    <a:pt x="3197" y="2838"/>
                  </a:cubicBezTo>
                  <a:cubicBezTo>
                    <a:pt x="3164" y="4261"/>
                    <a:pt x="2879" y="6202"/>
                    <a:pt x="2879" y="6202"/>
                  </a:cubicBezTo>
                  <a:lnTo>
                    <a:pt x="3448" y="6102"/>
                  </a:lnTo>
                  <a:cubicBezTo>
                    <a:pt x="3616" y="4780"/>
                    <a:pt x="3398" y="3273"/>
                    <a:pt x="3281" y="2470"/>
                  </a:cubicBezTo>
                  <a:cubicBezTo>
                    <a:pt x="3197" y="1951"/>
                    <a:pt x="2980" y="1449"/>
                    <a:pt x="2662" y="1013"/>
                  </a:cubicBezTo>
                  <a:cubicBezTo>
                    <a:pt x="2511" y="796"/>
                    <a:pt x="2360" y="612"/>
                    <a:pt x="2143" y="461"/>
                  </a:cubicBezTo>
                  <a:cubicBezTo>
                    <a:pt x="1576" y="73"/>
                    <a:pt x="877" y="0"/>
                    <a:pt x="435"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367;p47">
              <a:extLst>
                <a:ext uri="{FF2B5EF4-FFF2-40B4-BE49-F238E27FC236}">
                  <a16:creationId xmlns:a16="http://schemas.microsoft.com/office/drawing/2014/main" id="{FD7006E5-2BBF-4F74-9D5A-4BEEB4B8EEE2}"/>
                </a:ext>
              </a:extLst>
            </p:cNvPr>
            <p:cNvSpPr/>
            <p:nvPr/>
          </p:nvSpPr>
          <p:spPr>
            <a:xfrm>
              <a:off x="3839178" y="3574109"/>
              <a:ext cx="198860" cy="571654"/>
            </a:xfrm>
            <a:custGeom>
              <a:avLst/>
              <a:gdLst/>
              <a:ahLst/>
              <a:cxnLst/>
              <a:rect l="l" t="t" r="r" b="b"/>
              <a:pathLst>
                <a:path w="2545" h="7316" extrusionOk="0">
                  <a:moveTo>
                    <a:pt x="2059" y="1"/>
                  </a:moveTo>
                  <a:cubicBezTo>
                    <a:pt x="2059" y="1"/>
                    <a:pt x="921" y="486"/>
                    <a:pt x="503" y="1507"/>
                  </a:cubicBezTo>
                  <a:cubicBezTo>
                    <a:pt x="268" y="2076"/>
                    <a:pt x="386" y="2930"/>
                    <a:pt x="436" y="3248"/>
                  </a:cubicBezTo>
                  <a:cubicBezTo>
                    <a:pt x="453" y="3332"/>
                    <a:pt x="453" y="3432"/>
                    <a:pt x="436" y="3516"/>
                  </a:cubicBezTo>
                  <a:lnTo>
                    <a:pt x="1" y="7315"/>
                  </a:lnTo>
                  <a:lnTo>
                    <a:pt x="687" y="7315"/>
                  </a:lnTo>
                  <a:cubicBezTo>
                    <a:pt x="520" y="5943"/>
                    <a:pt x="587" y="4721"/>
                    <a:pt x="637" y="4068"/>
                  </a:cubicBezTo>
                  <a:cubicBezTo>
                    <a:pt x="670" y="3800"/>
                    <a:pt x="804" y="3549"/>
                    <a:pt x="1022" y="3382"/>
                  </a:cubicBezTo>
                  <a:cubicBezTo>
                    <a:pt x="1373" y="3131"/>
                    <a:pt x="1892" y="2679"/>
                    <a:pt x="2110" y="2160"/>
                  </a:cubicBezTo>
                  <a:cubicBezTo>
                    <a:pt x="2545" y="1172"/>
                    <a:pt x="2059" y="1"/>
                    <a:pt x="2059" y="1"/>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368;p47">
              <a:extLst>
                <a:ext uri="{FF2B5EF4-FFF2-40B4-BE49-F238E27FC236}">
                  <a16:creationId xmlns:a16="http://schemas.microsoft.com/office/drawing/2014/main" id="{67DE1E39-FA59-4C0A-BDC0-8A983C48A09C}"/>
                </a:ext>
              </a:extLst>
            </p:cNvPr>
            <p:cNvSpPr/>
            <p:nvPr/>
          </p:nvSpPr>
          <p:spPr>
            <a:xfrm>
              <a:off x="3449431" y="4144354"/>
              <a:ext cx="531101" cy="489219"/>
            </a:xfrm>
            <a:custGeom>
              <a:avLst/>
              <a:gdLst/>
              <a:ahLst/>
              <a:cxnLst/>
              <a:rect l="l" t="t" r="r" b="b"/>
              <a:pathLst>
                <a:path w="6797" h="6261" extrusionOk="0">
                  <a:moveTo>
                    <a:pt x="553" y="1"/>
                  </a:moveTo>
                  <a:cubicBezTo>
                    <a:pt x="252" y="1"/>
                    <a:pt x="1" y="252"/>
                    <a:pt x="1" y="553"/>
                  </a:cubicBezTo>
                  <a:lnTo>
                    <a:pt x="1" y="3215"/>
                  </a:lnTo>
                  <a:cubicBezTo>
                    <a:pt x="1" y="4503"/>
                    <a:pt x="737" y="5642"/>
                    <a:pt x="1775" y="6211"/>
                  </a:cubicBezTo>
                  <a:cubicBezTo>
                    <a:pt x="1859" y="6244"/>
                    <a:pt x="1942" y="6261"/>
                    <a:pt x="2026" y="6261"/>
                  </a:cubicBezTo>
                  <a:lnTo>
                    <a:pt x="4771" y="6261"/>
                  </a:lnTo>
                  <a:cubicBezTo>
                    <a:pt x="4855" y="6261"/>
                    <a:pt x="4938" y="6244"/>
                    <a:pt x="5022" y="6211"/>
                  </a:cubicBezTo>
                  <a:cubicBezTo>
                    <a:pt x="6093" y="5625"/>
                    <a:pt x="6796" y="4503"/>
                    <a:pt x="6796" y="3215"/>
                  </a:cubicBezTo>
                  <a:lnTo>
                    <a:pt x="6796" y="553"/>
                  </a:lnTo>
                  <a:cubicBezTo>
                    <a:pt x="6796" y="269"/>
                    <a:pt x="6545" y="1"/>
                    <a:pt x="6261" y="1"/>
                  </a:cubicBezTo>
                  <a:close/>
                </a:path>
              </a:pathLst>
            </a:custGeom>
            <a:solidFill>
              <a:srgbClr val="66DE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69;p47">
              <a:extLst>
                <a:ext uri="{FF2B5EF4-FFF2-40B4-BE49-F238E27FC236}">
                  <a16:creationId xmlns:a16="http://schemas.microsoft.com/office/drawing/2014/main" id="{1BD3C2B4-9A03-4F4D-9474-743EA213B073}"/>
                </a:ext>
              </a:extLst>
            </p:cNvPr>
            <p:cNvSpPr/>
            <p:nvPr/>
          </p:nvSpPr>
          <p:spPr>
            <a:xfrm>
              <a:off x="3449431" y="4266013"/>
              <a:ext cx="532429" cy="126973"/>
            </a:xfrm>
            <a:custGeom>
              <a:avLst/>
              <a:gdLst/>
              <a:ahLst/>
              <a:cxnLst/>
              <a:rect l="l" t="t" r="r" b="b"/>
              <a:pathLst>
                <a:path w="6814" h="1625" extrusionOk="0">
                  <a:moveTo>
                    <a:pt x="1" y="0"/>
                  </a:moveTo>
                  <a:lnTo>
                    <a:pt x="1" y="1624"/>
                  </a:lnTo>
                  <a:lnTo>
                    <a:pt x="6813" y="1624"/>
                  </a:lnTo>
                  <a:lnTo>
                    <a:pt x="6813" y="0"/>
                  </a:lnTo>
                  <a:close/>
                </a:path>
              </a:pathLst>
            </a:custGeom>
            <a:solidFill>
              <a:srgbClr val="5BD3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370;p47">
              <a:extLst>
                <a:ext uri="{FF2B5EF4-FFF2-40B4-BE49-F238E27FC236}">
                  <a16:creationId xmlns:a16="http://schemas.microsoft.com/office/drawing/2014/main" id="{48B01E72-04A9-4DC5-B2FF-C8718A2CD9FE}"/>
                </a:ext>
              </a:extLst>
            </p:cNvPr>
            <p:cNvSpPr/>
            <p:nvPr/>
          </p:nvSpPr>
          <p:spPr>
            <a:xfrm>
              <a:off x="3449431" y="4266013"/>
              <a:ext cx="532429" cy="31489"/>
            </a:xfrm>
            <a:custGeom>
              <a:avLst/>
              <a:gdLst/>
              <a:ahLst/>
              <a:cxnLst/>
              <a:rect l="l" t="t" r="r" b="b"/>
              <a:pathLst>
                <a:path w="6814" h="403" extrusionOk="0">
                  <a:moveTo>
                    <a:pt x="1" y="0"/>
                  </a:moveTo>
                  <a:lnTo>
                    <a:pt x="1" y="402"/>
                  </a:lnTo>
                  <a:lnTo>
                    <a:pt x="6813" y="402"/>
                  </a:lnTo>
                  <a:lnTo>
                    <a:pt x="6813" y="0"/>
                  </a:lnTo>
                  <a:close/>
                </a:path>
              </a:pathLst>
            </a:custGeom>
            <a:solidFill>
              <a:srgbClr val="009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371;p47">
              <a:extLst>
                <a:ext uri="{FF2B5EF4-FFF2-40B4-BE49-F238E27FC236}">
                  <a16:creationId xmlns:a16="http://schemas.microsoft.com/office/drawing/2014/main" id="{60AFDA49-3085-4690-B96E-7A8A9BDDA76C}"/>
                </a:ext>
              </a:extLst>
            </p:cNvPr>
            <p:cNvSpPr/>
            <p:nvPr/>
          </p:nvSpPr>
          <p:spPr>
            <a:xfrm>
              <a:off x="4843628" y="1202884"/>
              <a:ext cx="187139" cy="800519"/>
            </a:xfrm>
            <a:custGeom>
              <a:avLst/>
              <a:gdLst/>
              <a:ahLst/>
              <a:cxnLst/>
              <a:rect l="l" t="t" r="r" b="b"/>
              <a:pathLst>
                <a:path w="2395" h="10245" extrusionOk="0">
                  <a:moveTo>
                    <a:pt x="1909" y="1"/>
                  </a:moveTo>
                  <a:lnTo>
                    <a:pt x="1" y="10161"/>
                  </a:lnTo>
                  <a:lnTo>
                    <a:pt x="486" y="10245"/>
                  </a:lnTo>
                  <a:lnTo>
                    <a:pt x="2394" y="84"/>
                  </a:lnTo>
                  <a:lnTo>
                    <a:pt x="19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72;p47">
              <a:extLst>
                <a:ext uri="{FF2B5EF4-FFF2-40B4-BE49-F238E27FC236}">
                  <a16:creationId xmlns:a16="http://schemas.microsoft.com/office/drawing/2014/main" id="{8D837398-101F-4FF7-BB97-5DAC0C9B0FBA}"/>
                </a:ext>
              </a:extLst>
            </p:cNvPr>
            <p:cNvSpPr/>
            <p:nvPr/>
          </p:nvSpPr>
          <p:spPr>
            <a:xfrm>
              <a:off x="4952238" y="1068020"/>
              <a:ext cx="643540" cy="434913"/>
            </a:xfrm>
            <a:custGeom>
              <a:avLst/>
              <a:gdLst/>
              <a:ahLst/>
              <a:cxnLst/>
              <a:rect l="l" t="t" r="r" b="b"/>
              <a:pathLst>
                <a:path w="8236" h="5566" extrusionOk="0">
                  <a:moveTo>
                    <a:pt x="1077" y="0"/>
                  </a:moveTo>
                  <a:cubicBezTo>
                    <a:pt x="938" y="0"/>
                    <a:pt x="805" y="90"/>
                    <a:pt x="770" y="254"/>
                  </a:cubicBezTo>
                  <a:lnTo>
                    <a:pt x="17" y="4254"/>
                  </a:lnTo>
                  <a:cubicBezTo>
                    <a:pt x="0" y="4371"/>
                    <a:pt x="67" y="4489"/>
                    <a:pt x="151" y="4572"/>
                  </a:cubicBezTo>
                  <a:cubicBezTo>
                    <a:pt x="814" y="5094"/>
                    <a:pt x="1547" y="5237"/>
                    <a:pt x="2305" y="5237"/>
                  </a:cubicBezTo>
                  <a:cubicBezTo>
                    <a:pt x="3212" y="5237"/>
                    <a:pt x="4157" y="5033"/>
                    <a:pt x="5065" y="5033"/>
                  </a:cubicBezTo>
                  <a:cubicBezTo>
                    <a:pt x="5733" y="5033"/>
                    <a:pt x="6381" y="5143"/>
                    <a:pt x="6980" y="5526"/>
                  </a:cubicBezTo>
                  <a:cubicBezTo>
                    <a:pt x="7034" y="5553"/>
                    <a:pt x="7091" y="5566"/>
                    <a:pt x="7147" y="5566"/>
                  </a:cubicBezTo>
                  <a:cubicBezTo>
                    <a:pt x="7300" y="5566"/>
                    <a:pt x="7441" y="5473"/>
                    <a:pt x="7466" y="5325"/>
                  </a:cubicBezTo>
                  <a:cubicBezTo>
                    <a:pt x="7717" y="4003"/>
                    <a:pt x="7968" y="2664"/>
                    <a:pt x="8219" y="1325"/>
                  </a:cubicBezTo>
                  <a:cubicBezTo>
                    <a:pt x="8236" y="1191"/>
                    <a:pt x="8185" y="1091"/>
                    <a:pt x="8102" y="1007"/>
                  </a:cubicBezTo>
                  <a:cubicBezTo>
                    <a:pt x="7433" y="485"/>
                    <a:pt x="6697" y="343"/>
                    <a:pt x="5936" y="343"/>
                  </a:cubicBezTo>
                  <a:cubicBezTo>
                    <a:pt x="5026" y="343"/>
                    <a:pt x="4080" y="547"/>
                    <a:pt x="3171" y="547"/>
                  </a:cubicBezTo>
                  <a:cubicBezTo>
                    <a:pt x="2503" y="547"/>
                    <a:pt x="1854" y="436"/>
                    <a:pt x="1256" y="53"/>
                  </a:cubicBezTo>
                  <a:cubicBezTo>
                    <a:pt x="1200" y="17"/>
                    <a:pt x="1138" y="0"/>
                    <a:pt x="1077"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373;p47">
              <a:extLst>
                <a:ext uri="{FF2B5EF4-FFF2-40B4-BE49-F238E27FC236}">
                  <a16:creationId xmlns:a16="http://schemas.microsoft.com/office/drawing/2014/main" id="{5BB9AABF-7C95-4A40-BFCA-0D0BE189021A}"/>
                </a:ext>
              </a:extLst>
            </p:cNvPr>
            <p:cNvSpPr/>
            <p:nvPr/>
          </p:nvSpPr>
          <p:spPr>
            <a:xfrm>
              <a:off x="4880274" y="1809619"/>
              <a:ext cx="74621" cy="129474"/>
            </a:xfrm>
            <a:custGeom>
              <a:avLst/>
              <a:gdLst/>
              <a:ahLst/>
              <a:cxnLst/>
              <a:rect l="l" t="t" r="r" b="b"/>
              <a:pathLst>
                <a:path w="955" h="1657" extrusionOk="0">
                  <a:moveTo>
                    <a:pt x="592" y="0"/>
                  </a:moveTo>
                  <a:cubicBezTo>
                    <a:pt x="531" y="0"/>
                    <a:pt x="474" y="12"/>
                    <a:pt x="436" y="36"/>
                  </a:cubicBezTo>
                  <a:cubicBezTo>
                    <a:pt x="402" y="53"/>
                    <a:pt x="319" y="103"/>
                    <a:pt x="252" y="270"/>
                  </a:cubicBezTo>
                  <a:cubicBezTo>
                    <a:pt x="235" y="304"/>
                    <a:pt x="235" y="320"/>
                    <a:pt x="252" y="337"/>
                  </a:cubicBezTo>
                  <a:cubicBezTo>
                    <a:pt x="252" y="438"/>
                    <a:pt x="235" y="488"/>
                    <a:pt x="168" y="555"/>
                  </a:cubicBezTo>
                  <a:cubicBezTo>
                    <a:pt x="118" y="588"/>
                    <a:pt x="84" y="655"/>
                    <a:pt x="67" y="722"/>
                  </a:cubicBezTo>
                  <a:cubicBezTo>
                    <a:pt x="17" y="823"/>
                    <a:pt x="1" y="973"/>
                    <a:pt x="34" y="1074"/>
                  </a:cubicBezTo>
                  <a:cubicBezTo>
                    <a:pt x="67" y="1157"/>
                    <a:pt x="67" y="1275"/>
                    <a:pt x="34" y="1358"/>
                  </a:cubicBezTo>
                  <a:cubicBezTo>
                    <a:pt x="17" y="1408"/>
                    <a:pt x="34" y="1459"/>
                    <a:pt x="67" y="1526"/>
                  </a:cubicBezTo>
                  <a:cubicBezTo>
                    <a:pt x="102" y="1607"/>
                    <a:pt x="186" y="1656"/>
                    <a:pt x="272" y="1656"/>
                  </a:cubicBezTo>
                  <a:cubicBezTo>
                    <a:pt x="311" y="1656"/>
                    <a:pt x="350" y="1647"/>
                    <a:pt x="386" y="1626"/>
                  </a:cubicBezTo>
                  <a:cubicBezTo>
                    <a:pt x="486" y="1576"/>
                    <a:pt x="536" y="1475"/>
                    <a:pt x="519" y="1392"/>
                  </a:cubicBezTo>
                  <a:cubicBezTo>
                    <a:pt x="519" y="1358"/>
                    <a:pt x="536" y="1291"/>
                    <a:pt x="553" y="1275"/>
                  </a:cubicBezTo>
                  <a:lnTo>
                    <a:pt x="586" y="1241"/>
                  </a:lnTo>
                  <a:cubicBezTo>
                    <a:pt x="620" y="1191"/>
                    <a:pt x="620" y="1124"/>
                    <a:pt x="620" y="1057"/>
                  </a:cubicBezTo>
                  <a:cubicBezTo>
                    <a:pt x="603" y="990"/>
                    <a:pt x="620" y="940"/>
                    <a:pt x="687" y="890"/>
                  </a:cubicBezTo>
                  <a:cubicBezTo>
                    <a:pt x="720" y="856"/>
                    <a:pt x="787" y="789"/>
                    <a:pt x="804" y="705"/>
                  </a:cubicBezTo>
                  <a:cubicBezTo>
                    <a:pt x="837" y="638"/>
                    <a:pt x="837" y="605"/>
                    <a:pt x="804" y="555"/>
                  </a:cubicBezTo>
                  <a:cubicBezTo>
                    <a:pt x="787" y="488"/>
                    <a:pt x="804" y="438"/>
                    <a:pt x="871" y="387"/>
                  </a:cubicBezTo>
                  <a:cubicBezTo>
                    <a:pt x="921" y="354"/>
                    <a:pt x="955" y="287"/>
                    <a:pt x="955" y="203"/>
                  </a:cubicBezTo>
                  <a:cubicBezTo>
                    <a:pt x="931" y="72"/>
                    <a:pt x="745" y="0"/>
                    <a:pt x="59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374;p47">
              <a:extLst>
                <a:ext uri="{FF2B5EF4-FFF2-40B4-BE49-F238E27FC236}">
                  <a16:creationId xmlns:a16="http://schemas.microsoft.com/office/drawing/2014/main" id="{9DC19C26-9FF3-4091-A863-E57E3AF1A8B4}"/>
                </a:ext>
              </a:extLst>
            </p:cNvPr>
            <p:cNvSpPr/>
            <p:nvPr/>
          </p:nvSpPr>
          <p:spPr>
            <a:xfrm>
              <a:off x="4775649" y="1790241"/>
              <a:ext cx="172684" cy="173934"/>
            </a:xfrm>
            <a:custGeom>
              <a:avLst/>
              <a:gdLst/>
              <a:ahLst/>
              <a:cxnLst/>
              <a:rect l="l" t="t" r="r" b="b"/>
              <a:pathLst>
                <a:path w="2210" h="2226" extrusionOk="0">
                  <a:moveTo>
                    <a:pt x="1736" y="0"/>
                  </a:moveTo>
                  <a:cubicBezTo>
                    <a:pt x="1591" y="0"/>
                    <a:pt x="1432" y="14"/>
                    <a:pt x="1289" y="33"/>
                  </a:cubicBezTo>
                  <a:cubicBezTo>
                    <a:pt x="1072" y="50"/>
                    <a:pt x="955" y="200"/>
                    <a:pt x="770" y="384"/>
                  </a:cubicBezTo>
                  <a:lnTo>
                    <a:pt x="503" y="686"/>
                  </a:lnTo>
                  <a:cubicBezTo>
                    <a:pt x="436" y="769"/>
                    <a:pt x="369" y="870"/>
                    <a:pt x="318" y="970"/>
                  </a:cubicBezTo>
                  <a:cubicBezTo>
                    <a:pt x="218" y="1104"/>
                    <a:pt x="185" y="1271"/>
                    <a:pt x="151" y="1456"/>
                  </a:cubicBezTo>
                  <a:lnTo>
                    <a:pt x="0" y="2125"/>
                  </a:lnTo>
                  <a:lnTo>
                    <a:pt x="670" y="2226"/>
                  </a:lnTo>
                  <a:lnTo>
                    <a:pt x="821" y="1824"/>
                  </a:lnTo>
                  <a:cubicBezTo>
                    <a:pt x="1406" y="1790"/>
                    <a:pt x="1256" y="702"/>
                    <a:pt x="1256" y="702"/>
                  </a:cubicBezTo>
                  <a:cubicBezTo>
                    <a:pt x="1273" y="619"/>
                    <a:pt x="1356" y="552"/>
                    <a:pt x="1440" y="535"/>
                  </a:cubicBezTo>
                  <a:cubicBezTo>
                    <a:pt x="1741" y="485"/>
                    <a:pt x="2210" y="368"/>
                    <a:pt x="2193" y="167"/>
                  </a:cubicBezTo>
                  <a:cubicBezTo>
                    <a:pt x="2183" y="40"/>
                    <a:pt x="1980" y="0"/>
                    <a:pt x="1736"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375;p47">
              <a:extLst>
                <a:ext uri="{FF2B5EF4-FFF2-40B4-BE49-F238E27FC236}">
                  <a16:creationId xmlns:a16="http://schemas.microsoft.com/office/drawing/2014/main" id="{4850E57C-FDA2-4B87-B733-E780B7E4DBB7}"/>
                </a:ext>
              </a:extLst>
            </p:cNvPr>
            <p:cNvSpPr/>
            <p:nvPr/>
          </p:nvSpPr>
          <p:spPr>
            <a:xfrm>
              <a:off x="3861447" y="2246248"/>
              <a:ext cx="759965" cy="915850"/>
            </a:xfrm>
            <a:custGeom>
              <a:avLst/>
              <a:gdLst/>
              <a:ahLst/>
              <a:cxnLst/>
              <a:rect l="l" t="t" r="r" b="b"/>
              <a:pathLst>
                <a:path w="9726" h="11721" extrusionOk="0">
                  <a:moveTo>
                    <a:pt x="5238" y="0"/>
                  </a:moveTo>
                  <a:cubicBezTo>
                    <a:pt x="4812" y="0"/>
                    <a:pt x="4356" y="124"/>
                    <a:pt x="4101" y="574"/>
                  </a:cubicBezTo>
                  <a:cubicBezTo>
                    <a:pt x="3515" y="1595"/>
                    <a:pt x="4369" y="4307"/>
                    <a:pt x="2310" y="4675"/>
                  </a:cubicBezTo>
                  <a:cubicBezTo>
                    <a:pt x="218" y="5060"/>
                    <a:pt x="0" y="7119"/>
                    <a:pt x="168" y="8040"/>
                  </a:cubicBezTo>
                  <a:cubicBezTo>
                    <a:pt x="506" y="9884"/>
                    <a:pt x="2457" y="11720"/>
                    <a:pt x="4503" y="11720"/>
                  </a:cubicBezTo>
                  <a:cubicBezTo>
                    <a:pt x="5391" y="11720"/>
                    <a:pt x="6297" y="11374"/>
                    <a:pt x="7097" y="10534"/>
                  </a:cubicBezTo>
                  <a:cubicBezTo>
                    <a:pt x="9725" y="7755"/>
                    <a:pt x="6461" y="5864"/>
                    <a:pt x="6210" y="4474"/>
                  </a:cubicBezTo>
                  <a:cubicBezTo>
                    <a:pt x="5942" y="3051"/>
                    <a:pt x="7583" y="1177"/>
                    <a:pt x="6244" y="189"/>
                  </a:cubicBezTo>
                  <a:cubicBezTo>
                    <a:pt x="6244" y="189"/>
                    <a:pt x="5764" y="0"/>
                    <a:pt x="5238" y="0"/>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376;p47">
              <a:extLst>
                <a:ext uri="{FF2B5EF4-FFF2-40B4-BE49-F238E27FC236}">
                  <a16:creationId xmlns:a16="http://schemas.microsoft.com/office/drawing/2014/main" id="{1CE7B63B-94C7-428E-AEA5-495319A1A674}"/>
                </a:ext>
              </a:extLst>
            </p:cNvPr>
            <p:cNvSpPr/>
            <p:nvPr/>
          </p:nvSpPr>
          <p:spPr>
            <a:xfrm>
              <a:off x="4192747" y="2290630"/>
              <a:ext cx="412957" cy="828023"/>
            </a:xfrm>
            <a:custGeom>
              <a:avLst/>
              <a:gdLst/>
              <a:ahLst/>
              <a:cxnLst/>
              <a:rect l="l" t="t" r="r" b="b"/>
              <a:pathLst>
                <a:path w="5285" h="10597" extrusionOk="0">
                  <a:moveTo>
                    <a:pt x="2886" y="1"/>
                  </a:moveTo>
                  <a:cubicBezTo>
                    <a:pt x="2852" y="1"/>
                    <a:pt x="2818" y="9"/>
                    <a:pt x="2790" y="23"/>
                  </a:cubicBezTo>
                  <a:cubicBezTo>
                    <a:pt x="2606" y="174"/>
                    <a:pt x="2020" y="257"/>
                    <a:pt x="1702" y="525"/>
                  </a:cubicBezTo>
                  <a:cubicBezTo>
                    <a:pt x="1133" y="1027"/>
                    <a:pt x="263" y="2417"/>
                    <a:pt x="531" y="3103"/>
                  </a:cubicBezTo>
                  <a:cubicBezTo>
                    <a:pt x="1117" y="4593"/>
                    <a:pt x="129" y="5865"/>
                    <a:pt x="45" y="7539"/>
                  </a:cubicBezTo>
                  <a:cubicBezTo>
                    <a:pt x="1" y="9081"/>
                    <a:pt x="2203" y="10597"/>
                    <a:pt x="3660" y="10597"/>
                  </a:cubicBezTo>
                  <a:cubicBezTo>
                    <a:pt x="3848" y="10597"/>
                    <a:pt x="4023" y="10571"/>
                    <a:pt x="4180" y="10518"/>
                  </a:cubicBezTo>
                  <a:cubicBezTo>
                    <a:pt x="4648" y="10351"/>
                    <a:pt x="4950" y="9982"/>
                    <a:pt x="5100" y="9564"/>
                  </a:cubicBezTo>
                  <a:cubicBezTo>
                    <a:pt x="5201" y="9229"/>
                    <a:pt x="5184" y="8878"/>
                    <a:pt x="5017" y="8593"/>
                  </a:cubicBezTo>
                  <a:cubicBezTo>
                    <a:pt x="4464" y="7605"/>
                    <a:pt x="3142" y="8091"/>
                    <a:pt x="3125" y="4459"/>
                  </a:cubicBezTo>
                  <a:cubicBezTo>
                    <a:pt x="3108" y="3371"/>
                    <a:pt x="5284" y="2249"/>
                    <a:pt x="3025" y="56"/>
                  </a:cubicBezTo>
                  <a:cubicBezTo>
                    <a:pt x="2986" y="17"/>
                    <a:pt x="2935" y="1"/>
                    <a:pt x="2886"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377;p47">
              <a:extLst>
                <a:ext uri="{FF2B5EF4-FFF2-40B4-BE49-F238E27FC236}">
                  <a16:creationId xmlns:a16="http://schemas.microsoft.com/office/drawing/2014/main" id="{0477D4DF-1CDF-44E4-9291-FD4817C42207}"/>
                </a:ext>
              </a:extLst>
            </p:cNvPr>
            <p:cNvSpPr/>
            <p:nvPr/>
          </p:nvSpPr>
          <p:spPr>
            <a:xfrm>
              <a:off x="4462007" y="3111616"/>
              <a:ext cx="301923" cy="1522119"/>
            </a:xfrm>
            <a:custGeom>
              <a:avLst/>
              <a:gdLst/>
              <a:ahLst/>
              <a:cxnLst/>
              <a:rect l="l" t="t" r="r" b="b"/>
              <a:pathLst>
                <a:path w="3864" h="19480" extrusionOk="0">
                  <a:moveTo>
                    <a:pt x="1734" y="0"/>
                  </a:moveTo>
                  <a:cubicBezTo>
                    <a:pt x="780" y="0"/>
                    <a:pt x="0" y="826"/>
                    <a:pt x="47" y="1785"/>
                  </a:cubicBezTo>
                  <a:cubicBezTo>
                    <a:pt x="81" y="2237"/>
                    <a:pt x="148" y="2756"/>
                    <a:pt x="265" y="3392"/>
                  </a:cubicBezTo>
                  <a:cubicBezTo>
                    <a:pt x="750" y="5819"/>
                    <a:pt x="1554" y="17520"/>
                    <a:pt x="1554" y="17520"/>
                  </a:cubicBezTo>
                  <a:cubicBezTo>
                    <a:pt x="1554" y="17586"/>
                    <a:pt x="1554" y="17637"/>
                    <a:pt x="1537" y="17687"/>
                  </a:cubicBezTo>
                  <a:cubicBezTo>
                    <a:pt x="1504" y="17888"/>
                    <a:pt x="1420" y="17971"/>
                    <a:pt x="1353" y="18055"/>
                  </a:cubicBezTo>
                  <a:cubicBezTo>
                    <a:pt x="1186" y="18290"/>
                    <a:pt x="1286" y="18457"/>
                    <a:pt x="1638" y="18758"/>
                  </a:cubicBezTo>
                  <a:cubicBezTo>
                    <a:pt x="1939" y="18976"/>
                    <a:pt x="1788" y="19394"/>
                    <a:pt x="2090" y="19444"/>
                  </a:cubicBezTo>
                  <a:cubicBezTo>
                    <a:pt x="2238" y="19468"/>
                    <a:pt x="2369" y="19479"/>
                    <a:pt x="2479" y="19479"/>
                  </a:cubicBezTo>
                  <a:cubicBezTo>
                    <a:pt x="2680" y="19479"/>
                    <a:pt x="2810" y="19442"/>
                    <a:pt x="2843" y="19378"/>
                  </a:cubicBezTo>
                  <a:cubicBezTo>
                    <a:pt x="2876" y="19227"/>
                    <a:pt x="2776" y="19210"/>
                    <a:pt x="2424" y="19043"/>
                  </a:cubicBezTo>
                  <a:cubicBezTo>
                    <a:pt x="2140" y="18892"/>
                    <a:pt x="2106" y="18055"/>
                    <a:pt x="2106" y="17720"/>
                  </a:cubicBezTo>
                  <a:cubicBezTo>
                    <a:pt x="2106" y="17637"/>
                    <a:pt x="2106" y="17553"/>
                    <a:pt x="2123" y="17469"/>
                  </a:cubicBezTo>
                  <a:lnTo>
                    <a:pt x="3211" y="9585"/>
                  </a:lnTo>
                  <a:cubicBezTo>
                    <a:pt x="3864" y="5987"/>
                    <a:pt x="3596" y="2957"/>
                    <a:pt x="3345" y="1350"/>
                  </a:cubicBezTo>
                  <a:cubicBezTo>
                    <a:pt x="3244" y="630"/>
                    <a:pt x="2659" y="95"/>
                    <a:pt x="1922" y="11"/>
                  </a:cubicBezTo>
                  <a:cubicBezTo>
                    <a:pt x="1859" y="4"/>
                    <a:pt x="1796" y="0"/>
                    <a:pt x="1734"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378;p47">
              <a:extLst>
                <a:ext uri="{FF2B5EF4-FFF2-40B4-BE49-F238E27FC236}">
                  <a16:creationId xmlns:a16="http://schemas.microsoft.com/office/drawing/2014/main" id="{22A6657C-F1BC-4B60-ADE5-F780B67031A6}"/>
                </a:ext>
              </a:extLst>
            </p:cNvPr>
            <p:cNvSpPr/>
            <p:nvPr/>
          </p:nvSpPr>
          <p:spPr>
            <a:xfrm>
              <a:off x="4082496" y="3096614"/>
              <a:ext cx="495704" cy="1539152"/>
            </a:xfrm>
            <a:custGeom>
              <a:avLst/>
              <a:gdLst/>
              <a:ahLst/>
              <a:cxnLst/>
              <a:rect l="l" t="t" r="r" b="b"/>
              <a:pathLst>
                <a:path w="6344" h="19698" extrusionOk="0">
                  <a:moveTo>
                    <a:pt x="4394" y="1"/>
                  </a:moveTo>
                  <a:cubicBezTo>
                    <a:pt x="3605" y="1"/>
                    <a:pt x="2922" y="511"/>
                    <a:pt x="2695" y="1258"/>
                  </a:cubicBezTo>
                  <a:cubicBezTo>
                    <a:pt x="2343" y="2429"/>
                    <a:pt x="2009" y="4388"/>
                    <a:pt x="2310" y="7250"/>
                  </a:cubicBezTo>
                  <a:cubicBezTo>
                    <a:pt x="2310" y="7250"/>
                    <a:pt x="2561" y="8790"/>
                    <a:pt x="2310" y="9794"/>
                  </a:cubicBezTo>
                  <a:cubicBezTo>
                    <a:pt x="2092" y="10698"/>
                    <a:pt x="837" y="16339"/>
                    <a:pt x="603" y="17377"/>
                  </a:cubicBezTo>
                  <a:cubicBezTo>
                    <a:pt x="552" y="17527"/>
                    <a:pt x="502" y="17661"/>
                    <a:pt x="469" y="17712"/>
                  </a:cubicBezTo>
                  <a:cubicBezTo>
                    <a:pt x="368" y="17896"/>
                    <a:pt x="301" y="17946"/>
                    <a:pt x="218" y="17996"/>
                  </a:cubicBezTo>
                  <a:cubicBezTo>
                    <a:pt x="0" y="18197"/>
                    <a:pt x="50" y="18381"/>
                    <a:pt x="335" y="18733"/>
                  </a:cubicBezTo>
                  <a:cubicBezTo>
                    <a:pt x="552" y="19034"/>
                    <a:pt x="301" y="19402"/>
                    <a:pt x="603" y="19536"/>
                  </a:cubicBezTo>
                  <a:cubicBezTo>
                    <a:pt x="864" y="19645"/>
                    <a:pt x="1069" y="19697"/>
                    <a:pt x="1199" y="19697"/>
                  </a:cubicBezTo>
                  <a:cubicBezTo>
                    <a:pt x="1268" y="19697"/>
                    <a:pt x="1316" y="19682"/>
                    <a:pt x="1339" y="19653"/>
                  </a:cubicBezTo>
                  <a:cubicBezTo>
                    <a:pt x="1423" y="19536"/>
                    <a:pt x="1306" y="19486"/>
                    <a:pt x="1004" y="19218"/>
                  </a:cubicBezTo>
                  <a:cubicBezTo>
                    <a:pt x="870" y="19118"/>
                    <a:pt x="887" y="18749"/>
                    <a:pt x="937" y="18415"/>
                  </a:cubicBezTo>
                  <a:cubicBezTo>
                    <a:pt x="988" y="18063"/>
                    <a:pt x="1088" y="17712"/>
                    <a:pt x="1255" y="17377"/>
                  </a:cubicBezTo>
                  <a:cubicBezTo>
                    <a:pt x="1925" y="16021"/>
                    <a:pt x="3934" y="11937"/>
                    <a:pt x="4469" y="10280"/>
                  </a:cubicBezTo>
                  <a:cubicBezTo>
                    <a:pt x="5139" y="8288"/>
                    <a:pt x="6344" y="1910"/>
                    <a:pt x="6076" y="136"/>
                  </a:cubicBezTo>
                  <a:lnTo>
                    <a:pt x="4469" y="2"/>
                  </a:lnTo>
                  <a:cubicBezTo>
                    <a:pt x="4444" y="1"/>
                    <a:pt x="4419" y="1"/>
                    <a:pt x="4394"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379;p47">
              <a:extLst>
                <a:ext uri="{FF2B5EF4-FFF2-40B4-BE49-F238E27FC236}">
                  <a16:creationId xmlns:a16="http://schemas.microsoft.com/office/drawing/2014/main" id="{65B90A42-6692-4C00-877A-64ADCFCBD718}"/>
                </a:ext>
              </a:extLst>
            </p:cNvPr>
            <p:cNvSpPr/>
            <p:nvPr/>
          </p:nvSpPr>
          <p:spPr>
            <a:xfrm>
              <a:off x="4234160" y="3095286"/>
              <a:ext cx="528522" cy="923273"/>
            </a:xfrm>
            <a:custGeom>
              <a:avLst/>
              <a:gdLst/>
              <a:ahLst/>
              <a:cxnLst/>
              <a:rect l="l" t="t" r="r" b="b"/>
              <a:pathLst>
                <a:path w="6764" h="11816" extrusionOk="0">
                  <a:moveTo>
                    <a:pt x="2453" y="1"/>
                  </a:moveTo>
                  <a:cubicBezTo>
                    <a:pt x="1664" y="1"/>
                    <a:pt x="981" y="511"/>
                    <a:pt x="754" y="1258"/>
                  </a:cubicBezTo>
                  <a:cubicBezTo>
                    <a:pt x="402" y="2429"/>
                    <a:pt x="68" y="4405"/>
                    <a:pt x="369" y="7250"/>
                  </a:cubicBezTo>
                  <a:cubicBezTo>
                    <a:pt x="369" y="7250"/>
                    <a:pt x="620" y="8790"/>
                    <a:pt x="369" y="9794"/>
                  </a:cubicBezTo>
                  <a:cubicBezTo>
                    <a:pt x="319" y="10046"/>
                    <a:pt x="168" y="10682"/>
                    <a:pt x="1" y="11452"/>
                  </a:cubicBezTo>
                  <a:cubicBezTo>
                    <a:pt x="1038" y="11694"/>
                    <a:pt x="2047" y="11816"/>
                    <a:pt x="3028" y="11816"/>
                  </a:cubicBezTo>
                  <a:cubicBezTo>
                    <a:pt x="4010" y="11816"/>
                    <a:pt x="4964" y="11694"/>
                    <a:pt x="5893" y="11452"/>
                  </a:cubicBezTo>
                  <a:lnTo>
                    <a:pt x="6110" y="9778"/>
                  </a:lnTo>
                  <a:cubicBezTo>
                    <a:pt x="6763" y="6179"/>
                    <a:pt x="6479" y="3116"/>
                    <a:pt x="6227" y="1526"/>
                  </a:cubicBezTo>
                  <a:cubicBezTo>
                    <a:pt x="6110" y="823"/>
                    <a:pt x="5524" y="270"/>
                    <a:pt x="4805" y="187"/>
                  </a:cubicBezTo>
                  <a:lnTo>
                    <a:pt x="4135" y="136"/>
                  </a:lnTo>
                  <a:lnTo>
                    <a:pt x="2528" y="2"/>
                  </a:lnTo>
                  <a:cubicBezTo>
                    <a:pt x="2503" y="1"/>
                    <a:pt x="2478" y="1"/>
                    <a:pt x="2453" y="1"/>
                  </a:cubicBezTo>
                  <a:close/>
                </a:path>
              </a:pathLst>
            </a:custGeom>
            <a:solidFill>
              <a:srgbClr val="FBD5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380;p47">
              <a:extLst>
                <a:ext uri="{FF2B5EF4-FFF2-40B4-BE49-F238E27FC236}">
                  <a16:creationId xmlns:a16="http://schemas.microsoft.com/office/drawing/2014/main" id="{DAFBA26C-BE1F-4687-8158-70058C3D6BD4}"/>
                </a:ext>
              </a:extLst>
            </p:cNvPr>
            <p:cNvSpPr/>
            <p:nvPr/>
          </p:nvSpPr>
          <p:spPr>
            <a:xfrm>
              <a:off x="4240723" y="3095286"/>
              <a:ext cx="491876" cy="668544"/>
            </a:xfrm>
            <a:custGeom>
              <a:avLst/>
              <a:gdLst/>
              <a:ahLst/>
              <a:cxnLst/>
              <a:rect l="l" t="t" r="r" b="b"/>
              <a:pathLst>
                <a:path w="6295" h="8556" extrusionOk="0">
                  <a:moveTo>
                    <a:pt x="2388" y="1"/>
                  </a:moveTo>
                  <a:cubicBezTo>
                    <a:pt x="1613" y="1"/>
                    <a:pt x="914" y="511"/>
                    <a:pt x="687" y="1258"/>
                  </a:cubicBezTo>
                  <a:cubicBezTo>
                    <a:pt x="335" y="2429"/>
                    <a:pt x="0" y="4405"/>
                    <a:pt x="318" y="7250"/>
                  </a:cubicBezTo>
                  <a:cubicBezTo>
                    <a:pt x="318" y="7250"/>
                    <a:pt x="402" y="7853"/>
                    <a:pt x="419" y="8556"/>
                  </a:cubicBezTo>
                  <a:cubicBezTo>
                    <a:pt x="603" y="8054"/>
                    <a:pt x="787" y="7551"/>
                    <a:pt x="1005" y="7083"/>
                  </a:cubicBezTo>
                  <a:cubicBezTo>
                    <a:pt x="1963" y="4820"/>
                    <a:pt x="3572" y="2411"/>
                    <a:pt x="6187" y="2411"/>
                  </a:cubicBezTo>
                  <a:cubicBezTo>
                    <a:pt x="6222" y="2411"/>
                    <a:pt x="6258" y="2412"/>
                    <a:pt x="6294" y="2413"/>
                  </a:cubicBezTo>
                  <a:cubicBezTo>
                    <a:pt x="6261" y="2095"/>
                    <a:pt x="6210" y="1777"/>
                    <a:pt x="6177" y="1526"/>
                  </a:cubicBezTo>
                  <a:cubicBezTo>
                    <a:pt x="6043" y="823"/>
                    <a:pt x="5457" y="270"/>
                    <a:pt x="4754" y="187"/>
                  </a:cubicBezTo>
                  <a:lnTo>
                    <a:pt x="4085" y="136"/>
                  </a:lnTo>
                  <a:lnTo>
                    <a:pt x="3064" y="36"/>
                  </a:lnTo>
                  <a:lnTo>
                    <a:pt x="2461" y="2"/>
                  </a:lnTo>
                  <a:cubicBezTo>
                    <a:pt x="2436" y="1"/>
                    <a:pt x="2412" y="1"/>
                    <a:pt x="2388"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381;p47">
              <a:extLst>
                <a:ext uri="{FF2B5EF4-FFF2-40B4-BE49-F238E27FC236}">
                  <a16:creationId xmlns:a16="http://schemas.microsoft.com/office/drawing/2014/main" id="{FE3951C3-84F5-4E9E-8F70-EDD7FF127116}"/>
                </a:ext>
              </a:extLst>
            </p:cNvPr>
            <p:cNvSpPr/>
            <p:nvPr/>
          </p:nvSpPr>
          <p:spPr>
            <a:xfrm>
              <a:off x="4095545" y="1932138"/>
              <a:ext cx="745588" cy="1313960"/>
            </a:xfrm>
            <a:custGeom>
              <a:avLst/>
              <a:gdLst/>
              <a:ahLst/>
              <a:cxnLst/>
              <a:rect l="l" t="t" r="r" b="b"/>
              <a:pathLst>
                <a:path w="9542" h="16816" extrusionOk="0">
                  <a:moveTo>
                    <a:pt x="8947" y="0"/>
                  </a:moveTo>
                  <a:cubicBezTo>
                    <a:pt x="8853" y="0"/>
                    <a:pt x="8771" y="26"/>
                    <a:pt x="8721" y="92"/>
                  </a:cubicBezTo>
                  <a:lnTo>
                    <a:pt x="7700" y="4561"/>
                  </a:lnTo>
                  <a:cubicBezTo>
                    <a:pt x="6579" y="5950"/>
                    <a:pt x="5675" y="7239"/>
                    <a:pt x="5256" y="7858"/>
                  </a:cubicBezTo>
                  <a:cubicBezTo>
                    <a:pt x="5072" y="8093"/>
                    <a:pt x="4804" y="8260"/>
                    <a:pt x="4537" y="8277"/>
                  </a:cubicBezTo>
                  <a:cubicBezTo>
                    <a:pt x="4001" y="8327"/>
                    <a:pt x="3298" y="8411"/>
                    <a:pt x="2746" y="8544"/>
                  </a:cubicBezTo>
                  <a:cubicBezTo>
                    <a:pt x="0" y="9264"/>
                    <a:pt x="1122" y="10269"/>
                    <a:pt x="1122" y="10269"/>
                  </a:cubicBezTo>
                  <a:cubicBezTo>
                    <a:pt x="1457" y="10603"/>
                    <a:pt x="1741" y="11005"/>
                    <a:pt x="1942" y="11424"/>
                  </a:cubicBezTo>
                  <a:cubicBezTo>
                    <a:pt x="2294" y="12177"/>
                    <a:pt x="2746" y="13131"/>
                    <a:pt x="3013" y="13700"/>
                  </a:cubicBezTo>
                  <a:cubicBezTo>
                    <a:pt x="3114" y="14051"/>
                    <a:pt x="2796" y="15123"/>
                    <a:pt x="2679" y="15458"/>
                  </a:cubicBezTo>
                  <a:lnTo>
                    <a:pt x="2427" y="16211"/>
                  </a:lnTo>
                  <a:cubicBezTo>
                    <a:pt x="2377" y="16311"/>
                    <a:pt x="2444" y="16445"/>
                    <a:pt x="2545" y="16479"/>
                  </a:cubicBezTo>
                  <a:cubicBezTo>
                    <a:pt x="3181" y="16693"/>
                    <a:pt x="4148" y="16816"/>
                    <a:pt x="5154" y="16816"/>
                  </a:cubicBezTo>
                  <a:cubicBezTo>
                    <a:pt x="6107" y="16816"/>
                    <a:pt x="7094" y="16706"/>
                    <a:pt x="7868" y="16462"/>
                  </a:cubicBezTo>
                  <a:cubicBezTo>
                    <a:pt x="8052" y="16395"/>
                    <a:pt x="8135" y="16211"/>
                    <a:pt x="8035" y="16043"/>
                  </a:cubicBezTo>
                  <a:lnTo>
                    <a:pt x="6863" y="12846"/>
                  </a:lnTo>
                  <a:cubicBezTo>
                    <a:pt x="6545" y="12177"/>
                    <a:pt x="6612" y="12009"/>
                    <a:pt x="6813" y="11608"/>
                  </a:cubicBezTo>
                  <a:cubicBezTo>
                    <a:pt x="6947" y="11390"/>
                    <a:pt x="6980" y="11122"/>
                    <a:pt x="6897" y="10871"/>
                  </a:cubicBezTo>
                  <a:cubicBezTo>
                    <a:pt x="6863" y="10721"/>
                    <a:pt x="6729" y="10503"/>
                    <a:pt x="6595" y="10252"/>
                  </a:cubicBezTo>
                  <a:cubicBezTo>
                    <a:pt x="6361" y="9884"/>
                    <a:pt x="6395" y="9415"/>
                    <a:pt x="6679" y="9080"/>
                  </a:cubicBezTo>
                  <a:cubicBezTo>
                    <a:pt x="7566" y="7925"/>
                    <a:pt x="8805" y="5917"/>
                    <a:pt x="9039" y="4762"/>
                  </a:cubicBezTo>
                  <a:cubicBezTo>
                    <a:pt x="9290" y="3506"/>
                    <a:pt x="9541" y="259"/>
                    <a:pt x="9541" y="259"/>
                  </a:cubicBezTo>
                  <a:cubicBezTo>
                    <a:pt x="9448" y="142"/>
                    <a:pt x="9166" y="0"/>
                    <a:pt x="8947"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82;p47">
              <a:extLst>
                <a:ext uri="{FF2B5EF4-FFF2-40B4-BE49-F238E27FC236}">
                  <a16:creationId xmlns:a16="http://schemas.microsoft.com/office/drawing/2014/main" id="{D09E0CA1-C6DA-413E-9CFF-1C6BFE819BD8}"/>
                </a:ext>
              </a:extLst>
            </p:cNvPr>
            <p:cNvSpPr/>
            <p:nvPr/>
          </p:nvSpPr>
          <p:spPr>
            <a:xfrm>
              <a:off x="4213219" y="2271018"/>
              <a:ext cx="253869" cy="404674"/>
            </a:xfrm>
            <a:custGeom>
              <a:avLst/>
              <a:gdLst/>
              <a:ahLst/>
              <a:cxnLst/>
              <a:rect l="l" t="t" r="r" b="b"/>
              <a:pathLst>
                <a:path w="3249" h="5179" extrusionOk="0">
                  <a:moveTo>
                    <a:pt x="1606" y="1"/>
                  </a:moveTo>
                  <a:cubicBezTo>
                    <a:pt x="1408" y="1"/>
                    <a:pt x="1192" y="40"/>
                    <a:pt x="955" y="107"/>
                  </a:cubicBezTo>
                  <a:cubicBezTo>
                    <a:pt x="152" y="341"/>
                    <a:pt x="1" y="1010"/>
                    <a:pt x="285" y="2098"/>
                  </a:cubicBezTo>
                  <a:cubicBezTo>
                    <a:pt x="403" y="2500"/>
                    <a:pt x="687" y="2852"/>
                    <a:pt x="921" y="3069"/>
                  </a:cubicBezTo>
                  <a:cubicBezTo>
                    <a:pt x="1089" y="3237"/>
                    <a:pt x="1173" y="3438"/>
                    <a:pt x="1173" y="3672"/>
                  </a:cubicBezTo>
                  <a:lnTo>
                    <a:pt x="1156" y="4341"/>
                  </a:lnTo>
                  <a:cubicBezTo>
                    <a:pt x="1189" y="4944"/>
                    <a:pt x="1541" y="5178"/>
                    <a:pt x="1959" y="5178"/>
                  </a:cubicBezTo>
                  <a:cubicBezTo>
                    <a:pt x="2177" y="5178"/>
                    <a:pt x="2411" y="5078"/>
                    <a:pt x="2545" y="4911"/>
                  </a:cubicBezTo>
                  <a:cubicBezTo>
                    <a:pt x="2713" y="4710"/>
                    <a:pt x="2662" y="4425"/>
                    <a:pt x="2545" y="4191"/>
                  </a:cubicBezTo>
                  <a:lnTo>
                    <a:pt x="2445" y="4023"/>
                  </a:lnTo>
                  <a:cubicBezTo>
                    <a:pt x="2328" y="3806"/>
                    <a:pt x="2378" y="3521"/>
                    <a:pt x="2612" y="3387"/>
                  </a:cubicBezTo>
                  <a:cubicBezTo>
                    <a:pt x="2779" y="3304"/>
                    <a:pt x="2964" y="3170"/>
                    <a:pt x="3081" y="3036"/>
                  </a:cubicBezTo>
                  <a:cubicBezTo>
                    <a:pt x="3181" y="2919"/>
                    <a:pt x="3248" y="1948"/>
                    <a:pt x="2796" y="960"/>
                  </a:cubicBezTo>
                  <a:cubicBezTo>
                    <a:pt x="2484" y="253"/>
                    <a:pt x="2104" y="1"/>
                    <a:pt x="1606"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83;p47">
              <a:extLst>
                <a:ext uri="{FF2B5EF4-FFF2-40B4-BE49-F238E27FC236}">
                  <a16:creationId xmlns:a16="http://schemas.microsoft.com/office/drawing/2014/main" id="{C030CCD9-03CF-433F-8991-0EB2CF0DABF1}"/>
                </a:ext>
              </a:extLst>
            </p:cNvPr>
            <p:cNvSpPr/>
            <p:nvPr/>
          </p:nvSpPr>
          <p:spPr>
            <a:xfrm>
              <a:off x="4391137" y="2381347"/>
              <a:ext cx="47117" cy="85248"/>
            </a:xfrm>
            <a:custGeom>
              <a:avLst/>
              <a:gdLst/>
              <a:ahLst/>
              <a:cxnLst/>
              <a:rect l="l" t="t" r="r" b="b"/>
              <a:pathLst>
                <a:path w="603" h="1091" extrusionOk="0">
                  <a:moveTo>
                    <a:pt x="84" y="0"/>
                  </a:moveTo>
                  <a:cubicBezTo>
                    <a:pt x="67" y="0"/>
                    <a:pt x="34" y="17"/>
                    <a:pt x="17" y="34"/>
                  </a:cubicBezTo>
                  <a:cubicBezTo>
                    <a:pt x="0" y="67"/>
                    <a:pt x="0" y="101"/>
                    <a:pt x="0" y="117"/>
                  </a:cubicBezTo>
                  <a:lnTo>
                    <a:pt x="184" y="938"/>
                  </a:lnTo>
                  <a:cubicBezTo>
                    <a:pt x="214" y="1028"/>
                    <a:pt x="298" y="1091"/>
                    <a:pt x="388" y="1091"/>
                  </a:cubicBezTo>
                  <a:cubicBezTo>
                    <a:pt x="398" y="1091"/>
                    <a:pt x="408" y="1090"/>
                    <a:pt x="419" y="1088"/>
                  </a:cubicBezTo>
                  <a:cubicBezTo>
                    <a:pt x="519" y="1071"/>
                    <a:pt x="603" y="921"/>
                    <a:pt x="536" y="820"/>
                  </a:cubicBezTo>
                  <a:lnTo>
                    <a:pt x="184" y="34"/>
                  </a:lnTo>
                  <a:cubicBezTo>
                    <a:pt x="168" y="17"/>
                    <a:pt x="117" y="0"/>
                    <a:pt x="84"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84;p47">
              <a:extLst>
                <a:ext uri="{FF2B5EF4-FFF2-40B4-BE49-F238E27FC236}">
                  <a16:creationId xmlns:a16="http://schemas.microsoft.com/office/drawing/2014/main" id="{7B5544E1-5CC3-40B9-B241-81A2F357BE48}"/>
                </a:ext>
              </a:extLst>
            </p:cNvPr>
            <p:cNvSpPr/>
            <p:nvPr/>
          </p:nvSpPr>
          <p:spPr>
            <a:xfrm>
              <a:off x="4210641" y="2409789"/>
              <a:ext cx="70714" cy="79466"/>
            </a:xfrm>
            <a:custGeom>
              <a:avLst/>
              <a:gdLst/>
              <a:ahLst/>
              <a:cxnLst/>
              <a:rect l="l" t="t" r="r" b="b"/>
              <a:pathLst>
                <a:path w="905" h="1017" extrusionOk="0">
                  <a:moveTo>
                    <a:pt x="389" y="0"/>
                  </a:moveTo>
                  <a:cubicBezTo>
                    <a:pt x="372" y="0"/>
                    <a:pt x="354" y="2"/>
                    <a:pt x="335" y="4"/>
                  </a:cubicBezTo>
                  <a:cubicBezTo>
                    <a:pt x="134" y="71"/>
                    <a:pt x="0" y="172"/>
                    <a:pt x="67" y="423"/>
                  </a:cubicBezTo>
                  <a:cubicBezTo>
                    <a:pt x="129" y="655"/>
                    <a:pt x="420" y="1016"/>
                    <a:pt x="649" y="1016"/>
                  </a:cubicBezTo>
                  <a:cubicBezTo>
                    <a:pt x="668" y="1016"/>
                    <a:pt x="686" y="1014"/>
                    <a:pt x="703" y="1009"/>
                  </a:cubicBezTo>
                  <a:cubicBezTo>
                    <a:pt x="904" y="958"/>
                    <a:pt x="821" y="640"/>
                    <a:pt x="754" y="389"/>
                  </a:cubicBezTo>
                  <a:cubicBezTo>
                    <a:pt x="708" y="160"/>
                    <a:pt x="578" y="0"/>
                    <a:pt x="389"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5;p47">
              <a:extLst>
                <a:ext uri="{FF2B5EF4-FFF2-40B4-BE49-F238E27FC236}">
                  <a16:creationId xmlns:a16="http://schemas.microsoft.com/office/drawing/2014/main" id="{26216CA8-CB11-4B20-AAF9-79B42762EC54}"/>
                </a:ext>
              </a:extLst>
            </p:cNvPr>
            <p:cNvSpPr/>
            <p:nvPr/>
          </p:nvSpPr>
          <p:spPr>
            <a:xfrm>
              <a:off x="4173994" y="2232262"/>
              <a:ext cx="321848" cy="223551"/>
            </a:xfrm>
            <a:custGeom>
              <a:avLst/>
              <a:gdLst/>
              <a:ahLst/>
              <a:cxnLst/>
              <a:rect l="l" t="t" r="r" b="b"/>
              <a:pathLst>
                <a:path w="4119" h="2861" extrusionOk="0">
                  <a:moveTo>
                    <a:pt x="2537" y="1"/>
                  </a:moveTo>
                  <a:cubicBezTo>
                    <a:pt x="1809" y="1"/>
                    <a:pt x="901" y="475"/>
                    <a:pt x="402" y="1423"/>
                  </a:cubicBezTo>
                  <a:cubicBezTo>
                    <a:pt x="1" y="2193"/>
                    <a:pt x="453" y="2327"/>
                    <a:pt x="838" y="2444"/>
                  </a:cubicBezTo>
                  <a:cubicBezTo>
                    <a:pt x="1022" y="2511"/>
                    <a:pt x="1172" y="2611"/>
                    <a:pt x="1256" y="2779"/>
                  </a:cubicBezTo>
                  <a:lnTo>
                    <a:pt x="1290" y="2846"/>
                  </a:lnTo>
                  <a:cubicBezTo>
                    <a:pt x="1307" y="2856"/>
                    <a:pt x="1325" y="2861"/>
                    <a:pt x="1341" y="2861"/>
                  </a:cubicBezTo>
                  <a:cubicBezTo>
                    <a:pt x="1404" y="2861"/>
                    <a:pt x="1453" y="2795"/>
                    <a:pt x="1440" y="2728"/>
                  </a:cubicBezTo>
                  <a:lnTo>
                    <a:pt x="1373" y="2561"/>
                  </a:lnTo>
                  <a:cubicBezTo>
                    <a:pt x="1206" y="2076"/>
                    <a:pt x="1457" y="1590"/>
                    <a:pt x="1926" y="1423"/>
                  </a:cubicBezTo>
                  <a:lnTo>
                    <a:pt x="2478" y="1239"/>
                  </a:lnTo>
                  <a:cubicBezTo>
                    <a:pt x="2545" y="1239"/>
                    <a:pt x="2612" y="1239"/>
                    <a:pt x="2679" y="1272"/>
                  </a:cubicBezTo>
                  <a:cubicBezTo>
                    <a:pt x="2846" y="1373"/>
                    <a:pt x="3047" y="1439"/>
                    <a:pt x="3265" y="1439"/>
                  </a:cubicBezTo>
                  <a:cubicBezTo>
                    <a:pt x="4118" y="1423"/>
                    <a:pt x="3600" y="402"/>
                    <a:pt x="3198" y="167"/>
                  </a:cubicBezTo>
                  <a:cubicBezTo>
                    <a:pt x="3014" y="56"/>
                    <a:pt x="2786" y="1"/>
                    <a:pt x="2537" y="1"/>
                  </a:cubicBezTo>
                  <a:close/>
                </a:path>
              </a:pathLst>
            </a:custGeom>
            <a:solidFill>
              <a:srgbClr val="5046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86;p47">
              <a:extLst>
                <a:ext uri="{FF2B5EF4-FFF2-40B4-BE49-F238E27FC236}">
                  <a16:creationId xmlns:a16="http://schemas.microsoft.com/office/drawing/2014/main" id="{43514AAD-CB72-4E89-A8C6-BB89F4E99D9A}"/>
                </a:ext>
              </a:extLst>
            </p:cNvPr>
            <p:cNvSpPr/>
            <p:nvPr/>
          </p:nvSpPr>
          <p:spPr>
            <a:xfrm>
              <a:off x="4189700" y="3437057"/>
              <a:ext cx="153071" cy="182920"/>
            </a:xfrm>
            <a:custGeom>
              <a:avLst/>
              <a:gdLst/>
              <a:ahLst/>
              <a:cxnLst/>
              <a:rect l="l" t="t" r="r" b="b"/>
              <a:pathLst>
                <a:path w="1959" h="2341" extrusionOk="0">
                  <a:moveTo>
                    <a:pt x="363" y="1"/>
                  </a:moveTo>
                  <a:cubicBezTo>
                    <a:pt x="323" y="1"/>
                    <a:pt x="280" y="10"/>
                    <a:pt x="235" y="31"/>
                  </a:cubicBezTo>
                  <a:cubicBezTo>
                    <a:pt x="51" y="114"/>
                    <a:pt x="1" y="298"/>
                    <a:pt x="118" y="483"/>
                  </a:cubicBezTo>
                  <a:lnTo>
                    <a:pt x="218" y="750"/>
                  </a:lnTo>
                  <a:cubicBezTo>
                    <a:pt x="302" y="901"/>
                    <a:pt x="302" y="1068"/>
                    <a:pt x="302" y="1236"/>
                  </a:cubicBezTo>
                  <a:cubicBezTo>
                    <a:pt x="319" y="1571"/>
                    <a:pt x="536" y="1905"/>
                    <a:pt x="737" y="2156"/>
                  </a:cubicBezTo>
                  <a:cubicBezTo>
                    <a:pt x="871" y="2324"/>
                    <a:pt x="1139" y="2341"/>
                    <a:pt x="1490" y="2341"/>
                  </a:cubicBezTo>
                  <a:cubicBezTo>
                    <a:pt x="1658" y="2341"/>
                    <a:pt x="1959" y="2307"/>
                    <a:pt x="1792" y="2156"/>
                  </a:cubicBezTo>
                  <a:cubicBezTo>
                    <a:pt x="1641" y="2039"/>
                    <a:pt x="1122" y="1989"/>
                    <a:pt x="1055" y="1453"/>
                  </a:cubicBezTo>
                  <a:cubicBezTo>
                    <a:pt x="1055" y="1420"/>
                    <a:pt x="1055" y="1370"/>
                    <a:pt x="1072" y="1336"/>
                  </a:cubicBezTo>
                  <a:cubicBezTo>
                    <a:pt x="1078" y="1334"/>
                    <a:pt x="1085" y="1333"/>
                    <a:pt x="1091" y="1333"/>
                  </a:cubicBezTo>
                  <a:cubicBezTo>
                    <a:pt x="1171" y="1333"/>
                    <a:pt x="1261" y="1509"/>
                    <a:pt x="1323" y="1571"/>
                  </a:cubicBezTo>
                  <a:cubicBezTo>
                    <a:pt x="1398" y="1646"/>
                    <a:pt x="1492" y="1684"/>
                    <a:pt x="1549" y="1684"/>
                  </a:cubicBezTo>
                  <a:cubicBezTo>
                    <a:pt x="1568" y="1684"/>
                    <a:pt x="1582" y="1679"/>
                    <a:pt x="1591" y="1671"/>
                  </a:cubicBezTo>
                  <a:cubicBezTo>
                    <a:pt x="1674" y="1621"/>
                    <a:pt x="1574" y="1554"/>
                    <a:pt x="1474" y="1420"/>
                  </a:cubicBezTo>
                  <a:cubicBezTo>
                    <a:pt x="1340" y="1219"/>
                    <a:pt x="1222" y="1001"/>
                    <a:pt x="1156" y="951"/>
                  </a:cubicBezTo>
                  <a:cubicBezTo>
                    <a:pt x="1139" y="918"/>
                    <a:pt x="1038" y="868"/>
                    <a:pt x="1005" y="834"/>
                  </a:cubicBezTo>
                  <a:cubicBezTo>
                    <a:pt x="921" y="784"/>
                    <a:pt x="804" y="717"/>
                    <a:pt x="787" y="616"/>
                  </a:cubicBezTo>
                  <a:lnTo>
                    <a:pt x="637" y="232"/>
                  </a:lnTo>
                  <a:cubicBezTo>
                    <a:pt x="586" y="92"/>
                    <a:pt x="487" y="1"/>
                    <a:pt x="363"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87;p47">
              <a:extLst>
                <a:ext uri="{FF2B5EF4-FFF2-40B4-BE49-F238E27FC236}">
                  <a16:creationId xmlns:a16="http://schemas.microsoft.com/office/drawing/2014/main" id="{F6793D9F-C35A-4A33-8AA0-679B7BBF4DCD}"/>
                </a:ext>
              </a:extLst>
            </p:cNvPr>
            <p:cNvSpPr/>
            <p:nvPr/>
          </p:nvSpPr>
          <p:spPr>
            <a:xfrm>
              <a:off x="4944346" y="3371422"/>
              <a:ext cx="586031" cy="1262155"/>
            </a:xfrm>
            <a:custGeom>
              <a:avLst/>
              <a:gdLst/>
              <a:ahLst/>
              <a:cxnLst/>
              <a:rect l="l" t="t" r="r" b="b"/>
              <a:pathLst>
                <a:path w="7500" h="16153" extrusionOk="0">
                  <a:moveTo>
                    <a:pt x="4805" y="0"/>
                  </a:moveTo>
                  <a:lnTo>
                    <a:pt x="2009" y="2344"/>
                  </a:lnTo>
                  <a:cubicBezTo>
                    <a:pt x="720" y="3415"/>
                    <a:pt x="1" y="4988"/>
                    <a:pt x="1" y="6662"/>
                  </a:cubicBezTo>
                  <a:lnTo>
                    <a:pt x="1" y="16153"/>
                  </a:lnTo>
                  <a:cubicBezTo>
                    <a:pt x="1089" y="16153"/>
                    <a:pt x="1959" y="15283"/>
                    <a:pt x="1959" y="14195"/>
                  </a:cubicBezTo>
                  <a:lnTo>
                    <a:pt x="1959" y="13090"/>
                  </a:lnTo>
                  <a:cubicBezTo>
                    <a:pt x="1959" y="10629"/>
                    <a:pt x="3047" y="8336"/>
                    <a:pt x="4905" y="6763"/>
                  </a:cubicBezTo>
                  <a:lnTo>
                    <a:pt x="7500" y="4587"/>
                  </a:lnTo>
                  <a:lnTo>
                    <a:pt x="4805"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88;p47">
              <a:extLst>
                <a:ext uri="{FF2B5EF4-FFF2-40B4-BE49-F238E27FC236}">
                  <a16:creationId xmlns:a16="http://schemas.microsoft.com/office/drawing/2014/main" id="{27531588-38F5-4622-AB9E-52B538BE3533}"/>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827D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89;p47">
              <a:extLst>
                <a:ext uri="{FF2B5EF4-FFF2-40B4-BE49-F238E27FC236}">
                  <a16:creationId xmlns:a16="http://schemas.microsoft.com/office/drawing/2014/main" id="{412F3B8C-B68D-4407-B50E-175FAFECC4A6}"/>
                </a:ext>
              </a:extLst>
            </p:cNvPr>
            <p:cNvSpPr/>
            <p:nvPr/>
          </p:nvSpPr>
          <p:spPr>
            <a:xfrm>
              <a:off x="5896523" y="3371422"/>
              <a:ext cx="586031" cy="1262155"/>
            </a:xfrm>
            <a:custGeom>
              <a:avLst/>
              <a:gdLst/>
              <a:ahLst/>
              <a:cxnLst/>
              <a:rect l="l" t="t" r="r" b="b"/>
              <a:pathLst>
                <a:path w="7500" h="16153" extrusionOk="0">
                  <a:moveTo>
                    <a:pt x="2679" y="0"/>
                  </a:moveTo>
                  <a:lnTo>
                    <a:pt x="0" y="4587"/>
                  </a:lnTo>
                  <a:lnTo>
                    <a:pt x="2578" y="6763"/>
                  </a:lnTo>
                  <a:cubicBezTo>
                    <a:pt x="4436" y="8336"/>
                    <a:pt x="5524" y="10629"/>
                    <a:pt x="5524" y="13073"/>
                  </a:cubicBezTo>
                  <a:lnTo>
                    <a:pt x="5524" y="14195"/>
                  </a:lnTo>
                  <a:cubicBezTo>
                    <a:pt x="5524" y="15283"/>
                    <a:pt x="6411" y="16153"/>
                    <a:pt x="7499" y="16153"/>
                  </a:cubicBezTo>
                  <a:lnTo>
                    <a:pt x="7499" y="6662"/>
                  </a:lnTo>
                  <a:cubicBezTo>
                    <a:pt x="7499" y="4988"/>
                    <a:pt x="6763" y="3415"/>
                    <a:pt x="5491" y="2344"/>
                  </a:cubicBezTo>
                  <a:lnTo>
                    <a:pt x="2679"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90;p47">
              <a:extLst>
                <a:ext uri="{FF2B5EF4-FFF2-40B4-BE49-F238E27FC236}">
                  <a16:creationId xmlns:a16="http://schemas.microsoft.com/office/drawing/2014/main" id="{D8544C9B-0461-4965-90D3-6C6AB8507483}"/>
                </a:ext>
              </a:extLst>
            </p:cNvPr>
            <p:cNvSpPr/>
            <p:nvPr/>
          </p:nvSpPr>
          <p:spPr>
            <a:xfrm>
              <a:off x="5365505" y="3763748"/>
              <a:ext cx="701128" cy="487969"/>
            </a:xfrm>
            <a:custGeom>
              <a:avLst/>
              <a:gdLst/>
              <a:ahLst/>
              <a:cxnLst/>
              <a:rect l="l" t="t" r="r" b="b"/>
              <a:pathLst>
                <a:path w="8973" h="6245" extrusionOk="0">
                  <a:moveTo>
                    <a:pt x="720" y="1"/>
                  </a:moveTo>
                  <a:lnTo>
                    <a:pt x="68" y="5290"/>
                  </a:lnTo>
                  <a:cubicBezTo>
                    <a:pt x="1" y="5792"/>
                    <a:pt x="402" y="6244"/>
                    <a:pt x="904" y="6244"/>
                  </a:cubicBezTo>
                  <a:lnTo>
                    <a:pt x="8102" y="6244"/>
                  </a:lnTo>
                  <a:cubicBezTo>
                    <a:pt x="8604" y="6244"/>
                    <a:pt x="8972" y="5809"/>
                    <a:pt x="8956" y="5290"/>
                  </a:cubicBezTo>
                  <a:lnTo>
                    <a:pt x="8303" y="1"/>
                  </a:lnTo>
                  <a:close/>
                </a:path>
              </a:pathLst>
            </a:custGeom>
            <a:solidFill>
              <a:srgbClr val="E766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1;p47">
              <a:extLst>
                <a:ext uri="{FF2B5EF4-FFF2-40B4-BE49-F238E27FC236}">
                  <a16:creationId xmlns:a16="http://schemas.microsoft.com/office/drawing/2014/main" id="{33D5FF92-BBC9-4AD0-AF50-0653BA8522BA}"/>
                </a:ext>
              </a:extLst>
            </p:cNvPr>
            <p:cNvSpPr/>
            <p:nvPr/>
          </p:nvSpPr>
          <p:spPr>
            <a:xfrm>
              <a:off x="5246502" y="1223825"/>
              <a:ext cx="937806" cy="2635500"/>
            </a:xfrm>
            <a:custGeom>
              <a:avLst/>
              <a:gdLst/>
              <a:ahLst/>
              <a:cxnLst/>
              <a:rect l="l" t="t" r="r" b="b"/>
              <a:pathLst>
                <a:path w="12002" h="33729" extrusionOk="0">
                  <a:moveTo>
                    <a:pt x="6009" y="1"/>
                  </a:moveTo>
                  <a:cubicBezTo>
                    <a:pt x="4453" y="1"/>
                    <a:pt x="0" y="10998"/>
                    <a:pt x="0" y="21543"/>
                  </a:cubicBezTo>
                  <a:cubicBezTo>
                    <a:pt x="0" y="25259"/>
                    <a:pt x="335" y="28707"/>
                    <a:pt x="904" y="31620"/>
                  </a:cubicBezTo>
                  <a:cubicBezTo>
                    <a:pt x="1155" y="32842"/>
                    <a:pt x="2210" y="33729"/>
                    <a:pt x="3465" y="33729"/>
                  </a:cubicBezTo>
                  <a:lnTo>
                    <a:pt x="8537" y="33729"/>
                  </a:lnTo>
                  <a:cubicBezTo>
                    <a:pt x="9792" y="33729"/>
                    <a:pt x="10880" y="32842"/>
                    <a:pt x="11115" y="31620"/>
                  </a:cubicBezTo>
                  <a:cubicBezTo>
                    <a:pt x="11667" y="28690"/>
                    <a:pt x="12002" y="25226"/>
                    <a:pt x="12002" y="21543"/>
                  </a:cubicBezTo>
                  <a:cubicBezTo>
                    <a:pt x="12002" y="10998"/>
                    <a:pt x="7298" y="1"/>
                    <a:pt x="60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392;p47">
              <a:extLst>
                <a:ext uri="{FF2B5EF4-FFF2-40B4-BE49-F238E27FC236}">
                  <a16:creationId xmlns:a16="http://schemas.microsoft.com/office/drawing/2014/main" id="{560DAEA7-6191-486C-9067-38C3C7AA67F9}"/>
                </a:ext>
              </a:extLst>
            </p:cNvPr>
            <p:cNvSpPr/>
            <p:nvPr/>
          </p:nvSpPr>
          <p:spPr>
            <a:xfrm>
              <a:off x="5390352" y="1223825"/>
              <a:ext cx="646197" cy="682844"/>
            </a:xfrm>
            <a:custGeom>
              <a:avLst/>
              <a:gdLst/>
              <a:ahLst/>
              <a:cxnLst/>
              <a:rect l="l" t="t" r="r" b="b"/>
              <a:pathLst>
                <a:path w="8270" h="8739" extrusionOk="0">
                  <a:moveTo>
                    <a:pt x="4168" y="1"/>
                  </a:moveTo>
                  <a:cubicBezTo>
                    <a:pt x="3265" y="1"/>
                    <a:pt x="1407" y="3633"/>
                    <a:pt x="1" y="8738"/>
                  </a:cubicBezTo>
                  <a:lnTo>
                    <a:pt x="8269" y="8738"/>
                  </a:lnTo>
                  <a:cubicBezTo>
                    <a:pt x="6796" y="3633"/>
                    <a:pt x="4938" y="1"/>
                    <a:pt x="41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393;p47">
              <a:extLst>
                <a:ext uri="{FF2B5EF4-FFF2-40B4-BE49-F238E27FC236}">
                  <a16:creationId xmlns:a16="http://schemas.microsoft.com/office/drawing/2014/main" id="{E3958EE2-4DCF-4965-8B3B-8AA3CDE46FEC}"/>
                </a:ext>
              </a:extLst>
            </p:cNvPr>
            <p:cNvSpPr/>
            <p:nvPr/>
          </p:nvSpPr>
          <p:spPr>
            <a:xfrm>
              <a:off x="5419106" y="1223825"/>
              <a:ext cx="586031" cy="582124"/>
            </a:xfrm>
            <a:custGeom>
              <a:avLst/>
              <a:gdLst/>
              <a:ahLst/>
              <a:cxnLst/>
              <a:rect l="l" t="t" r="r" b="b"/>
              <a:pathLst>
                <a:path w="7500" h="7450" extrusionOk="0">
                  <a:moveTo>
                    <a:pt x="3800" y="1"/>
                  </a:moveTo>
                  <a:cubicBezTo>
                    <a:pt x="2980" y="1"/>
                    <a:pt x="1373" y="3030"/>
                    <a:pt x="1" y="7449"/>
                  </a:cubicBezTo>
                  <a:lnTo>
                    <a:pt x="7500" y="7449"/>
                  </a:lnTo>
                  <a:cubicBezTo>
                    <a:pt x="6110" y="3030"/>
                    <a:pt x="4487" y="1"/>
                    <a:pt x="380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394;p47">
              <a:extLst>
                <a:ext uri="{FF2B5EF4-FFF2-40B4-BE49-F238E27FC236}">
                  <a16:creationId xmlns:a16="http://schemas.microsoft.com/office/drawing/2014/main" id="{FFDC54B2-8D0C-4423-8DFB-981E24BD7127}"/>
                </a:ext>
              </a:extLst>
            </p:cNvPr>
            <p:cNvSpPr/>
            <p:nvPr/>
          </p:nvSpPr>
          <p:spPr>
            <a:xfrm>
              <a:off x="5478022" y="1341421"/>
              <a:ext cx="198938" cy="464527"/>
            </a:xfrm>
            <a:custGeom>
              <a:avLst/>
              <a:gdLst/>
              <a:ahLst/>
              <a:cxnLst/>
              <a:rect l="l" t="t" r="r" b="b"/>
              <a:pathLst>
                <a:path w="2546" h="5945" extrusionOk="0">
                  <a:moveTo>
                    <a:pt x="2396" y="0"/>
                  </a:moveTo>
                  <a:cubicBezTo>
                    <a:pt x="2363" y="0"/>
                    <a:pt x="2331" y="16"/>
                    <a:pt x="2310" y="52"/>
                  </a:cubicBezTo>
                  <a:cubicBezTo>
                    <a:pt x="1707" y="1107"/>
                    <a:pt x="921" y="2948"/>
                    <a:pt x="0" y="5944"/>
                  </a:cubicBezTo>
                  <a:lnTo>
                    <a:pt x="804" y="5944"/>
                  </a:lnTo>
                  <a:cubicBezTo>
                    <a:pt x="1557" y="3500"/>
                    <a:pt x="1892" y="1776"/>
                    <a:pt x="2511" y="169"/>
                  </a:cubicBezTo>
                  <a:cubicBezTo>
                    <a:pt x="2546" y="77"/>
                    <a:pt x="2469" y="0"/>
                    <a:pt x="2396" y="0"/>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395;p47">
              <a:extLst>
                <a:ext uri="{FF2B5EF4-FFF2-40B4-BE49-F238E27FC236}">
                  <a16:creationId xmlns:a16="http://schemas.microsoft.com/office/drawing/2014/main" id="{20495321-C4C8-44B4-88F8-0AE90EFAE447}"/>
                </a:ext>
              </a:extLst>
            </p:cNvPr>
            <p:cNvSpPr/>
            <p:nvPr/>
          </p:nvSpPr>
          <p:spPr>
            <a:xfrm>
              <a:off x="5377303" y="2434949"/>
              <a:ext cx="669717" cy="671045"/>
            </a:xfrm>
            <a:custGeom>
              <a:avLst/>
              <a:gdLst/>
              <a:ahLst/>
              <a:cxnLst/>
              <a:rect l="l" t="t" r="r" b="b"/>
              <a:pathLst>
                <a:path w="8571" h="8588" extrusionOk="0">
                  <a:moveTo>
                    <a:pt x="4285" y="0"/>
                  </a:moveTo>
                  <a:cubicBezTo>
                    <a:pt x="1925" y="0"/>
                    <a:pt x="0" y="1925"/>
                    <a:pt x="0" y="4286"/>
                  </a:cubicBezTo>
                  <a:cubicBezTo>
                    <a:pt x="0" y="6662"/>
                    <a:pt x="1925" y="8587"/>
                    <a:pt x="4285" y="8587"/>
                  </a:cubicBezTo>
                  <a:cubicBezTo>
                    <a:pt x="6645" y="8587"/>
                    <a:pt x="8570" y="6662"/>
                    <a:pt x="8570" y="4286"/>
                  </a:cubicBezTo>
                  <a:cubicBezTo>
                    <a:pt x="8570" y="1909"/>
                    <a:pt x="6679" y="0"/>
                    <a:pt x="4285" y="0"/>
                  </a:cubicBezTo>
                  <a:close/>
                </a:path>
              </a:pathLst>
            </a:custGeom>
            <a:solidFill>
              <a:srgbClr val="BA5A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44" name="Google Shape;396;p47">
              <a:extLst>
                <a:ext uri="{FF2B5EF4-FFF2-40B4-BE49-F238E27FC236}">
                  <a16:creationId xmlns:a16="http://schemas.microsoft.com/office/drawing/2014/main" id="{6E324686-8C14-4C0A-8BB7-418D59A6C1E6}"/>
                </a:ext>
              </a:extLst>
            </p:cNvPr>
            <p:cNvSpPr/>
            <p:nvPr/>
          </p:nvSpPr>
          <p:spPr>
            <a:xfrm>
              <a:off x="5377303" y="2399631"/>
              <a:ext cx="669717" cy="669717"/>
            </a:xfrm>
            <a:custGeom>
              <a:avLst/>
              <a:gdLst/>
              <a:ahLst/>
              <a:cxnLst/>
              <a:rect l="l" t="t" r="r" b="b"/>
              <a:pathLst>
                <a:path w="8571" h="8571" extrusionOk="0">
                  <a:moveTo>
                    <a:pt x="4285" y="0"/>
                  </a:moveTo>
                  <a:cubicBezTo>
                    <a:pt x="1925" y="0"/>
                    <a:pt x="0" y="1925"/>
                    <a:pt x="0" y="4286"/>
                  </a:cubicBezTo>
                  <a:cubicBezTo>
                    <a:pt x="0" y="6646"/>
                    <a:pt x="1925" y="8571"/>
                    <a:pt x="4285" y="8571"/>
                  </a:cubicBezTo>
                  <a:cubicBezTo>
                    <a:pt x="6645" y="8571"/>
                    <a:pt x="8570" y="6646"/>
                    <a:pt x="8570" y="4286"/>
                  </a:cubicBezTo>
                  <a:cubicBezTo>
                    <a:pt x="8570" y="1925"/>
                    <a:pt x="6679" y="0"/>
                    <a:pt x="4285" y="0"/>
                  </a:cubicBez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397;p47">
              <a:extLst>
                <a:ext uri="{FF2B5EF4-FFF2-40B4-BE49-F238E27FC236}">
                  <a16:creationId xmlns:a16="http://schemas.microsoft.com/office/drawing/2014/main" id="{546B3444-0861-42F3-9D8B-4FAACB930E2D}"/>
                </a:ext>
              </a:extLst>
            </p:cNvPr>
            <p:cNvSpPr/>
            <p:nvPr/>
          </p:nvSpPr>
          <p:spPr>
            <a:xfrm>
              <a:off x="5709463" y="2399631"/>
              <a:ext cx="337554" cy="669717"/>
            </a:xfrm>
            <a:custGeom>
              <a:avLst/>
              <a:gdLst/>
              <a:ahLst/>
              <a:cxnLst/>
              <a:rect l="l" t="t" r="r" b="b"/>
              <a:pathLst>
                <a:path w="4320" h="8571" extrusionOk="0">
                  <a:moveTo>
                    <a:pt x="1" y="0"/>
                  </a:moveTo>
                  <a:lnTo>
                    <a:pt x="1" y="8571"/>
                  </a:lnTo>
                  <a:lnTo>
                    <a:pt x="34" y="8571"/>
                  </a:lnTo>
                  <a:cubicBezTo>
                    <a:pt x="2394" y="8571"/>
                    <a:pt x="4319" y="6646"/>
                    <a:pt x="4319" y="4286"/>
                  </a:cubicBezTo>
                  <a:cubicBezTo>
                    <a:pt x="4319" y="1925"/>
                    <a:pt x="2428" y="0"/>
                    <a:pt x="34"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398;p47">
              <a:extLst>
                <a:ext uri="{FF2B5EF4-FFF2-40B4-BE49-F238E27FC236}">
                  <a16:creationId xmlns:a16="http://schemas.microsoft.com/office/drawing/2014/main" id="{C9AEB32D-F0D2-4686-82ED-41843F5E4D0E}"/>
                </a:ext>
              </a:extLst>
            </p:cNvPr>
            <p:cNvSpPr/>
            <p:nvPr/>
          </p:nvSpPr>
          <p:spPr>
            <a:xfrm>
              <a:off x="5484507" y="2505585"/>
              <a:ext cx="457886" cy="457808"/>
            </a:xfrm>
            <a:custGeom>
              <a:avLst/>
              <a:gdLst/>
              <a:ahLst/>
              <a:cxnLst/>
              <a:rect l="l" t="t" r="r" b="b"/>
              <a:pathLst>
                <a:path w="5860" h="5859" extrusionOk="0">
                  <a:moveTo>
                    <a:pt x="2930" y="0"/>
                  </a:moveTo>
                  <a:cubicBezTo>
                    <a:pt x="1323" y="0"/>
                    <a:pt x="1" y="1323"/>
                    <a:pt x="1" y="2930"/>
                  </a:cubicBezTo>
                  <a:cubicBezTo>
                    <a:pt x="1" y="4536"/>
                    <a:pt x="1323" y="5859"/>
                    <a:pt x="2930" y="5859"/>
                  </a:cubicBezTo>
                  <a:cubicBezTo>
                    <a:pt x="4554" y="5859"/>
                    <a:pt x="5859" y="4536"/>
                    <a:pt x="5859" y="2930"/>
                  </a:cubicBezTo>
                  <a:cubicBezTo>
                    <a:pt x="5859" y="1323"/>
                    <a:pt x="4554" y="0"/>
                    <a:pt x="2930" y="0"/>
                  </a:cubicBez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399;p47">
              <a:extLst>
                <a:ext uri="{FF2B5EF4-FFF2-40B4-BE49-F238E27FC236}">
                  <a16:creationId xmlns:a16="http://schemas.microsoft.com/office/drawing/2014/main" id="{6E63D030-617F-4A42-B9DE-0AEBBA499C90}"/>
                </a:ext>
              </a:extLst>
            </p:cNvPr>
            <p:cNvSpPr/>
            <p:nvPr/>
          </p:nvSpPr>
          <p:spPr>
            <a:xfrm>
              <a:off x="5426998" y="4251636"/>
              <a:ext cx="574232" cy="166198"/>
            </a:xfrm>
            <a:custGeom>
              <a:avLst/>
              <a:gdLst/>
              <a:ahLst/>
              <a:cxnLst/>
              <a:rect l="l" t="t" r="r" b="b"/>
              <a:pathLst>
                <a:path w="7349" h="2127" extrusionOk="0">
                  <a:moveTo>
                    <a:pt x="0" y="0"/>
                  </a:moveTo>
                  <a:lnTo>
                    <a:pt x="0" y="1205"/>
                  </a:lnTo>
                  <a:cubicBezTo>
                    <a:pt x="0" y="1708"/>
                    <a:pt x="419" y="2126"/>
                    <a:pt x="921" y="2126"/>
                  </a:cubicBezTo>
                  <a:lnTo>
                    <a:pt x="6428" y="2126"/>
                  </a:lnTo>
                  <a:cubicBezTo>
                    <a:pt x="6963" y="2126"/>
                    <a:pt x="7348" y="1741"/>
                    <a:pt x="7332" y="1205"/>
                  </a:cubicBezTo>
                  <a:lnTo>
                    <a:pt x="7332" y="0"/>
                  </a:lnTo>
                  <a:close/>
                </a:path>
              </a:pathLst>
            </a:custGeom>
            <a:solidFill>
              <a:srgbClr val="E781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00;p47">
              <a:extLst>
                <a:ext uri="{FF2B5EF4-FFF2-40B4-BE49-F238E27FC236}">
                  <a16:creationId xmlns:a16="http://schemas.microsoft.com/office/drawing/2014/main" id="{F677E172-61E8-469F-AD1D-7356B1DDAB40}"/>
                </a:ext>
              </a:extLst>
            </p:cNvPr>
            <p:cNvSpPr/>
            <p:nvPr/>
          </p:nvSpPr>
          <p:spPr>
            <a:xfrm>
              <a:off x="5876911" y="4251636"/>
              <a:ext cx="124317" cy="166198"/>
            </a:xfrm>
            <a:custGeom>
              <a:avLst/>
              <a:gdLst/>
              <a:ahLst/>
              <a:cxnLst/>
              <a:rect l="l" t="t" r="r" b="b"/>
              <a:pathLst>
                <a:path w="1591" h="2127" extrusionOk="0">
                  <a:moveTo>
                    <a:pt x="0" y="0"/>
                  </a:moveTo>
                  <a:lnTo>
                    <a:pt x="0" y="2126"/>
                  </a:lnTo>
                  <a:lnTo>
                    <a:pt x="670" y="2126"/>
                  </a:lnTo>
                  <a:cubicBezTo>
                    <a:pt x="1205" y="2126"/>
                    <a:pt x="1590" y="1741"/>
                    <a:pt x="1590" y="1205"/>
                  </a:cubicBezTo>
                  <a:lnTo>
                    <a:pt x="1590" y="0"/>
                  </a:ln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01;p47">
              <a:extLst>
                <a:ext uri="{FF2B5EF4-FFF2-40B4-BE49-F238E27FC236}">
                  <a16:creationId xmlns:a16="http://schemas.microsoft.com/office/drawing/2014/main" id="{B4D59957-F973-4703-83E9-88EA5D06E41B}"/>
                </a:ext>
              </a:extLst>
            </p:cNvPr>
            <p:cNvSpPr/>
            <p:nvPr/>
          </p:nvSpPr>
          <p:spPr>
            <a:xfrm>
              <a:off x="5625779" y="3341339"/>
              <a:ext cx="177919" cy="1294895"/>
            </a:xfrm>
            <a:custGeom>
              <a:avLst/>
              <a:gdLst/>
              <a:ahLst/>
              <a:cxnLst/>
              <a:rect l="l" t="t" r="r" b="b"/>
              <a:pathLst>
                <a:path w="2277" h="16572" extrusionOk="0">
                  <a:moveTo>
                    <a:pt x="1122" y="0"/>
                  </a:moveTo>
                  <a:cubicBezTo>
                    <a:pt x="402" y="553"/>
                    <a:pt x="1" y="1440"/>
                    <a:pt x="17" y="2360"/>
                  </a:cubicBezTo>
                  <a:lnTo>
                    <a:pt x="419" y="14764"/>
                  </a:lnTo>
                  <a:cubicBezTo>
                    <a:pt x="436" y="15433"/>
                    <a:pt x="704" y="16069"/>
                    <a:pt x="1155" y="16571"/>
                  </a:cubicBezTo>
                  <a:lnTo>
                    <a:pt x="1189" y="16504"/>
                  </a:lnTo>
                  <a:cubicBezTo>
                    <a:pt x="1607" y="16002"/>
                    <a:pt x="1842" y="15400"/>
                    <a:pt x="1825" y="14831"/>
                  </a:cubicBezTo>
                  <a:lnTo>
                    <a:pt x="2243" y="2377"/>
                  </a:lnTo>
                  <a:cubicBezTo>
                    <a:pt x="2277" y="1440"/>
                    <a:pt x="1859" y="553"/>
                    <a:pt x="1122" y="0"/>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02;p47">
              <a:extLst>
                <a:ext uri="{FF2B5EF4-FFF2-40B4-BE49-F238E27FC236}">
                  <a16:creationId xmlns:a16="http://schemas.microsoft.com/office/drawing/2014/main" id="{39CA3897-BD2C-42AA-BB43-EEF8BC6E604E}"/>
                </a:ext>
              </a:extLst>
            </p:cNvPr>
            <p:cNvSpPr/>
            <p:nvPr/>
          </p:nvSpPr>
          <p:spPr>
            <a:xfrm>
              <a:off x="5716027" y="3338683"/>
              <a:ext cx="88999" cy="1297551"/>
            </a:xfrm>
            <a:custGeom>
              <a:avLst/>
              <a:gdLst/>
              <a:ahLst/>
              <a:cxnLst/>
              <a:rect l="l" t="t" r="r" b="b"/>
              <a:pathLst>
                <a:path w="1139" h="16606" extrusionOk="0">
                  <a:moveTo>
                    <a:pt x="0" y="1"/>
                  </a:moveTo>
                  <a:lnTo>
                    <a:pt x="0" y="16605"/>
                  </a:lnTo>
                  <a:lnTo>
                    <a:pt x="34" y="16538"/>
                  </a:lnTo>
                  <a:cubicBezTo>
                    <a:pt x="452" y="16036"/>
                    <a:pt x="687" y="15434"/>
                    <a:pt x="687" y="14848"/>
                  </a:cubicBezTo>
                  <a:lnTo>
                    <a:pt x="1105" y="2394"/>
                  </a:lnTo>
                  <a:cubicBezTo>
                    <a:pt x="1139" y="1457"/>
                    <a:pt x="720" y="570"/>
                    <a:pt x="0" y="1"/>
                  </a:cubicBezTo>
                  <a:close/>
                </a:path>
              </a:pathLst>
            </a:custGeom>
            <a:solidFill>
              <a:srgbClr val="BA5A7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03;p47">
              <a:extLst>
                <a:ext uri="{FF2B5EF4-FFF2-40B4-BE49-F238E27FC236}">
                  <a16:creationId xmlns:a16="http://schemas.microsoft.com/office/drawing/2014/main" id="{03596331-E390-435D-85BF-7DFF59F038E8}"/>
                </a:ext>
              </a:extLst>
            </p:cNvPr>
            <p:cNvSpPr/>
            <p:nvPr/>
          </p:nvSpPr>
          <p:spPr>
            <a:xfrm>
              <a:off x="5515918" y="2543482"/>
              <a:ext cx="426474" cy="419911"/>
            </a:xfrm>
            <a:custGeom>
              <a:avLst/>
              <a:gdLst/>
              <a:ahLst/>
              <a:cxnLst/>
              <a:rect l="l" t="t" r="r" b="b"/>
              <a:pathLst>
                <a:path w="5458" h="5374" extrusionOk="0">
                  <a:moveTo>
                    <a:pt x="4152" y="1"/>
                  </a:moveTo>
                  <a:lnTo>
                    <a:pt x="4152" y="168"/>
                  </a:lnTo>
                  <a:cubicBezTo>
                    <a:pt x="4152" y="2260"/>
                    <a:pt x="2444" y="3968"/>
                    <a:pt x="335" y="3968"/>
                  </a:cubicBezTo>
                  <a:cubicBezTo>
                    <a:pt x="218" y="3968"/>
                    <a:pt x="101" y="3968"/>
                    <a:pt x="0" y="3951"/>
                  </a:cubicBezTo>
                  <a:lnTo>
                    <a:pt x="0" y="3951"/>
                  </a:lnTo>
                  <a:cubicBezTo>
                    <a:pt x="519" y="4805"/>
                    <a:pt x="1440" y="5374"/>
                    <a:pt x="2511" y="5374"/>
                  </a:cubicBezTo>
                  <a:cubicBezTo>
                    <a:pt x="4118" y="5374"/>
                    <a:pt x="5441" y="4051"/>
                    <a:pt x="5441" y="2445"/>
                  </a:cubicBezTo>
                  <a:cubicBezTo>
                    <a:pt x="5457" y="1424"/>
                    <a:pt x="4938" y="536"/>
                    <a:pt x="4152" y="1"/>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04;p47">
              <a:extLst>
                <a:ext uri="{FF2B5EF4-FFF2-40B4-BE49-F238E27FC236}">
                  <a16:creationId xmlns:a16="http://schemas.microsoft.com/office/drawing/2014/main" id="{AFC4F50C-9214-4FA7-A043-488C2AE72D0C}"/>
                </a:ext>
              </a:extLst>
            </p:cNvPr>
            <p:cNvSpPr/>
            <p:nvPr/>
          </p:nvSpPr>
          <p:spPr>
            <a:xfrm>
              <a:off x="4021002" y="2630136"/>
              <a:ext cx="324427" cy="869514"/>
            </a:xfrm>
            <a:custGeom>
              <a:avLst/>
              <a:gdLst/>
              <a:ahLst/>
              <a:cxnLst/>
              <a:rect l="l" t="t" r="r" b="b"/>
              <a:pathLst>
                <a:path w="4152" h="11128" extrusionOk="0">
                  <a:moveTo>
                    <a:pt x="3030" y="1"/>
                  </a:moveTo>
                  <a:cubicBezTo>
                    <a:pt x="2641" y="1"/>
                    <a:pt x="2293" y="98"/>
                    <a:pt x="2109" y="281"/>
                  </a:cubicBezTo>
                  <a:cubicBezTo>
                    <a:pt x="1306" y="1101"/>
                    <a:pt x="469" y="4030"/>
                    <a:pt x="117" y="5420"/>
                  </a:cubicBezTo>
                  <a:cubicBezTo>
                    <a:pt x="0" y="5855"/>
                    <a:pt x="51" y="6307"/>
                    <a:pt x="235" y="6725"/>
                  </a:cubicBezTo>
                  <a:lnTo>
                    <a:pt x="2243" y="11128"/>
                  </a:lnTo>
                  <a:cubicBezTo>
                    <a:pt x="2511" y="11077"/>
                    <a:pt x="2762" y="11044"/>
                    <a:pt x="2913" y="10743"/>
                  </a:cubicBezTo>
                  <a:lnTo>
                    <a:pt x="1724" y="6525"/>
                  </a:lnTo>
                  <a:cubicBezTo>
                    <a:pt x="1657" y="6307"/>
                    <a:pt x="1708" y="6056"/>
                    <a:pt x="1825" y="5872"/>
                  </a:cubicBezTo>
                  <a:cubicBezTo>
                    <a:pt x="2946" y="4047"/>
                    <a:pt x="4151" y="164"/>
                    <a:pt x="3582" y="63"/>
                  </a:cubicBezTo>
                  <a:cubicBezTo>
                    <a:pt x="3398" y="21"/>
                    <a:pt x="3210" y="1"/>
                    <a:pt x="3030" y="1"/>
                  </a:cubicBezTo>
                  <a:close/>
                </a:path>
              </a:pathLst>
            </a:custGeom>
            <a:solidFill>
              <a:srgbClr val="E162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05;p47">
              <a:extLst>
                <a:ext uri="{FF2B5EF4-FFF2-40B4-BE49-F238E27FC236}">
                  <a16:creationId xmlns:a16="http://schemas.microsoft.com/office/drawing/2014/main" id="{418EABAA-AF4C-4A51-B00B-94C427C94EF3}"/>
                </a:ext>
              </a:extLst>
            </p:cNvPr>
            <p:cNvSpPr/>
            <p:nvPr/>
          </p:nvSpPr>
          <p:spPr>
            <a:xfrm>
              <a:off x="6808147" y="4407128"/>
              <a:ext cx="183154" cy="225427"/>
            </a:xfrm>
            <a:custGeom>
              <a:avLst/>
              <a:gdLst/>
              <a:ahLst/>
              <a:cxnLst/>
              <a:rect l="l" t="t" r="r" b="b"/>
              <a:pathLst>
                <a:path w="2344" h="2885" extrusionOk="0">
                  <a:moveTo>
                    <a:pt x="1242" y="0"/>
                  </a:moveTo>
                  <a:cubicBezTo>
                    <a:pt x="1230" y="0"/>
                    <a:pt x="1217" y="1"/>
                    <a:pt x="1205" y="2"/>
                  </a:cubicBezTo>
                  <a:lnTo>
                    <a:pt x="1105" y="19"/>
                  </a:lnTo>
                  <a:cubicBezTo>
                    <a:pt x="938" y="52"/>
                    <a:pt x="854" y="437"/>
                    <a:pt x="938" y="588"/>
                  </a:cubicBezTo>
                  <a:cubicBezTo>
                    <a:pt x="1172" y="1006"/>
                    <a:pt x="1507" y="1760"/>
                    <a:pt x="1122" y="2044"/>
                  </a:cubicBezTo>
                  <a:lnTo>
                    <a:pt x="686" y="2362"/>
                  </a:lnTo>
                  <a:cubicBezTo>
                    <a:pt x="251" y="2647"/>
                    <a:pt x="0" y="2446"/>
                    <a:pt x="0" y="2714"/>
                  </a:cubicBezTo>
                  <a:cubicBezTo>
                    <a:pt x="0" y="2803"/>
                    <a:pt x="261" y="2885"/>
                    <a:pt x="573" y="2885"/>
                  </a:cubicBezTo>
                  <a:cubicBezTo>
                    <a:pt x="729" y="2885"/>
                    <a:pt x="898" y="2864"/>
                    <a:pt x="1055" y="2814"/>
                  </a:cubicBezTo>
                  <a:cubicBezTo>
                    <a:pt x="1523" y="2680"/>
                    <a:pt x="1975" y="2513"/>
                    <a:pt x="1975" y="2513"/>
                  </a:cubicBezTo>
                  <a:cubicBezTo>
                    <a:pt x="2226" y="2446"/>
                    <a:pt x="2344" y="2145"/>
                    <a:pt x="2193" y="1944"/>
                  </a:cubicBezTo>
                  <a:lnTo>
                    <a:pt x="1959" y="1609"/>
                  </a:lnTo>
                  <a:lnTo>
                    <a:pt x="1892" y="1475"/>
                  </a:lnTo>
                  <a:lnTo>
                    <a:pt x="1590" y="253"/>
                  </a:lnTo>
                  <a:cubicBezTo>
                    <a:pt x="1544" y="98"/>
                    <a:pt x="1396" y="0"/>
                    <a:pt x="1242"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06;p47">
              <a:extLst>
                <a:ext uri="{FF2B5EF4-FFF2-40B4-BE49-F238E27FC236}">
                  <a16:creationId xmlns:a16="http://schemas.microsoft.com/office/drawing/2014/main" id="{DBEA0B1C-0F64-4EE8-8E26-5885BA04AA4A}"/>
                </a:ext>
              </a:extLst>
            </p:cNvPr>
            <p:cNvSpPr/>
            <p:nvPr/>
          </p:nvSpPr>
          <p:spPr>
            <a:xfrm>
              <a:off x="6817289" y="3466124"/>
              <a:ext cx="109861" cy="207455"/>
            </a:xfrm>
            <a:custGeom>
              <a:avLst/>
              <a:gdLst/>
              <a:ahLst/>
              <a:cxnLst/>
              <a:rect l="l" t="t" r="r" b="b"/>
              <a:pathLst>
                <a:path w="1406" h="2655" extrusionOk="0">
                  <a:moveTo>
                    <a:pt x="343" y="0"/>
                  </a:moveTo>
                  <a:cubicBezTo>
                    <a:pt x="320" y="0"/>
                    <a:pt x="295" y="4"/>
                    <a:pt x="268" y="10"/>
                  </a:cubicBezTo>
                  <a:cubicBezTo>
                    <a:pt x="67" y="44"/>
                    <a:pt x="0" y="244"/>
                    <a:pt x="34" y="445"/>
                  </a:cubicBezTo>
                  <a:lnTo>
                    <a:pt x="84" y="747"/>
                  </a:lnTo>
                  <a:cubicBezTo>
                    <a:pt x="118" y="914"/>
                    <a:pt x="101" y="1081"/>
                    <a:pt x="67" y="1249"/>
                  </a:cubicBezTo>
                  <a:cubicBezTo>
                    <a:pt x="17" y="1600"/>
                    <a:pt x="151" y="1969"/>
                    <a:pt x="285" y="2270"/>
                  </a:cubicBezTo>
                  <a:cubicBezTo>
                    <a:pt x="369" y="2454"/>
                    <a:pt x="653" y="2538"/>
                    <a:pt x="1005" y="2621"/>
                  </a:cubicBezTo>
                  <a:cubicBezTo>
                    <a:pt x="1069" y="2641"/>
                    <a:pt x="1150" y="2655"/>
                    <a:pt x="1219" y="2655"/>
                  </a:cubicBezTo>
                  <a:cubicBezTo>
                    <a:pt x="1329" y="2655"/>
                    <a:pt x="1405" y="2618"/>
                    <a:pt x="1323" y="2504"/>
                  </a:cubicBezTo>
                  <a:cubicBezTo>
                    <a:pt x="1206" y="2354"/>
                    <a:pt x="670" y="2186"/>
                    <a:pt x="754" y="1634"/>
                  </a:cubicBezTo>
                  <a:cubicBezTo>
                    <a:pt x="754" y="1617"/>
                    <a:pt x="770" y="1533"/>
                    <a:pt x="787" y="1533"/>
                  </a:cubicBezTo>
                  <a:cubicBezTo>
                    <a:pt x="792" y="1533"/>
                    <a:pt x="796" y="1532"/>
                    <a:pt x="801" y="1532"/>
                  </a:cubicBezTo>
                  <a:cubicBezTo>
                    <a:pt x="907" y="1532"/>
                    <a:pt x="940" y="1722"/>
                    <a:pt x="1005" y="1835"/>
                  </a:cubicBezTo>
                  <a:cubicBezTo>
                    <a:pt x="1078" y="1952"/>
                    <a:pt x="1177" y="2005"/>
                    <a:pt x="1246" y="2005"/>
                  </a:cubicBezTo>
                  <a:cubicBezTo>
                    <a:pt x="1255" y="2005"/>
                    <a:pt x="1264" y="2004"/>
                    <a:pt x="1272" y="2002"/>
                  </a:cubicBezTo>
                  <a:cubicBezTo>
                    <a:pt x="1339" y="1935"/>
                    <a:pt x="1256" y="1835"/>
                    <a:pt x="1189" y="1684"/>
                  </a:cubicBezTo>
                  <a:cubicBezTo>
                    <a:pt x="1105" y="1450"/>
                    <a:pt x="1021" y="1215"/>
                    <a:pt x="988" y="1115"/>
                  </a:cubicBezTo>
                  <a:cubicBezTo>
                    <a:pt x="954" y="1081"/>
                    <a:pt x="887" y="998"/>
                    <a:pt x="854" y="964"/>
                  </a:cubicBezTo>
                  <a:cubicBezTo>
                    <a:pt x="787" y="881"/>
                    <a:pt x="687" y="780"/>
                    <a:pt x="670" y="696"/>
                  </a:cubicBezTo>
                  <a:lnTo>
                    <a:pt x="603" y="295"/>
                  </a:lnTo>
                  <a:cubicBezTo>
                    <a:pt x="588" y="135"/>
                    <a:pt x="498" y="0"/>
                    <a:pt x="343"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07;p47">
              <a:extLst>
                <a:ext uri="{FF2B5EF4-FFF2-40B4-BE49-F238E27FC236}">
                  <a16:creationId xmlns:a16="http://schemas.microsoft.com/office/drawing/2014/main" id="{2E32B4D3-C5A6-427D-AAF7-F3C73D5E8343}"/>
                </a:ext>
              </a:extLst>
            </p:cNvPr>
            <p:cNvSpPr/>
            <p:nvPr/>
          </p:nvSpPr>
          <p:spPr>
            <a:xfrm>
              <a:off x="6270565" y="2533246"/>
              <a:ext cx="741916" cy="717927"/>
            </a:xfrm>
            <a:custGeom>
              <a:avLst/>
              <a:gdLst/>
              <a:ahLst/>
              <a:cxnLst/>
              <a:rect l="l" t="t" r="r" b="b"/>
              <a:pathLst>
                <a:path w="9495" h="9188" extrusionOk="0">
                  <a:moveTo>
                    <a:pt x="8751" y="1"/>
                  </a:moveTo>
                  <a:cubicBezTo>
                    <a:pt x="8494" y="1"/>
                    <a:pt x="8198" y="132"/>
                    <a:pt x="7951" y="416"/>
                  </a:cubicBezTo>
                  <a:cubicBezTo>
                    <a:pt x="7366" y="1052"/>
                    <a:pt x="5441" y="5120"/>
                    <a:pt x="4888" y="5756"/>
                  </a:cubicBezTo>
                  <a:cubicBezTo>
                    <a:pt x="4302" y="6409"/>
                    <a:pt x="1" y="8601"/>
                    <a:pt x="1" y="8601"/>
                  </a:cubicBezTo>
                  <a:cubicBezTo>
                    <a:pt x="1" y="8601"/>
                    <a:pt x="51" y="8786"/>
                    <a:pt x="135" y="8919"/>
                  </a:cubicBezTo>
                  <a:cubicBezTo>
                    <a:pt x="218" y="9037"/>
                    <a:pt x="319" y="9187"/>
                    <a:pt x="319" y="9187"/>
                  </a:cubicBezTo>
                  <a:cubicBezTo>
                    <a:pt x="319" y="9187"/>
                    <a:pt x="3767" y="8016"/>
                    <a:pt x="5190" y="7212"/>
                  </a:cubicBezTo>
                  <a:cubicBezTo>
                    <a:pt x="7315" y="6040"/>
                    <a:pt x="8738" y="2743"/>
                    <a:pt x="9307" y="985"/>
                  </a:cubicBezTo>
                  <a:cubicBezTo>
                    <a:pt x="9495" y="360"/>
                    <a:pt x="9176" y="1"/>
                    <a:pt x="8751"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08;p47">
              <a:extLst>
                <a:ext uri="{FF2B5EF4-FFF2-40B4-BE49-F238E27FC236}">
                  <a16:creationId xmlns:a16="http://schemas.microsoft.com/office/drawing/2014/main" id="{4D4ACC88-5ADF-42C7-B971-26C5E66B4934}"/>
                </a:ext>
              </a:extLst>
            </p:cNvPr>
            <p:cNvSpPr/>
            <p:nvPr/>
          </p:nvSpPr>
          <p:spPr>
            <a:xfrm>
              <a:off x="6849950" y="2492458"/>
              <a:ext cx="541571" cy="784891"/>
            </a:xfrm>
            <a:custGeom>
              <a:avLst/>
              <a:gdLst/>
              <a:ahLst/>
              <a:cxnLst/>
              <a:rect l="l" t="t" r="r" b="b"/>
              <a:pathLst>
                <a:path w="6931" h="10045" extrusionOk="0">
                  <a:moveTo>
                    <a:pt x="5022" y="1"/>
                  </a:moveTo>
                  <a:lnTo>
                    <a:pt x="1357" y="503"/>
                  </a:lnTo>
                  <a:lnTo>
                    <a:pt x="1" y="10044"/>
                  </a:lnTo>
                  <a:lnTo>
                    <a:pt x="6931" y="9977"/>
                  </a:lnTo>
                  <a:lnTo>
                    <a:pt x="5022" y="1"/>
                  </a:ln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09;p47">
              <a:extLst>
                <a:ext uri="{FF2B5EF4-FFF2-40B4-BE49-F238E27FC236}">
                  <a16:creationId xmlns:a16="http://schemas.microsoft.com/office/drawing/2014/main" id="{5D700ADC-D7EF-4078-B4B8-997021FA350F}"/>
                </a:ext>
              </a:extLst>
            </p:cNvPr>
            <p:cNvSpPr/>
            <p:nvPr/>
          </p:nvSpPr>
          <p:spPr>
            <a:xfrm>
              <a:off x="6687816" y="3257576"/>
              <a:ext cx="481405" cy="1214257"/>
            </a:xfrm>
            <a:custGeom>
              <a:avLst/>
              <a:gdLst/>
              <a:ahLst/>
              <a:cxnLst/>
              <a:rect l="l" t="t" r="r" b="b"/>
              <a:pathLst>
                <a:path w="6161" h="15540" extrusionOk="0">
                  <a:moveTo>
                    <a:pt x="2093" y="1"/>
                  </a:moveTo>
                  <a:cubicBezTo>
                    <a:pt x="2093" y="1"/>
                    <a:pt x="653" y="5140"/>
                    <a:pt x="285" y="7450"/>
                  </a:cubicBezTo>
                  <a:cubicBezTo>
                    <a:pt x="0" y="9090"/>
                    <a:pt x="2511" y="15501"/>
                    <a:pt x="2511" y="15501"/>
                  </a:cubicBezTo>
                  <a:cubicBezTo>
                    <a:pt x="2581" y="15529"/>
                    <a:pt x="2650" y="15540"/>
                    <a:pt x="2718" y="15540"/>
                  </a:cubicBezTo>
                  <a:cubicBezTo>
                    <a:pt x="2895" y="15540"/>
                    <a:pt x="3071" y="15466"/>
                    <a:pt x="3264" y="15417"/>
                  </a:cubicBezTo>
                  <a:cubicBezTo>
                    <a:pt x="3264" y="15417"/>
                    <a:pt x="2511" y="9776"/>
                    <a:pt x="2762" y="8387"/>
                  </a:cubicBezTo>
                  <a:cubicBezTo>
                    <a:pt x="3047" y="6947"/>
                    <a:pt x="5189" y="4035"/>
                    <a:pt x="5340" y="3282"/>
                  </a:cubicBezTo>
                  <a:cubicBezTo>
                    <a:pt x="5641" y="1692"/>
                    <a:pt x="6160" y="336"/>
                    <a:pt x="6160" y="336"/>
                  </a:cubicBezTo>
                  <a:lnTo>
                    <a:pt x="2093" y="1"/>
                  </a:ln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0;p47">
              <a:extLst>
                <a:ext uri="{FF2B5EF4-FFF2-40B4-BE49-F238E27FC236}">
                  <a16:creationId xmlns:a16="http://schemas.microsoft.com/office/drawing/2014/main" id="{8E6A265E-823F-477B-BD09-5E7F302537BD}"/>
                </a:ext>
              </a:extLst>
            </p:cNvPr>
            <p:cNvSpPr/>
            <p:nvPr/>
          </p:nvSpPr>
          <p:spPr>
            <a:xfrm>
              <a:off x="6997785" y="3210694"/>
              <a:ext cx="481405" cy="1265984"/>
            </a:xfrm>
            <a:custGeom>
              <a:avLst/>
              <a:gdLst/>
              <a:ahLst/>
              <a:cxnLst/>
              <a:rect l="l" t="t" r="r" b="b"/>
              <a:pathLst>
                <a:path w="6161" h="16202" extrusionOk="0">
                  <a:moveTo>
                    <a:pt x="3364" y="0"/>
                  </a:moveTo>
                  <a:cubicBezTo>
                    <a:pt x="2452" y="0"/>
                    <a:pt x="1479" y="370"/>
                    <a:pt x="1356" y="1003"/>
                  </a:cubicBezTo>
                  <a:cubicBezTo>
                    <a:pt x="938" y="3229"/>
                    <a:pt x="0" y="6610"/>
                    <a:pt x="1791" y="9757"/>
                  </a:cubicBezTo>
                  <a:cubicBezTo>
                    <a:pt x="3599" y="12921"/>
                    <a:pt x="5491" y="16201"/>
                    <a:pt x="5491" y="16201"/>
                  </a:cubicBezTo>
                  <a:cubicBezTo>
                    <a:pt x="5742" y="16201"/>
                    <a:pt x="5959" y="16118"/>
                    <a:pt x="6160" y="15967"/>
                  </a:cubicBezTo>
                  <a:cubicBezTo>
                    <a:pt x="6160" y="15967"/>
                    <a:pt x="5859" y="14544"/>
                    <a:pt x="5390" y="12870"/>
                  </a:cubicBezTo>
                  <a:cubicBezTo>
                    <a:pt x="4871" y="10979"/>
                    <a:pt x="4202" y="8719"/>
                    <a:pt x="4386" y="7547"/>
                  </a:cubicBezTo>
                  <a:cubicBezTo>
                    <a:pt x="4737" y="5338"/>
                    <a:pt x="5139" y="2409"/>
                    <a:pt x="5022" y="986"/>
                  </a:cubicBezTo>
                  <a:cubicBezTo>
                    <a:pt x="4966" y="302"/>
                    <a:pt x="4190" y="0"/>
                    <a:pt x="3364" y="0"/>
                  </a:cubicBezTo>
                  <a:close/>
                </a:path>
              </a:pathLst>
            </a:custGeom>
            <a:solidFill>
              <a:srgbClr val="00C8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1;p47">
              <a:extLst>
                <a:ext uri="{FF2B5EF4-FFF2-40B4-BE49-F238E27FC236}">
                  <a16:creationId xmlns:a16="http://schemas.microsoft.com/office/drawing/2014/main" id="{E06E48A8-96AB-4470-88C2-AA12362E91B4}"/>
                </a:ext>
              </a:extLst>
            </p:cNvPr>
            <p:cNvSpPr/>
            <p:nvPr/>
          </p:nvSpPr>
          <p:spPr>
            <a:xfrm>
              <a:off x="6836901" y="2492458"/>
              <a:ext cx="563762" cy="829351"/>
            </a:xfrm>
            <a:custGeom>
              <a:avLst/>
              <a:gdLst/>
              <a:ahLst/>
              <a:cxnLst/>
              <a:rect l="l" t="t" r="r" b="b"/>
              <a:pathLst>
                <a:path w="7215" h="10614" extrusionOk="0">
                  <a:moveTo>
                    <a:pt x="5206" y="1"/>
                  </a:moveTo>
                  <a:lnTo>
                    <a:pt x="1557" y="503"/>
                  </a:lnTo>
                  <a:lnTo>
                    <a:pt x="51" y="9793"/>
                  </a:lnTo>
                  <a:cubicBezTo>
                    <a:pt x="0" y="9944"/>
                    <a:pt x="84" y="10111"/>
                    <a:pt x="235" y="10161"/>
                  </a:cubicBezTo>
                  <a:cubicBezTo>
                    <a:pt x="586" y="10362"/>
                    <a:pt x="1356" y="10613"/>
                    <a:pt x="2746" y="10613"/>
                  </a:cubicBezTo>
                  <a:cubicBezTo>
                    <a:pt x="4587" y="10613"/>
                    <a:pt x="6210" y="10329"/>
                    <a:pt x="6913" y="10211"/>
                  </a:cubicBezTo>
                  <a:cubicBezTo>
                    <a:pt x="7098" y="10161"/>
                    <a:pt x="7215" y="9994"/>
                    <a:pt x="7181" y="9810"/>
                  </a:cubicBezTo>
                  <a:lnTo>
                    <a:pt x="5206" y="1"/>
                  </a:lnTo>
                  <a:close/>
                </a:path>
              </a:pathLst>
            </a:custGeom>
            <a:solidFill>
              <a:srgbClr val="D2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2;p47">
              <a:extLst>
                <a:ext uri="{FF2B5EF4-FFF2-40B4-BE49-F238E27FC236}">
                  <a16:creationId xmlns:a16="http://schemas.microsoft.com/office/drawing/2014/main" id="{27C8813B-B7FD-42FB-A285-0359FD0BEC36}"/>
                </a:ext>
              </a:extLst>
            </p:cNvPr>
            <p:cNvSpPr/>
            <p:nvPr/>
          </p:nvSpPr>
          <p:spPr>
            <a:xfrm>
              <a:off x="7135072" y="2499022"/>
              <a:ext cx="302236" cy="1025320"/>
            </a:xfrm>
            <a:custGeom>
              <a:avLst/>
              <a:gdLst/>
              <a:ahLst/>
              <a:cxnLst/>
              <a:rect l="l" t="t" r="r" b="b"/>
              <a:pathLst>
                <a:path w="3868" h="13122" extrusionOk="0">
                  <a:moveTo>
                    <a:pt x="1223" y="1"/>
                  </a:moveTo>
                  <a:lnTo>
                    <a:pt x="553" y="68"/>
                  </a:lnTo>
                  <a:cubicBezTo>
                    <a:pt x="553" y="67"/>
                    <a:pt x="553" y="67"/>
                    <a:pt x="553" y="67"/>
                  </a:cubicBezTo>
                  <a:lnTo>
                    <a:pt x="553" y="67"/>
                  </a:lnTo>
                  <a:cubicBezTo>
                    <a:pt x="533" y="67"/>
                    <a:pt x="354" y="1797"/>
                    <a:pt x="553" y="2377"/>
                  </a:cubicBezTo>
                  <a:cubicBezTo>
                    <a:pt x="1005" y="3599"/>
                    <a:pt x="1708" y="5976"/>
                    <a:pt x="1306" y="8069"/>
                  </a:cubicBezTo>
                  <a:cubicBezTo>
                    <a:pt x="754" y="11015"/>
                    <a:pt x="1" y="12220"/>
                    <a:pt x="955" y="12906"/>
                  </a:cubicBezTo>
                  <a:cubicBezTo>
                    <a:pt x="1172" y="13059"/>
                    <a:pt x="1430" y="13122"/>
                    <a:pt x="1702" y="13122"/>
                  </a:cubicBezTo>
                  <a:cubicBezTo>
                    <a:pt x="2646" y="13122"/>
                    <a:pt x="3748" y="12368"/>
                    <a:pt x="3800" y="12069"/>
                  </a:cubicBezTo>
                  <a:cubicBezTo>
                    <a:pt x="3867" y="11684"/>
                    <a:pt x="3449" y="6981"/>
                    <a:pt x="2980" y="4955"/>
                  </a:cubicBezTo>
                  <a:cubicBezTo>
                    <a:pt x="2528" y="2930"/>
                    <a:pt x="1223" y="1"/>
                    <a:pt x="1223"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3;p47">
              <a:extLst>
                <a:ext uri="{FF2B5EF4-FFF2-40B4-BE49-F238E27FC236}">
                  <a16:creationId xmlns:a16="http://schemas.microsoft.com/office/drawing/2014/main" id="{FE952D27-FBD3-4BDF-AD63-95166DB2AF2D}"/>
                </a:ext>
              </a:extLst>
            </p:cNvPr>
            <p:cNvSpPr/>
            <p:nvPr/>
          </p:nvSpPr>
          <p:spPr>
            <a:xfrm>
              <a:off x="6772829" y="2525198"/>
              <a:ext cx="286452" cy="956325"/>
            </a:xfrm>
            <a:custGeom>
              <a:avLst/>
              <a:gdLst/>
              <a:ahLst/>
              <a:cxnLst/>
              <a:rect l="l" t="t" r="r" b="b"/>
              <a:pathLst>
                <a:path w="3666" h="12239" extrusionOk="0">
                  <a:moveTo>
                    <a:pt x="2996" y="0"/>
                  </a:moveTo>
                  <a:lnTo>
                    <a:pt x="2243" y="101"/>
                  </a:lnTo>
                  <a:cubicBezTo>
                    <a:pt x="1908" y="151"/>
                    <a:pt x="1641" y="419"/>
                    <a:pt x="1624" y="754"/>
                  </a:cubicBezTo>
                  <a:cubicBezTo>
                    <a:pt x="1507" y="2243"/>
                    <a:pt x="1172" y="6093"/>
                    <a:pt x="837" y="7231"/>
                  </a:cubicBezTo>
                  <a:cubicBezTo>
                    <a:pt x="452" y="8688"/>
                    <a:pt x="0" y="10244"/>
                    <a:pt x="0" y="10730"/>
                  </a:cubicBezTo>
                  <a:cubicBezTo>
                    <a:pt x="0" y="10974"/>
                    <a:pt x="1090" y="12239"/>
                    <a:pt x="1712" y="12239"/>
                  </a:cubicBezTo>
                  <a:cubicBezTo>
                    <a:pt x="1771" y="12239"/>
                    <a:pt x="1826" y="12227"/>
                    <a:pt x="1875" y="12203"/>
                  </a:cubicBezTo>
                  <a:cubicBezTo>
                    <a:pt x="3666" y="11282"/>
                    <a:pt x="3164" y="5273"/>
                    <a:pt x="2929" y="3298"/>
                  </a:cubicBezTo>
                  <a:cubicBezTo>
                    <a:pt x="2712" y="1323"/>
                    <a:pt x="2996" y="0"/>
                    <a:pt x="2996" y="0"/>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4;p47">
              <a:extLst>
                <a:ext uri="{FF2B5EF4-FFF2-40B4-BE49-F238E27FC236}">
                  <a16:creationId xmlns:a16="http://schemas.microsoft.com/office/drawing/2014/main" id="{7705A1B6-7F88-4070-AC32-AA019C239178}"/>
                </a:ext>
              </a:extLst>
            </p:cNvPr>
            <p:cNvSpPr/>
            <p:nvPr/>
          </p:nvSpPr>
          <p:spPr>
            <a:xfrm>
              <a:off x="7074047" y="2209133"/>
              <a:ext cx="187999" cy="237382"/>
            </a:xfrm>
            <a:custGeom>
              <a:avLst/>
              <a:gdLst/>
              <a:ahLst/>
              <a:cxnLst/>
              <a:rect l="l" t="t" r="r" b="b"/>
              <a:pathLst>
                <a:path w="2406" h="3038" extrusionOk="0">
                  <a:moveTo>
                    <a:pt x="1691" y="1"/>
                  </a:moveTo>
                  <a:cubicBezTo>
                    <a:pt x="710" y="1"/>
                    <a:pt x="1" y="2484"/>
                    <a:pt x="146" y="2807"/>
                  </a:cubicBezTo>
                  <a:cubicBezTo>
                    <a:pt x="224" y="2971"/>
                    <a:pt x="503" y="3037"/>
                    <a:pt x="796" y="3037"/>
                  </a:cubicBezTo>
                  <a:cubicBezTo>
                    <a:pt x="1070" y="3037"/>
                    <a:pt x="1356" y="2979"/>
                    <a:pt x="1502" y="2890"/>
                  </a:cubicBezTo>
                  <a:cubicBezTo>
                    <a:pt x="1820" y="2706"/>
                    <a:pt x="1702" y="2288"/>
                    <a:pt x="1803" y="2020"/>
                  </a:cubicBezTo>
                  <a:cubicBezTo>
                    <a:pt x="1920" y="1735"/>
                    <a:pt x="2405" y="1367"/>
                    <a:pt x="2071" y="965"/>
                  </a:cubicBezTo>
                  <a:cubicBezTo>
                    <a:pt x="1736" y="547"/>
                    <a:pt x="1803" y="11"/>
                    <a:pt x="1803" y="11"/>
                  </a:cubicBezTo>
                  <a:cubicBezTo>
                    <a:pt x="1765" y="4"/>
                    <a:pt x="1728" y="1"/>
                    <a:pt x="1691"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5;p47">
              <a:extLst>
                <a:ext uri="{FF2B5EF4-FFF2-40B4-BE49-F238E27FC236}">
                  <a16:creationId xmlns:a16="http://schemas.microsoft.com/office/drawing/2014/main" id="{64389426-9D38-4100-A649-549DEA004516}"/>
                </a:ext>
              </a:extLst>
            </p:cNvPr>
            <p:cNvSpPr/>
            <p:nvPr/>
          </p:nvSpPr>
          <p:spPr>
            <a:xfrm>
              <a:off x="6927149" y="2134122"/>
              <a:ext cx="287780" cy="300908"/>
            </a:xfrm>
            <a:custGeom>
              <a:avLst/>
              <a:gdLst/>
              <a:ahLst/>
              <a:cxnLst/>
              <a:rect l="l" t="t" r="r" b="b"/>
              <a:pathLst>
                <a:path w="3683" h="3851" extrusionOk="0">
                  <a:moveTo>
                    <a:pt x="1942" y="1"/>
                  </a:moveTo>
                  <a:cubicBezTo>
                    <a:pt x="1172" y="1"/>
                    <a:pt x="436" y="603"/>
                    <a:pt x="134" y="1172"/>
                  </a:cubicBezTo>
                  <a:cubicBezTo>
                    <a:pt x="67" y="1323"/>
                    <a:pt x="67" y="1524"/>
                    <a:pt x="34" y="1691"/>
                  </a:cubicBezTo>
                  <a:cubicBezTo>
                    <a:pt x="0" y="3499"/>
                    <a:pt x="1674" y="3850"/>
                    <a:pt x="2645" y="3850"/>
                  </a:cubicBezTo>
                  <a:cubicBezTo>
                    <a:pt x="3633" y="3850"/>
                    <a:pt x="3683" y="1691"/>
                    <a:pt x="3683" y="904"/>
                  </a:cubicBezTo>
                  <a:cubicBezTo>
                    <a:pt x="3683" y="134"/>
                    <a:pt x="2896" y="1"/>
                    <a:pt x="1942"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16;p47">
              <a:extLst>
                <a:ext uri="{FF2B5EF4-FFF2-40B4-BE49-F238E27FC236}">
                  <a16:creationId xmlns:a16="http://schemas.microsoft.com/office/drawing/2014/main" id="{72F8F00F-591C-4CE9-88EE-FDD817B49B3C}"/>
                </a:ext>
              </a:extLst>
            </p:cNvPr>
            <p:cNvSpPr/>
            <p:nvPr/>
          </p:nvSpPr>
          <p:spPr>
            <a:xfrm>
              <a:off x="6937620" y="2187724"/>
              <a:ext cx="225036" cy="388265"/>
            </a:xfrm>
            <a:custGeom>
              <a:avLst/>
              <a:gdLst/>
              <a:ahLst/>
              <a:cxnLst/>
              <a:rect l="l" t="t" r="r" b="b"/>
              <a:pathLst>
                <a:path w="2880" h="4969" extrusionOk="0">
                  <a:moveTo>
                    <a:pt x="1741" y="1"/>
                  </a:moveTo>
                  <a:cubicBezTo>
                    <a:pt x="938" y="1"/>
                    <a:pt x="0" y="620"/>
                    <a:pt x="184" y="1658"/>
                  </a:cubicBezTo>
                  <a:cubicBezTo>
                    <a:pt x="352" y="2679"/>
                    <a:pt x="419" y="3332"/>
                    <a:pt x="1055" y="3482"/>
                  </a:cubicBezTo>
                  <a:cubicBezTo>
                    <a:pt x="1306" y="3533"/>
                    <a:pt x="1440" y="3800"/>
                    <a:pt x="1373" y="4018"/>
                  </a:cubicBezTo>
                  <a:lnTo>
                    <a:pt x="1323" y="4185"/>
                  </a:lnTo>
                  <a:cubicBezTo>
                    <a:pt x="1289" y="4420"/>
                    <a:pt x="1306" y="4721"/>
                    <a:pt x="1507" y="4838"/>
                  </a:cubicBezTo>
                  <a:cubicBezTo>
                    <a:pt x="1623" y="4920"/>
                    <a:pt x="1780" y="4969"/>
                    <a:pt x="1932" y="4969"/>
                  </a:cubicBezTo>
                  <a:cubicBezTo>
                    <a:pt x="1999" y="4969"/>
                    <a:pt x="2065" y="4959"/>
                    <a:pt x="2126" y="4939"/>
                  </a:cubicBezTo>
                  <a:cubicBezTo>
                    <a:pt x="2511" y="4838"/>
                    <a:pt x="2796" y="4520"/>
                    <a:pt x="2662" y="3968"/>
                  </a:cubicBezTo>
                  <a:lnTo>
                    <a:pt x="2478" y="3349"/>
                  </a:lnTo>
                  <a:cubicBezTo>
                    <a:pt x="2411" y="3148"/>
                    <a:pt x="2461" y="2913"/>
                    <a:pt x="2561" y="2729"/>
                  </a:cubicBezTo>
                  <a:cubicBezTo>
                    <a:pt x="2712" y="2461"/>
                    <a:pt x="2879" y="2060"/>
                    <a:pt x="2879" y="1658"/>
                  </a:cubicBezTo>
                  <a:cubicBezTo>
                    <a:pt x="2879" y="587"/>
                    <a:pt x="2561" y="1"/>
                    <a:pt x="1741"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17;p47">
              <a:extLst>
                <a:ext uri="{FF2B5EF4-FFF2-40B4-BE49-F238E27FC236}">
                  <a16:creationId xmlns:a16="http://schemas.microsoft.com/office/drawing/2014/main" id="{89857B96-7228-4515-8BD9-AEA8AF9A0E9D}"/>
                </a:ext>
              </a:extLst>
            </p:cNvPr>
            <p:cNvSpPr/>
            <p:nvPr/>
          </p:nvSpPr>
          <p:spPr>
            <a:xfrm>
              <a:off x="6889175" y="2141936"/>
              <a:ext cx="304893" cy="176669"/>
            </a:xfrm>
            <a:custGeom>
              <a:avLst/>
              <a:gdLst/>
              <a:ahLst/>
              <a:cxnLst/>
              <a:rect l="l" t="t" r="r" b="b"/>
              <a:pathLst>
                <a:path w="3902" h="2261" extrusionOk="0">
                  <a:moveTo>
                    <a:pt x="2395" y="1"/>
                  </a:moveTo>
                  <a:lnTo>
                    <a:pt x="1440" y="269"/>
                  </a:lnTo>
                  <a:cubicBezTo>
                    <a:pt x="1363" y="300"/>
                    <a:pt x="1281" y="313"/>
                    <a:pt x="1200" y="313"/>
                  </a:cubicBezTo>
                  <a:cubicBezTo>
                    <a:pt x="1106" y="313"/>
                    <a:pt x="1011" y="296"/>
                    <a:pt x="922" y="269"/>
                  </a:cubicBezTo>
                  <a:lnTo>
                    <a:pt x="470" y="135"/>
                  </a:lnTo>
                  <a:cubicBezTo>
                    <a:pt x="437" y="125"/>
                    <a:pt x="404" y="121"/>
                    <a:pt x="371" y="121"/>
                  </a:cubicBezTo>
                  <a:cubicBezTo>
                    <a:pt x="174" y="121"/>
                    <a:pt x="1" y="287"/>
                    <a:pt x="1" y="503"/>
                  </a:cubicBezTo>
                  <a:lnTo>
                    <a:pt x="1" y="637"/>
                  </a:lnTo>
                  <a:cubicBezTo>
                    <a:pt x="57" y="1196"/>
                    <a:pt x="545" y="1569"/>
                    <a:pt x="1085" y="1569"/>
                  </a:cubicBezTo>
                  <a:cubicBezTo>
                    <a:pt x="1191" y="1569"/>
                    <a:pt x="1300" y="1554"/>
                    <a:pt x="1407" y="1524"/>
                  </a:cubicBezTo>
                  <a:cubicBezTo>
                    <a:pt x="1562" y="1487"/>
                    <a:pt x="1713" y="1473"/>
                    <a:pt x="1861" y="1473"/>
                  </a:cubicBezTo>
                  <a:cubicBezTo>
                    <a:pt x="2050" y="1473"/>
                    <a:pt x="2233" y="1496"/>
                    <a:pt x="2411" y="1524"/>
                  </a:cubicBezTo>
                  <a:cubicBezTo>
                    <a:pt x="2662" y="1591"/>
                    <a:pt x="2847" y="1825"/>
                    <a:pt x="2847" y="2077"/>
                  </a:cubicBezTo>
                  <a:cubicBezTo>
                    <a:pt x="2847" y="2177"/>
                    <a:pt x="2930" y="2261"/>
                    <a:pt x="3031" y="2261"/>
                  </a:cubicBezTo>
                  <a:cubicBezTo>
                    <a:pt x="3098" y="2261"/>
                    <a:pt x="3181" y="2227"/>
                    <a:pt x="3198" y="2144"/>
                  </a:cubicBezTo>
                  <a:cubicBezTo>
                    <a:pt x="3432" y="2127"/>
                    <a:pt x="3616" y="1943"/>
                    <a:pt x="3667" y="1725"/>
                  </a:cubicBezTo>
                  <a:lnTo>
                    <a:pt x="3767" y="1139"/>
                  </a:lnTo>
                  <a:cubicBezTo>
                    <a:pt x="3901" y="319"/>
                    <a:pt x="2947" y="1"/>
                    <a:pt x="2395" y="1"/>
                  </a:cubicBezTo>
                  <a:close/>
                </a:path>
              </a:pathLst>
            </a:custGeom>
            <a:solidFill>
              <a:srgbClr val="4137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18;p47">
              <a:extLst>
                <a:ext uri="{FF2B5EF4-FFF2-40B4-BE49-F238E27FC236}">
                  <a16:creationId xmlns:a16="http://schemas.microsoft.com/office/drawing/2014/main" id="{66FB9D02-FEC2-4D56-8DFE-3F4FD7F18FD7}"/>
                </a:ext>
              </a:extLst>
            </p:cNvPr>
            <p:cNvSpPr/>
            <p:nvPr/>
          </p:nvSpPr>
          <p:spPr>
            <a:xfrm>
              <a:off x="7128586" y="2285786"/>
              <a:ext cx="56259" cy="70793"/>
            </a:xfrm>
            <a:custGeom>
              <a:avLst/>
              <a:gdLst/>
              <a:ahLst/>
              <a:cxnLst/>
              <a:rect l="l" t="t" r="r" b="b"/>
              <a:pathLst>
                <a:path w="720" h="906" extrusionOk="0">
                  <a:moveTo>
                    <a:pt x="307" y="0"/>
                  </a:moveTo>
                  <a:cubicBezTo>
                    <a:pt x="62" y="0"/>
                    <a:pt x="0" y="211"/>
                    <a:pt x="0" y="453"/>
                  </a:cubicBezTo>
                  <a:cubicBezTo>
                    <a:pt x="0" y="704"/>
                    <a:pt x="67" y="905"/>
                    <a:pt x="335" y="905"/>
                  </a:cubicBezTo>
                  <a:cubicBezTo>
                    <a:pt x="552" y="905"/>
                    <a:pt x="720" y="570"/>
                    <a:pt x="720" y="319"/>
                  </a:cubicBezTo>
                  <a:cubicBezTo>
                    <a:pt x="720" y="68"/>
                    <a:pt x="586" y="1"/>
                    <a:pt x="335" y="1"/>
                  </a:cubicBezTo>
                  <a:cubicBezTo>
                    <a:pt x="325" y="1"/>
                    <a:pt x="316" y="0"/>
                    <a:pt x="307" y="0"/>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19;p47">
              <a:extLst>
                <a:ext uri="{FF2B5EF4-FFF2-40B4-BE49-F238E27FC236}">
                  <a16:creationId xmlns:a16="http://schemas.microsoft.com/office/drawing/2014/main" id="{6A4212F2-FA08-4121-8A5E-704F5C1A6901}"/>
                </a:ext>
              </a:extLst>
            </p:cNvPr>
            <p:cNvSpPr/>
            <p:nvPr/>
          </p:nvSpPr>
          <p:spPr>
            <a:xfrm>
              <a:off x="6969031" y="2310712"/>
              <a:ext cx="31411" cy="85092"/>
            </a:xfrm>
            <a:custGeom>
              <a:avLst/>
              <a:gdLst/>
              <a:ahLst/>
              <a:cxnLst/>
              <a:rect l="l" t="t" r="r" b="b"/>
              <a:pathLst>
                <a:path w="402" h="1089" extrusionOk="0">
                  <a:moveTo>
                    <a:pt x="268" y="0"/>
                  </a:moveTo>
                  <a:cubicBezTo>
                    <a:pt x="234" y="0"/>
                    <a:pt x="201" y="17"/>
                    <a:pt x="201" y="67"/>
                  </a:cubicBezTo>
                  <a:lnTo>
                    <a:pt x="17" y="854"/>
                  </a:lnTo>
                  <a:cubicBezTo>
                    <a:pt x="0" y="988"/>
                    <a:pt x="84" y="1088"/>
                    <a:pt x="218" y="1088"/>
                  </a:cubicBezTo>
                  <a:cubicBezTo>
                    <a:pt x="318" y="1088"/>
                    <a:pt x="402" y="1005"/>
                    <a:pt x="402" y="921"/>
                  </a:cubicBezTo>
                  <a:lnTo>
                    <a:pt x="402" y="117"/>
                  </a:lnTo>
                  <a:cubicBezTo>
                    <a:pt x="402" y="101"/>
                    <a:pt x="385" y="67"/>
                    <a:pt x="352" y="34"/>
                  </a:cubicBezTo>
                  <a:cubicBezTo>
                    <a:pt x="335" y="17"/>
                    <a:pt x="318" y="0"/>
                    <a:pt x="268" y="0"/>
                  </a:cubicBezTo>
                  <a:close/>
                </a:path>
              </a:pathLst>
            </a:custGeom>
            <a:solidFill>
              <a:srgbClr val="FA96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20;p47">
              <a:extLst>
                <a:ext uri="{FF2B5EF4-FFF2-40B4-BE49-F238E27FC236}">
                  <a16:creationId xmlns:a16="http://schemas.microsoft.com/office/drawing/2014/main" id="{2DE55EA9-E80C-4048-8F38-67AB9C12CECF}"/>
                </a:ext>
              </a:extLst>
            </p:cNvPr>
            <p:cNvSpPr/>
            <p:nvPr/>
          </p:nvSpPr>
          <p:spPr>
            <a:xfrm>
              <a:off x="7052715" y="2636387"/>
              <a:ext cx="130880" cy="554620"/>
            </a:xfrm>
            <a:custGeom>
              <a:avLst/>
              <a:gdLst/>
              <a:ahLst/>
              <a:cxnLst/>
              <a:rect l="l" t="t" r="r" b="b"/>
              <a:pathLst>
                <a:path w="1675" h="7098" extrusionOk="0">
                  <a:moveTo>
                    <a:pt x="653" y="0"/>
                  </a:moveTo>
                  <a:lnTo>
                    <a:pt x="402" y="17"/>
                  </a:lnTo>
                  <a:cubicBezTo>
                    <a:pt x="335" y="17"/>
                    <a:pt x="268" y="84"/>
                    <a:pt x="285" y="151"/>
                  </a:cubicBezTo>
                  <a:cubicBezTo>
                    <a:pt x="402" y="686"/>
                    <a:pt x="737" y="2862"/>
                    <a:pt x="754" y="3214"/>
                  </a:cubicBezTo>
                  <a:cubicBezTo>
                    <a:pt x="820" y="4218"/>
                    <a:pt x="268" y="5758"/>
                    <a:pt x="34" y="6344"/>
                  </a:cubicBezTo>
                  <a:cubicBezTo>
                    <a:pt x="0" y="6511"/>
                    <a:pt x="0" y="6645"/>
                    <a:pt x="84" y="6796"/>
                  </a:cubicBezTo>
                  <a:lnTo>
                    <a:pt x="184" y="6980"/>
                  </a:lnTo>
                  <a:cubicBezTo>
                    <a:pt x="228" y="7057"/>
                    <a:pt x="308" y="7098"/>
                    <a:pt x="387" y="7098"/>
                  </a:cubicBezTo>
                  <a:cubicBezTo>
                    <a:pt x="428" y="7098"/>
                    <a:pt x="468" y="7087"/>
                    <a:pt x="502" y="7064"/>
                  </a:cubicBezTo>
                  <a:lnTo>
                    <a:pt x="620" y="6980"/>
                  </a:lnTo>
                  <a:cubicBezTo>
                    <a:pt x="904" y="6813"/>
                    <a:pt x="1072" y="6595"/>
                    <a:pt x="1155" y="6294"/>
                  </a:cubicBezTo>
                  <a:cubicBezTo>
                    <a:pt x="1339" y="5557"/>
                    <a:pt x="1674" y="4135"/>
                    <a:pt x="1574" y="3331"/>
                  </a:cubicBezTo>
                  <a:cubicBezTo>
                    <a:pt x="1440" y="2327"/>
                    <a:pt x="887" y="486"/>
                    <a:pt x="754" y="84"/>
                  </a:cubicBezTo>
                  <a:cubicBezTo>
                    <a:pt x="737" y="34"/>
                    <a:pt x="687" y="0"/>
                    <a:pt x="653" y="0"/>
                  </a:cubicBezTo>
                  <a:close/>
                </a:path>
              </a:pathLst>
            </a:custGeom>
            <a:solidFill>
              <a:srgbClr val="AFE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21;p47">
              <a:extLst>
                <a:ext uri="{FF2B5EF4-FFF2-40B4-BE49-F238E27FC236}">
                  <a16:creationId xmlns:a16="http://schemas.microsoft.com/office/drawing/2014/main" id="{14C4F523-E94C-497C-AE4B-000B979FC291}"/>
                </a:ext>
              </a:extLst>
            </p:cNvPr>
            <p:cNvSpPr/>
            <p:nvPr/>
          </p:nvSpPr>
          <p:spPr>
            <a:xfrm>
              <a:off x="7033103" y="2615446"/>
              <a:ext cx="133459" cy="553057"/>
            </a:xfrm>
            <a:custGeom>
              <a:avLst/>
              <a:gdLst/>
              <a:ahLst/>
              <a:cxnLst/>
              <a:rect l="l" t="t" r="r" b="b"/>
              <a:pathLst>
                <a:path w="1708" h="7078" extrusionOk="0">
                  <a:moveTo>
                    <a:pt x="586" y="0"/>
                  </a:moveTo>
                  <a:cubicBezTo>
                    <a:pt x="519" y="0"/>
                    <a:pt x="486" y="51"/>
                    <a:pt x="486" y="118"/>
                  </a:cubicBezTo>
                  <a:cubicBezTo>
                    <a:pt x="536" y="687"/>
                    <a:pt x="854" y="2863"/>
                    <a:pt x="854" y="3214"/>
                  </a:cubicBezTo>
                  <a:cubicBezTo>
                    <a:pt x="871" y="4218"/>
                    <a:pt x="285" y="5742"/>
                    <a:pt x="67" y="6311"/>
                  </a:cubicBezTo>
                  <a:cubicBezTo>
                    <a:pt x="0" y="6461"/>
                    <a:pt x="0" y="6629"/>
                    <a:pt x="84" y="6779"/>
                  </a:cubicBezTo>
                  <a:lnTo>
                    <a:pt x="184" y="6964"/>
                  </a:lnTo>
                  <a:cubicBezTo>
                    <a:pt x="230" y="7033"/>
                    <a:pt x="316" y="7078"/>
                    <a:pt x="397" y="7078"/>
                  </a:cubicBezTo>
                  <a:cubicBezTo>
                    <a:pt x="434" y="7078"/>
                    <a:pt x="471" y="7068"/>
                    <a:pt x="502" y="7047"/>
                  </a:cubicBezTo>
                  <a:lnTo>
                    <a:pt x="636" y="6980"/>
                  </a:lnTo>
                  <a:cubicBezTo>
                    <a:pt x="871" y="6830"/>
                    <a:pt x="1071" y="6612"/>
                    <a:pt x="1155" y="6311"/>
                  </a:cubicBezTo>
                  <a:cubicBezTo>
                    <a:pt x="1356" y="5608"/>
                    <a:pt x="1708" y="4185"/>
                    <a:pt x="1641" y="3365"/>
                  </a:cubicBezTo>
                  <a:cubicBezTo>
                    <a:pt x="1523" y="2360"/>
                    <a:pt x="1005" y="503"/>
                    <a:pt x="871" y="101"/>
                  </a:cubicBezTo>
                  <a:cubicBezTo>
                    <a:pt x="854" y="51"/>
                    <a:pt x="820" y="17"/>
                    <a:pt x="770" y="17"/>
                  </a:cubicBezTo>
                  <a:lnTo>
                    <a:pt x="586" y="0"/>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22;p47">
              <a:extLst>
                <a:ext uri="{FF2B5EF4-FFF2-40B4-BE49-F238E27FC236}">
                  <a16:creationId xmlns:a16="http://schemas.microsoft.com/office/drawing/2014/main" id="{1368D6C1-4FC8-4DDF-8B20-EA0411EC9876}"/>
                </a:ext>
              </a:extLst>
            </p:cNvPr>
            <p:cNvSpPr/>
            <p:nvPr/>
          </p:nvSpPr>
          <p:spPr>
            <a:xfrm>
              <a:off x="7060529" y="2572236"/>
              <a:ext cx="44538" cy="47195"/>
            </a:xfrm>
            <a:custGeom>
              <a:avLst/>
              <a:gdLst/>
              <a:ahLst/>
              <a:cxnLst/>
              <a:rect l="l" t="t" r="r" b="b"/>
              <a:pathLst>
                <a:path w="570" h="604" extrusionOk="0">
                  <a:moveTo>
                    <a:pt x="151" y="1"/>
                  </a:moveTo>
                  <a:cubicBezTo>
                    <a:pt x="84" y="1"/>
                    <a:pt x="1" y="85"/>
                    <a:pt x="1" y="152"/>
                  </a:cubicBezTo>
                  <a:lnTo>
                    <a:pt x="1" y="503"/>
                  </a:lnTo>
                  <a:cubicBezTo>
                    <a:pt x="1" y="570"/>
                    <a:pt x="51" y="604"/>
                    <a:pt x="101" y="604"/>
                  </a:cubicBezTo>
                  <a:lnTo>
                    <a:pt x="469" y="604"/>
                  </a:lnTo>
                  <a:cubicBezTo>
                    <a:pt x="520" y="604"/>
                    <a:pt x="570" y="570"/>
                    <a:pt x="570" y="503"/>
                  </a:cubicBezTo>
                  <a:lnTo>
                    <a:pt x="570" y="152"/>
                  </a:lnTo>
                  <a:cubicBezTo>
                    <a:pt x="570" y="85"/>
                    <a:pt x="520" y="51"/>
                    <a:pt x="469" y="51"/>
                  </a:cubicBezTo>
                  <a:lnTo>
                    <a:pt x="151" y="1"/>
                  </a:lnTo>
                  <a:close/>
                </a:path>
              </a:pathLst>
            </a:custGeom>
            <a:solidFill>
              <a:srgbClr val="5159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23;p47">
              <a:extLst>
                <a:ext uri="{FF2B5EF4-FFF2-40B4-BE49-F238E27FC236}">
                  <a16:creationId xmlns:a16="http://schemas.microsoft.com/office/drawing/2014/main" id="{EEF52717-F0CE-4CFD-B446-A91B41446F33}"/>
                </a:ext>
              </a:extLst>
            </p:cNvPr>
            <p:cNvSpPr/>
            <p:nvPr/>
          </p:nvSpPr>
          <p:spPr>
            <a:xfrm>
              <a:off x="7097175" y="2491208"/>
              <a:ext cx="92905" cy="140647"/>
            </a:xfrm>
            <a:custGeom>
              <a:avLst/>
              <a:gdLst/>
              <a:ahLst/>
              <a:cxnLst/>
              <a:rect l="l" t="t" r="r" b="b"/>
              <a:pathLst>
                <a:path w="1189" h="1800" extrusionOk="0">
                  <a:moveTo>
                    <a:pt x="603" y="0"/>
                  </a:moveTo>
                  <a:lnTo>
                    <a:pt x="34" y="954"/>
                  </a:lnTo>
                  <a:cubicBezTo>
                    <a:pt x="0" y="1021"/>
                    <a:pt x="0" y="1122"/>
                    <a:pt x="34" y="1189"/>
                  </a:cubicBezTo>
                  <a:lnTo>
                    <a:pt x="452" y="1774"/>
                  </a:lnTo>
                  <a:cubicBezTo>
                    <a:pt x="477" y="1791"/>
                    <a:pt x="507" y="1800"/>
                    <a:pt x="534" y="1800"/>
                  </a:cubicBezTo>
                  <a:cubicBezTo>
                    <a:pt x="561" y="1800"/>
                    <a:pt x="586" y="1791"/>
                    <a:pt x="603" y="1774"/>
                  </a:cubicBezTo>
                  <a:cubicBezTo>
                    <a:pt x="1072" y="1055"/>
                    <a:pt x="1189" y="101"/>
                    <a:pt x="1189" y="101"/>
                  </a:cubicBezTo>
                  <a:lnTo>
                    <a:pt x="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24;p47">
              <a:extLst>
                <a:ext uri="{FF2B5EF4-FFF2-40B4-BE49-F238E27FC236}">
                  <a16:creationId xmlns:a16="http://schemas.microsoft.com/office/drawing/2014/main" id="{CEC50891-004F-4A64-AAB0-D62A8F70BD58}"/>
                </a:ext>
              </a:extLst>
            </p:cNvPr>
            <p:cNvSpPr/>
            <p:nvPr/>
          </p:nvSpPr>
          <p:spPr>
            <a:xfrm>
              <a:off x="6995128" y="2510821"/>
              <a:ext cx="77278" cy="116816"/>
            </a:xfrm>
            <a:custGeom>
              <a:avLst/>
              <a:gdLst/>
              <a:ahLst/>
              <a:cxnLst/>
              <a:rect l="l" t="t" r="r" b="b"/>
              <a:pathLst>
                <a:path w="989" h="1495" extrusionOk="0">
                  <a:moveTo>
                    <a:pt x="620" y="0"/>
                  </a:moveTo>
                  <a:lnTo>
                    <a:pt x="34" y="184"/>
                  </a:lnTo>
                  <a:cubicBezTo>
                    <a:pt x="34" y="184"/>
                    <a:pt x="1" y="770"/>
                    <a:pt x="469" y="1457"/>
                  </a:cubicBezTo>
                  <a:cubicBezTo>
                    <a:pt x="486" y="1482"/>
                    <a:pt x="511" y="1494"/>
                    <a:pt x="539" y="1494"/>
                  </a:cubicBezTo>
                  <a:cubicBezTo>
                    <a:pt x="566" y="1494"/>
                    <a:pt x="595" y="1482"/>
                    <a:pt x="620" y="1457"/>
                  </a:cubicBezTo>
                  <a:lnTo>
                    <a:pt x="955" y="921"/>
                  </a:lnTo>
                  <a:cubicBezTo>
                    <a:pt x="988" y="854"/>
                    <a:pt x="988" y="770"/>
                    <a:pt x="972" y="703"/>
                  </a:cubicBezTo>
                  <a:lnTo>
                    <a:pt x="62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25;p47">
              <a:extLst>
                <a:ext uri="{FF2B5EF4-FFF2-40B4-BE49-F238E27FC236}">
                  <a16:creationId xmlns:a16="http://schemas.microsoft.com/office/drawing/2014/main" id="{04397EE3-94B5-4685-8CD1-C53CB953436B}"/>
                </a:ext>
              </a:extLst>
            </p:cNvPr>
            <p:cNvSpPr/>
            <p:nvPr/>
          </p:nvSpPr>
          <p:spPr>
            <a:xfrm>
              <a:off x="6083583" y="2446748"/>
              <a:ext cx="1185033" cy="1185033"/>
            </a:xfrm>
            <a:custGeom>
              <a:avLst/>
              <a:gdLst/>
              <a:ahLst/>
              <a:cxnLst/>
              <a:rect l="l" t="t" r="r" b="b"/>
              <a:pathLst>
                <a:path w="15166" h="15166" extrusionOk="0">
                  <a:moveTo>
                    <a:pt x="7560" y="3923"/>
                  </a:moveTo>
                  <a:cubicBezTo>
                    <a:pt x="9663" y="3923"/>
                    <a:pt x="11391" y="5719"/>
                    <a:pt x="11215" y="7867"/>
                  </a:cubicBezTo>
                  <a:cubicBezTo>
                    <a:pt x="11064" y="9641"/>
                    <a:pt x="9641" y="11064"/>
                    <a:pt x="7867" y="11215"/>
                  </a:cubicBezTo>
                  <a:cubicBezTo>
                    <a:pt x="7773" y="11222"/>
                    <a:pt x="7679" y="11225"/>
                    <a:pt x="7586" y="11225"/>
                  </a:cubicBezTo>
                  <a:cubicBezTo>
                    <a:pt x="5470" y="11225"/>
                    <a:pt x="3757" y="9430"/>
                    <a:pt x="3934" y="7281"/>
                  </a:cubicBezTo>
                  <a:cubicBezTo>
                    <a:pt x="4067" y="5507"/>
                    <a:pt x="5490" y="4068"/>
                    <a:pt x="7281" y="3934"/>
                  </a:cubicBezTo>
                  <a:cubicBezTo>
                    <a:pt x="7375" y="3927"/>
                    <a:pt x="7468" y="3923"/>
                    <a:pt x="7560" y="3923"/>
                  </a:cubicBezTo>
                  <a:close/>
                  <a:moveTo>
                    <a:pt x="6779" y="0"/>
                  </a:moveTo>
                  <a:cubicBezTo>
                    <a:pt x="6394" y="0"/>
                    <a:pt x="6110" y="285"/>
                    <a:pt x="6110" y="670"/>
                  </a:cubicBezTo>
                  <a:lnTo>
                    <a:pt x="6110" y="1172"/>
                  </a:lnTo>
                  <a:cubicBezTo>
                    <a:pt x="6110" y="1490"/>
                    <a:pt x="5892" y="1774"/>
                    <a:pt x="5607" y="1875"/>
                  </a:cubicBezTo>
                  <a:cubicBezTo>
                    <a:pt x="5373" y="1958"/>
                    <a:pt x="5172" y="2042"/>
                    <a:pt x="4938" y="2159"/>
                  </a:cubicBezTo>
                  <a:cubicBezTo>
                    <a:pt x="4828" y="2208"/>
                    <a:pt x="4714" y="2232"/>
                    <a:pt x="4603" y="2232"/>
                  </a:cubicBezTo>
                  <a:cubicBezTo>
                    <a:pt x="4409" y="2232"/>
                    <a:pt x="4223" y="2158"/>
                    <a:pt x="4084" y="2009"/>
                  </a:cubicBezTo>
                  <a:lnTo>
                    <a:pt x="3716" y="1657"/>
                  </a:lnTo>
                  <a:cubicBezTo>
                    <a:pt x="3582" y="1515"/>
                    <a:pt x="3410" y="1444"/>
                    <a:pt x="3241" y="1444"/>
                  </a:cubicBezTo>
                  <a:cubicBezTo>
                    <a:pt x="3072" y="1444"/>
                    <a:pt x="2904" y="1515"/>
                    <a:pt x="2779" y="1657"/>
                  </a:cubicBezTo>
                  <a:lnTo>
                    <a:pt x="1657" y="2779"/>
                  </a:lnTo>
                  <a:cubicBezTo>
                    <a:pt x="1373" y="3046"/>
                    <a:pt x="1373" y="3465"/>
                    <a:pt x="1657" y="3716"/>
                  </a:cubicBezTo>
                  <a:lnTo>
                    <a:pt x="2009" y="4084"/>
                  </a:lnTo>
                  <a:cubicBezTo>
                    <a:pt x="2243" y="4302"/>
                    <a:pt x="2293" y="4637"/>
                    <a:pt x="2159" y="4938"/>
                  </a:cubicBezTo>
                  <a:cubicBezTo>
                    <a:pt x="2042" y="5139"/>
                    <a:pt x="1958" y="5373"/>
                    <a:pt x="1875" y="5607"/>
                  </a:cubicBezTo>
                  <a:cubicBezTo>
                    <a:pt x="1774" y="5892"/>
                    <a:pt x="1506" y="6110"/>
                    <a:pt x="1172" y="6110"/>
                  </a:cubicBezTo>
                  <a:lnTo>
                    <a:pt x="670" y="6110"/>
                  </a:lnTo>
                  <a:cubicBezTo>
                    <a:pt x="285" y="6110"/>
                    <a:pt x="0" y="6394"/>
                    <a:pt x="0" y="6779"/>
                  </a:cubicBezTo>
                  <a:lnTo>
                    <a:pt x="0" y="8386"/>
                  </a:lnTo>
                  <a:cubicBezTo>
                    <a:pt x="0" y="8771"/>
                    <a:pt x="285" y="9056"/>
                    <a:pt x="670" y="9056"/>
                  </a:cubicBezTo>
                  <a:lnTo>
                    <a:pt x="1172" y="9056"/>
                  </a:lnTo>
                  <a:cubicBezTo>
                    <a:pt x="1490" y="9056"/>
                    <a:pt x="1774" y="9273"/>
                    <a:pt x="1875" y="9558"/>
                  </a:cubicBezTo>
                  <a:cubicBezTo>
                    <a:pt x="1958" y="9792"/>
                    <a:pt x="2042" y="9993"/>
                    <a:pt x="2159" y="10227"/>
                  </a:cubicBezTo>
                  <a:cubicBezTo>
                    <a:pt x="2293" y="10529"/>
                    <a:pt x="2243" y="10847"/>
                    <a:pt x="2009" y="11081"/>
                  </a:cubicBezTo>
                  <a:lnTo>
                    <a:pt x="1657" y="11433"/>
                  </a:lnTo>
                  <a:cubicBezTo>
                    <a:pt x="1373" y="11717"/>
                    <a:pt x="1373" y="12136"/>
                    <a:pt x="1657" y="12387"/>
                  </a:cubicBezTo>
                  <a:lnTo>
                    <a:pt x="2779" y="13508"/>
                  </a:lnTo>
                  <a:cubicBezTo>
                    <a:pt x="2913" y="13642"/>
                    <a:pt x="3084" y="13709"/>
                    <a:pt x="3254" y="13709"/>
                  </a:cubicBezTo>
                  <a:cubicBezTo>
                    <a:pt x="3423" y="13709"/>
                    <a:pt x="3590" y="13642"/>
                    <a:pt x="3716" y="13508"/>
                  </a:cubicBezTo>
                  <a:lnTo>
                    <a:pt x="4084" y="13157"/>
                  </a:lnTo>
                  <a:cubicBezTo>
                    <a:pt x="4223" y="13007"/>
                    <a:pt x="4410" y="12925"/>
                    <a:pt x="4605" y="12925"/>
                  </a:cubicBezTo>
                  <a:cubicBezTo>
                    <a:pt x="4716" y="12925"/>
                    <a:pt x="4829" y="12952"/>
                    <a:pt x="4938" y="13006"/>
                  </a:cubicBezTo>
                  <a:cubicBezTo>
                    <a:pt x="5139" y="13123"/>
                    <a:pt x="5373" y="13207"/>
                    <a:pt x="5607" y="13290"/>
                  </a:cubicBezTo>
                  <a:cubicBezTo>
                    <a:pt x="5892" y="13391"/>
                    <a:pt x="6110" y="13659"/>
                    <a:pt x="6110" y="13994"/>
                  </a:cubicBezTo>
                  <a:lnTo>
                    <a:pt x="6110" y="14496"/>
                  </a:lnTo>
                  <a:cubicBezTo>
                    <a:pt x="6110" y="14881"/>
                    <a:pt x="6394" y="15165"/>
                    <a:pt x="6779" y="15165"/>
                  </a:cubicBezTo>
                  <a:lnTo>
                    <a:pt x="8386" y="15165"/>
                  </a:lnTo>
                  <a:cubicBezTo>
                    <a:pt x="8771" y="15165"/>
                    <a:pt x="9056" y="14881"/>
                    <a:pt x="9056" y="14496"/>
                  </a:cubicBezTo>
                  <a:lnTo>
                    <a:pt x="9056" y="13994"/>
                  </a:lnTo>
                  <a:cubicBezTo>
                    <a:pt x="9056" y="13675"/>
                    <a:pt x="9273" y="13391"/>
                    <a:pt x="9558" y="13290"/>
                  </a:cubicBezTo>
                  <a:cubicBezTo>
                    <a:pt x="9792" y="13207"/>
                    <a:pt x="9993" y="13123"/>
                    <a:pt x="10227" y="13006"/>
                  </a:cubicBezTo>
                  <a:cubicBezTo>
                    <a:pt x="10331" y="12957"/>
                    <a:pt x="10443" y="12933"/>
                    <a:pt x="10555" y="12933"/>
                  </a:cubicBezTo>
                  <a:cubicBezTo>
                    <a:pt x="10750" y="12933"/>
                    <a:pt x="10942" y="13007"/>
                    <a:pt x="11081" y="13157"/>
                  </a:cubicBezTo>
                  <a:lnTo>
                    <a:pt x="11449" y="13508"/>
                  </a:lnTo>
                  <a:cubicBezTo>
                    <a:pt x="11583" y="13642"/>
                    <a:pt x="11755" y="13709"/>
                    <a:pt x="11924" y="13709"/>
                  </a:cubicBezTo>
                  <a:cubicBezTo>
                    <a:pt x="12094" y="13709"/>
                    <a:pt x="12261" y="13642"/>
                    <a:pt x="12387" y="13508"/>
                  </a:cubicBezTo>
                  <a:lnTo>
                    <a:pt x="13508" y="12387"/>
                  </a:lnTo>
                  <a:cubicBezTo>
                    <a:pt x="13793" y="12102"/>
                    <a:pt x="13793" y="11684"/>
                    <a:pt x="13508" y="11433"/>
                  </a:cubicBezTo>
                  <a:lnTo>
                    <a:pt x="13157" y="11081"/>
                  </a:lnTo>
                  <a:cubicBezTo>
                    <a:pt x="12922" y="10847"/>
                    <a:pt x="12872" y="10529"/>
                    <a:pt x="13006" y="10227"/>
                  </a:cubicBezTo>
                  <a:cubicBezTo>
                    <a:pt x="13123" y="10010"/>
                    <a:pt x="13207" y="9792"/>
                    <a:pt x="13290" y="9558"/>
                  </a:cubicBezTo>
                  <a:cubicBezTo>
                    <a:pt x="13391" y="9273"/>
                    <a:pt x="13659" y="9056"/>
                    <a:pt x="13993" y="9056"/>
                  </a:cubicBezTo>
                  <a:lnTo>
                    <a:pt x="14496" y="9056"/>
                  </a:lnTo>
                  <a:cubicBezTo>
                    <a:pt x="14847" y="9056"/>
                    <a:pt x="15165" y="8738"/>
                    <a:pt x="15165" y="8386"/>
                  </a:cubicBezTo>
                  <a:lnTo>
                    <a:pt x="15165" y="6779"/>
                  </a:lnTo>
                  <a:cubicBezTo>
                    <a:pt x="15165" y="6394"/>
                    <a:pt x="14881" y="6110"/>
                    <a:pt x="14496" y="6110"/>
                  </a:cubicBezTo>
                  <a:lnTo>
                    <a:pt x="13993" y="6110"/>
                  </a:lnTo>
                  <a:cubicBezTo>
                    <a:pt x="13675" y="6110"/>
                    <a:pt x="13391" y="5892"/>
                    <a:pt x="13290" y="5607"/>
                  </a:cubicBezTo>
                  <a:cubicBezTo>
                    <a:pt x="13207" y="5373"/>
                    <a:pt x="13123" y="5172"/>
                    <a:pt x="13006" y="4938"/>
                  </a:cubicBezTo>
                  <a:cubicBezTo>
                    <a:pt x="12872" y="4637"/>
                    <a:pt x="12922" y="4302"/>
                    <a:pt x="13157" y="4084"/>
                  </a:cubicBezTo>
                  <a:lnTo>
                    <a:pt x="13508" y="3716"/>
                  </a:lnTo>
                  <a:cubicBezTo>
                    <a:pt x="13793" y="3448"/>
                    <a:pt x="13793" y="3030"/>
                    <a:pt x="13508" y="2779"/>
                  </a:cubicBezTo>
                  <a:lnTo>
                    <a:pt x="12387" y="1657"/>
                  </a:lnTo>
                  <a:cubicBezTo>
                    <a:pt x="12253" y="1515"/>
                    <a:pt x="12081" y="1444"/>
                    <a:pt x="11912" y="1444"/>
                  </a:cubicBezTo>
                  <a:cubicBezTo>
                    <a:pt x="11742" y="1444"/>
                    <a:pt x="11575" y="1515"/>
                    <a:pt x="11449" y="1657"/>
                  </a:cubicBezTo>
                  <a:lnTo>
                    <a:pt x="11081" y="2009"/>
                  </a:lnTo>
                  <a:cubicBezTo>
                    <a:pt x="10942" y="2158"/>
                    <a:pt x="10757" y="2232"/>
                    <a:pt x="10562" y="2232"/>
                  </a:cubicBezTo>
                  <a:cubicBezTo>
                    <a:pt x="10451" y="2232"/>
                    <a:pt x="10337" y="2208"/>
                    <a:pt x="10227" y="2159"/>
                  </a:cubicBezTo>
                  <a:cubicBezTo>
                    <a:pt x="10026" y="2042"/>
                    <a:pt x="9792" y="1958"/>
                    <a:pt x="9558" y="1875"/>
                  </a:cubicBezTo>
                  <a:cubicBezTo>
                    <a:pt x="9273" y="1774"/>
                    <a:pt x="9056" y="1507"/>
                    <a:pt x="9056" y="1172"/>
                  </a:cubicBezTo>
                  <a:lnTo>
                    <a:pt x="9056" y="670"/>
                  </a:lnTo>
                  <a:cubicBezTo>
                    <a:pt x="9056" y="285"/>
                    <a:pt x="8771" y="0"/>
                    <a:pt x="8386" y="0"/>
                  </a:cubicBez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26;p47">
              <a:extLst>
                <a:ext uri="{FF2B5EF4-FFF2-40B4-BE49-F238E27FC236}">
                  <a16:creationId xmlns:a16="http://schemas.microsoft.com/office/drawing/2014/main" id="{83AE6AB0-65EC-466C-A15A-E0CE2053E7A1}"/>
                </a:ext>
              </a:extLst>
            </p:cNvPr>
            <p:cNvSpPr/>
            <p:nvPr/>
          </p:nvSpPr>
          <p:spPr>
            <a:xfrm>
              <a:off x="6250952" y="2614118"/>
              <a:ext cx="848886" cy="848886"/>
            </a:xfrm>
            <a:custGeom>
              <a:avLst/>
              <a:gdLst/>
              <a:ahLst/>
              <a:cxnLst/>
              <a:rect l="l" t="t" r="r" b="b"/>
              <a:pathLst>
                <a:path w="10864" h="10864" fill="none" extrusionOk="0">
                  <a:moveTo>
                    <a:pt x="8671" y="1792"/>
                  </a:moveTo>
                  <a:cubicBezTo>
                    <a:pt x="10680" y="3583"/>
                    <a:pt x="10864" y="6663"/>
                    <a:pt x="9073" y="8671"/>
                  </a:cubicBezTo>
                  <a:cubicBezTo>
                    <a:pt x="7282" y="10680"/>
                    <a:pt x="4202" y="10864"/>
                    <a:pt x="2193" y="9090"/>
                  </a:cubicBezTo>
                  <a:cubicBezTo>
                    <a:pt x="185" y="7299"/>
                    <a:pt x="1" y="4219"/>
                    <a:pt x="1775" y="2193"/>
                  </a:cubicBezTo>
                  <a:cubicBezTo>
                    <a:pt x="3566" y="185"/>
                    <a:pt x="6646" y="1"/>
                    <a:pt x="8671" y="1792"/>
                  </a:cubicBezTo>
                  <a:close/>
                </a:path>
              </a:pathLst>
            </a:custGeom>
            <a:noFill/>
            <a:ln w="15475" cap="flat" cmpd="sng">
              <a:solidFill>
                <a:srgbClr val="666666"/>
              </a:solidFill>
              <a:prstDash val="solid"/>
              <a:miter lim="1673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27;p47">
              <a:extLst>
                <a:ext uri="{FF2B5EF4-FFF2-40B4-BE49-F238E27FC236}">
                  <a16:creationId xmlns:a16="http://schemas.microsoft.com/office/drawing/2014/main" id="{93895B00-0755-45F5-9D2C-548ED3325BE2}"/>
                </a:ext>
              </a:extLst>
            </p:cNvPr>
            <p:cNvSpPr/>
            <p:nvPr/>
          </p:nvSpPr>
          <p:spPr>
            <a:xfrm>
              <a:off x="6539981" y="2493708"/>
              <a:ext cx="157056" cy="173075"/>
            </a:xfrm>
            <a:custGeom>
              <a:avLst/>
              <a:gdLst/>
              <a:ahLst/>
              <a:cxnLst/>
              <a:rect l="l" t="t" r="r" b="b"/>
              <a:pathLst>
                <a:path w="2010" h="2215" extrusionOk="0">
                  <a:moveTo>
                    <a:pt x="340" y="1"/>
                  </a:moveTo>
                  <a:cubicBezTo>
                    <a:pt x="302" y="1"/>
                    <a:pt x="275" y="21"/>
                    <a:pt x="269" y="69"/>
                  </a:cubicBezTo>
                  <a:cubicBezTo>
                    <a:pt x="252" y="152"/>
                    <a:pt x="168" y="152"/>
                    <a:pt x="84" y="219"/>
                  </a:cubicBezTo>
                  <a:cubicBezTo>
                    <a:pt x="1" y="269"/>
                    <a:pt x="34" y="688"/>
                    <a:pt x="34" y="822"/>
                  </a:cubicBezTo>
                  <a:cubicBezTo>
                    <a:pt x="34" y="973"/>
                    <a:pt x="1" y="1006"/>
                    <a:pt x="202" y="1240"/>
                  </a:cubicBezTo>
                  <a:cubicBezTo>
                    <a:pt x="369" y="1424"/>
                    <a:pt x="1089" y="1893"/>
                    <a:pt x="1089" y="1893"/>
                  </a:cubicBezTo>
                  <a:lnTo>
                    <a:pt x="1390" y="2094"/>
                  </a:lnTo>
                  <a:cubicBezTo>
                    <a:pt x="1464" y="2177"/>
                    <a:pt x="1553" y="2214"/>
                    <a:pt x="1640" y="2214"/>
                  </a:cubicBezTo>
                  <a:cubicBezTo>
                    <a:pt x="1711" y="2214"/>
                    <a:pt x="1782" y="2189"/>
                    <a:pt x="1842" y="2144"/>
                  </a:cubicBezTo>
                  <a:cubicBezTo>
                    <a:pt x="1959" y="2027"/>
                    <a:pt x="2009" y="1826"/>
                    <a:pt x="1875" y="1676"/>
                  </a:cubicBezTo>
                  <a:lnTo>
                    <a:pt x="1742" y="1508"/>
                  </a:lnTo>
                  <a:cubicBezTo>
                    <a:pt x="1608" y="1324"/>
                    <a:pt x="1507" y="1090"/>
                    <a:pt x="1507" y="839"/>
                  </a:cubicBezTo>
                  <a:cubicBezTo>
                    <a:pt x="1507" y="679"/>
                    <a:pt x="1401" y="232"/>
                    <a:pt x="1247" y="232"/>
                  </a:cubicBezTo>
                  <a:cubicBezTo>
                    <a:pt x="1239" y="232"/>
                    <a:pt x="1231" y="234"/>
                    <a:pt x="1223" y="236"/>
                  </a:cubicBezTo>
                  <a:cubicBezTo>
                    <a:pt x="1091" y="253"/>
                    <a:pt x="1219" y="822"/>
                    <a:pt x="1094" y="822"/>
                  </a:cubicBezTo>
                  <a:cubicBezTo>
                    <a:pt x="1092" y="822"/>
                    <a:pt x="1091" y="822"/>
                    <a:pt x="1089" y="822"/>
                  </a:cubicBezTo>
                  <a:cubicBezTo>
                    <a:pt x="1022" y="822"/>
                    <a:pt x="771" y="403"/>
                    <a:pt x="587" y="152"/>
                  </a:cubicBezTo>
                  <a:cubicBezTo>
                    <a:pt x="511" y="66"/>
                    <a:pt x="408" y="1"/>
                    <a:pt x="340" y="1"/>
                  </a:cubicBezTo>
                  <a:close/>
                </a:path>
              </a:pathLst>
            </a:custGeom>
            <a:solidFill>
              <a:srgbClr val="FAB9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28;p47">
              <a:extLst>
                <a:ext uri="{FF2B5EF4-FFF2-40B4-BE49-F238E27FC236}">
                  <a16:creationId xmlns:a16="http://schemas.microsoft.com/office/drawing/2014/main" id="{4B56D7BD-065E-48C8-8681-48DB7E64A9F9}"/>
                </a:ext>
              </a:extLst>
            </p:cNvPr>
            <p:cNvSpPr/>
            <p:nvPr/>
          </p:nvSpPr>
          <p:spPr>
            <a:xfrm>
              <a:off x="6634136" y="2491911"/>
              <a:ext cx="703159" cy="504221"/>
            </a:xfrm>
            <a:custGeom>
              <a:avLst/>
              <a:gdLst/>
              <a:ahLst/>
              <a:cxnLst/>
              <a:rect l="l" t="t" r="r" b="b"/>
              <a:pathLst>
                <a:path w="8999" h="6453" extrusionOk="0">
                  <a:moveTo>
                    <a:pt x="7776" y="1"/>
                  </a:moveTo>
                  <a:cubicBezTo>
                    <a:pt x="7562" y="1"/>
                    <a:pt x="7356" y="87"/>
                    <a:pt x="7199" y="276"/>
                  </a:cubicBezTo>
                  <a:cubicBezTo>
                    <a:pt x="6857" y="683"/>
                    <a:pt x="4964" y="4570"/>
                    <a:pt x="4229" y="4570"/>
                  </a:cubicBezTo>
                  <a:cubicBezTo>
                    <a:pt x="4208" y="4570"/>
                    <a:pt x="4188" y="4567"/>
                    <a:pt x="4169" y="4561"/>
                  </a:cubicBezTo>
                  <a:cubicBezTo>
                    <a:pt x="3483" y="4343"/>
                    <a:pt x="520" y="1498"/>
                    <a:pt x="520" y="1498"/>
                  </a:cubicBezTo>
                  <a:cubicBezTo>
                    <a:pt x="235" y="1699"/>
                    <a:pt x="68" y="1916"/>
                    <a:pt x="1" y="2117"/>
                  </a:cubicBezTo>
                  <a:cubicBezTo>
                    <a:pt x="1" y="2117"/>
                    <a:pt x="3655" y="6452"/>
                    <a:pt x="4163" y="6452"/>
                  </a:cubicBezTo>
                  <a:cubicBezTo>
                    <a:pt x="4165" y="6452"/>
                    <a:pt x="4167" y="6452"/>
                    <a:pt x="4169" y="6452"/>
                  </a:cubicBezTo>
                  <a:cubicBezTo>
                    <a:pt x="4654" y="6402"/>
                    <a:pt x="8554" y="3222"/>
                    <a:pt x="8839" y="1598"/>
                  </a:cubicBezTo>
                  <a:cubicBezTo>
                    <a:pt x="8998" y="643"/>
                    <a:pt x="8360" y="1"/>
                    <a:pt x="7776"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29;p47">
              <a:extLst>
                <a:ext uri="{FF2B5EF4-FFF2-40B4-BE49-F238E27FC236}">
                  <a16:creationId xmlns:a16="http://schemas.microsoft.com/office/drawing/2014/main" id="{339F5B60-5DE7-4112-925B-64AAF5C49540}"/>
                </a:ext>
              </a:extLst>
            </p:cNvPr>
            <p:cNvSpPr/>
            <p:nvPr/>
          </p:nvSpPr>
          <p:spPr>
            <a:xfrm>
              <a:off x="5188915" y="1202025"/>
              <a:ext cx="175341" cy="167839"/>
            </a:xfrm>
            <a:custGeom>
              <a:avLst/>
              <a:gdLst/>
              <a:ahLst/>
              <a:cxnLst/>
              <a:rect l="l" t="t" r="r" b="b"/>
              <a:pathLst>
                <a:path w="2244" h="2148" extrusionOk="0">
                  <a:moveTo>
                    <a:pt x="1241" y="0"/>
                  </a:moveTo>
                  <a:cubicBezTo>
                    <a:pt x="1189" y="0"/>
                    <a:pt x="1134" y="26"/>
                    <a:pt x="1089" y="79"/>
                  </a:cubicBezTo>
                  <a:lnTo>
                    <a:pt x="821" y="480"/>
                  </a:lnTo>
                  <a:cubicBezTo>
                    <a:pt x="788" y="531"/>
                    <a:pt x="737" y="547"/>
                    <a:pt x="687" y="547"/>
                  </a:cubicBezTo>
                  <a:lnTo>
                    <a:pt x="202" y="547"/>
                  </a:lnTo>
                  <a:cubicBezTo>
                    <a:pt x="85" y="547"/>
                    <a:pt x="1" y="698"/>
                    <a:pt x="85" y="798"/>
                  </a:cubicBezTo>
                  <a:lnTo>
                    <a:pt x="369" y="1167"/>
                  </a:lnTo>
                  <a:cubicBezTo>
                    <a:pt x="403" y="1217"/>
                    <a:pt x="419" y="1284"/>
                    <a:pt x="403" y="1317"/>
                  </a:cubicBezTo>
                  <a:lnTo>
                    <a:pt x="252" y="1786"/>
                  </a:lnTo>
                  <a:cubicBezTo>
                    <a:pt x="210" y="1884"/>
                    <a:pt x="285" y="1982"/>
                    <a:pt x="379" y="1982"/>
                  </a:cubicBezTo>
                  <a:cubicBezTo>
                    <a:pt x="398" y="1982"/>
                    <a:pt x="417" y="1978"/>
                    <a:pt x="436" y="1970"/>
                  </a:cubicBezTo>
                  <a:lnTo>
                    <a:pt x="905" y="1803"/>
                  </a:lnTo>
                  <a:cubicBezTo>
                    <a:pt x="919" y="1798"/>
                    <a:pt x="934" y="1796"/>
                    <a:pt x="948" y="1796"/>
                  </a:cubicBezTo>
                  <a:cubicBezTo>
                    <a:pt x="983" y="1796"/>
                    <a:pt x="1015" y="1808"/>
                    <a:pt x="1039" y="1819"/>
                  </a:cubicBezTo>
                  <a:lnTo>
                    <a:pt x="1440" y="2121"/>
                  </a:lnTo>
                  <a:cubicBezTo>
                    <a:pt x="1463" y="2139"/>
                    <a:pt x="1490" y="2147"/>
                    <a:pt x="1518" y="2147"/>
                  </a:cubicBezTo>
                  <a:cubicBezTo>
                    <a:pt x="1594" y="2147"/>
                    <a:pt x="1675" y="2085"/>
                    <a:pt x="1675" y="1987"/>
                  </a:cubicBezTo>
                  <a:lnTo>
                    <a:pt x="1675" y="1518"/>
                  </a:lnTo>
                  <a:cubicBezTo>
                    <a:pt x="1675" y="1468"/>
                    <a:pt x="1691" y="1401"/>
                    <a:pt x="1742" y="1384"/>
                  </a:cubicBezTo>
                  <a:lnTo>
                    <a:pt x="2127" y="1100"/>
                  </a:lnTo>
                  <a:cubicBezTo>
                    <a:pt x="2244" y="1016"/>
                    <a:pt x="2210" y="865"/>
                    <a:pt x="2093" y="815"/>
                  </a:cubicBezTo>
                  <a:lnTo>
                    <a:pt x="1641" y="681"/>
                  </a:lnTo>
                  <a:cubicBezTo>
                    <a:pt x="1574" y="648"/>
                    <a:pt x="1558" y="614"/>
                    <a:pt x="1524" y="564"/>
                  </a:cubicBezTo>
                  <a:lnTo>
                    <a:pt x="1390" y="112"/>
                  </a:lnTo>
                  <a:cubicBezTo>
                    <a:pt x="1363" y="39"/>
                    <a:pt x="1305" y="0"/>
                    <a:pt x="12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30;p47">
              <a:extLst>
                <a:ext uri="{FF2B5EF4-FFF2-40B4-BE49-F238E27FC236}">
                  <a16:creationId xmlns:a16="http://schemas.microsoft.com/office/drawing/2014/main" id="{45D9AA25-66A3-40F1-8E6D-43D20A31073C}"/>
                </a:ext>
              </a:extLst>
            </p:cNvPr>
            <p:cNvSpPr/>
            <p:nvPr/>
          </p:nvSpPr>
          <p:spPr>
            <a:xfrm>
              <a:off x="5127499" y="1147954"/>
              <a:ext cx="294344" cy="273481"/>
            </a:xfrm>
            <a:custGeom>
              <a:avLst/>
              <a:gdLst/>
              <a:ahLst/>
              <a:cxnLst/>
              <a:rect l="l" t="t" r="r" b="b"/>
              <a:pathLst>
                <a:path w="3767" h="3500" extrusionOk="0">
                  <a:moveTo>
                    <a:pt x="1875" y="151"/>
                  </a:moveTo>
                  <a:cubicBezTo>
                    <a:pt x="1959" y="151"/>
                    <a:pt x="2042" y="151"/>
                    <a:pt x="2109" y="168"/>
                  </a:cubicBezTo>
                  <a:cubicBezTo>
                    <a:pt x="2980" y="302"/>
                    <a:pt x="3599" y="1122"/>
                    <a:pt x="3448" y="1993"/>
                  </a:cubicBezTo>
                  <a:cubicBezTo>
                    <a:pt x="3314" y="2763"/>
                    <a:pt x="2645" y="3348"/>
                    <a:pt x="1858" y="3348"/>
                  </a:cubicBezTo>
                  <a:cubicBezTo>
                    <a:pt x="1774" y="3348"/>
                    <a:pt x="1691" y="3348"/>
                    <a:pt x="1624" y="3332"/>
                  </a:cubicBezTo>
                  <a:cubicBezTo>
                    <a:pt x="1205" y="3265"/>
                    <a:pt x="837" y="3047"/>
                    <a:pt x="586" y="2712"/>
                  </a:cubicBezTo>
                  <a:cubicBezTo>
                    <a:pt x="335" y="2378"/>
                    <a:pt x="218" y="1926"/>
                    <a:pt x="285" y="1507"/>
                  </a:cubicBezTo>
                  <a:cubicBezTo>
                    <a:pt x="435" y="737"/>
                    <a:pt x="1105" y="151"/>
                    <a:pt x="1875" y="151"/>
                  </a:cubicBezTo>
                  <a:close/>
                  <a:moveTo>
                    <a:pt x="1875" y="1"/>
                  </a:moveTo>
                  <a:cubicBezTo>
                    <a:pt x="1021" y="1"/>
                    <a:pt x="268" y="637"/>
                    <a:pt x="134" y="1490"/>
                  </a:cubicBezTo>
                  <a:cubicBezTo>
                    <a:pt x="0" y="2445"/>
                    <a:pt x="670" y="3332"/>
                    <a:pt x="1607" y="3482"/>
                  </a:cubicBezTo>
                  <a:cubicBezTo>
                    <a:pt x="1691" y="3499"/>
                    <a:pt x="1774" y="3499"/>
                    <a:pt x="1875" y="3499"/>
                  </a:cubicBezTo>
                  <a:cubicBezTo>
                    <a:pt x="2729" y="3499"/>
                    <a:pt x="3482" y="2863"/>
                    <a:pt x="3616" y="2009"/>
                  </a:cubicBezTo>
                  <a:cubicBezTo>
                    <a:pt x="3766" y="1055"/>
                    <a:pt x="3097" y="168"/>
                    <a:pt x="2143" y="17"/>
                  </a:cubicBezTo>
                  <a:cubicBezTo>
                    <a:pt x="2059" y="1"/>
                    <a:pt x="1975" y="1"/>
                    <a:pt x="18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31;p47">
              <a:extLst>
                <a:ext uri="{FF2B5EF4-FFF2-40B4-BE49-F238E27FC236}">
                  <a16:creationId xmlns:a16="http://schemas.microsoft.com/office/drawing/2014/main" id="{83FA704D-9E7D-464E-8006-E5829938A975}"/>
                </a:ext>
              </a:extLst>
            </p:cNvPr>
            <p:cNvSpPr/>
            <p:nvPr/>
          </p:nvSpPr>
          <p:spPr>
            <a:xfrm>
              <a:off x="3368324" y="4634820"/>
              <a:ext cx="4351477" cy="53680"/>
            </a:xfrm>
            <a:custGeom>
              <a:avLst/>
              <a:gdLst/>
              <a:ahLst/>
              <a:cxnLst/>
              <a:rect l="l" t="t" r="r" b="b"/>
              <a:pathLst>
                <a:path w="55690" h="687" extrusionOk="0">
                  <a:moveTo>
                    <a:pt x="336" y="1"/>
                  </a:moveTo>
                  <a:cubicBezTo>
                    <a:pt x="135" y="1"/>
                    <a:pt x="1" y="151"/>
                    <a:pt x="1" y="352"/>
                  </a:cubicBezTo>
                  <a:cubicBezTo>
                    <a:pt x="1" y="536"/>
                    <a:pt x="135" y="687"/>
                    <a:pt x="336" y="687"/>
                  </a:cubicBezTo>
                  <a:lnTo>
                    <a:pt x="55355" y="687"/>
                  </a:lnTo>
                  <a:cubicBezTo>
                    <a:pt x="55539" y="687"/>
                    <a:pt x="55690" y="520"/>
                    <a:pt x="55690" y="352"/>
                  </a:cubicBezTo>
                  <a:cubicBezTo>
                    <a:pt x="55690" y="151"/>
                    <a:pt x="55539" y="1"/>
                    <a:pt x="55355" y="1"/>
                  </a:cubicBezTo>
                  <a:close/>
                </a:path>
              </a:pathLst>
            </a:custGeom>
            <a:solidFill>
              <a:srgbClr val="FACA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82" name="Subtitle 4">
            <a:extLst>
              <a:ext uri="{FF2B5EF4-FFF2-40B4-BE49-F238E27FC236}">
                <a16:creationId xmlns:a16="http://schemas.microsoft.com/office/drawing/2014/main" id="{1DF8543A-1FA5-4329-9D6E-8C9F66F5CF1A}"/>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Tree>
    <p:extLst>
      <p:ext uri="{BB962C8B-B14F-4D97-AF65-F5344CB8AC3E}">
        <p14:creationId xmlns:p14="http://schemas.microsoft.com/office/powerpoint/2010/main" val="3303136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666" y="1037478"/>
            <a:ext cx="10504900" cy="809251"/>
          </a:xfrm>
        </p:spPr>
        <p:txBody>
          <a:bodyPr>
            <a:noAutofit/>
          </a:bodyPr>
          <a:lstStyle/>
          <a:p>
            <a:r>
              <a:rPr lang="en-US" dirty="0" err="1">
                <a:latin typeface="Arial Rounded MT Bold" panose="020F0704030504030204" pitchFamily="34" charset="0"/>
              </a:rPr>
              <a:t>Contoh</a:t>
            </a:r>
            <a:r>
              <a:rPr lang="en-US" dirty="0">
                <a:latin typeface="Arial Rounded MT Bold" panose="020F0704030504030204" pitchFamily="34" charset="0"/>
              </a:rPr>
              <a:t> Data </a:t>
            </a:r>
            <a:r>
              <a:rPr lang="en-US" dirty="0" err="1">
                <a:latin typeface="Arial Rounded MT Bold" panose="020F0704030504030204" pitchFamily="34" charset="0"/>
              </a:rPr>
              <a:t>perhitungan</a:t>
            </a:r>
            <a:r>
              <a:rPr lang="en-US" dirty="0">
                <a:latin typeface="Arial Rounded MT Bold" panose="020F0704030504030204" pitchFamily="34" charset="0"/>
              </a:rPr>
              <a:t> </a:t>
            </a:r>
            <a:r>
              <a:rPr lang="en-US" dirty="0" err="1">
                <a:latin typeface="Arial Rounded MT Bold" panose="020F0704030504030204" pitchFamily="34" charset="0"/>
              </a:rPr>
              <a:t>nilai</a:t>
            </a:r>
            <a:r>
              <a:rPr lang="en-US" dirty="0">
                <a:latin typeface="Arial Rounded MT Bold" panose="020F0704030504030204" pitchFamily="34" charset="0"/>
              </a:rPr>
              <a:t> SUS </a:t>
            </a:r>
            <a:r>
              <a:rPr lang="en-US" dirty="0" err="1">
                <a:latin typeface="Arial Rounded MT Bold" panose="020F0704030504030204" pitchFamily="34" charset="0"/>
              </a:rPr>
              <a:t>masing-masing</a:t>
            </a:r>
            <a:r>
              <a:rPr lang="en-US" dirty="0">
                <a:latin typeface="Arial Rounded MT Bold" panose="020F0704030504030204" pitchFamily="34" charset="0"/>
              </a:rPr>
              <a:t> </a:t>
            </a:r>
            <a:r>
              <a:rPr lang="en-US" dirty="0" err="1">
                <a:latin typeface="Arial Rounded MT Bold" panose="020F0704030504030204" pitchFamily="34" charset="0"/>
              </a:rPr>
              <a:t>responden</a:t>
            </a:r>
            <a:r>
              <a:rPr lang="en-US" dirty="0">
                <a:latin typeface="Arial Rounded MT Bold" panose="020F0704030504030204" pitchFamily="34" charset="0"/>
              </a:rPr>
              <a:t> </a:t>
            </a:r>
            <a:r>
              <a:rPr lang="en-US" i="1" dirty="0" err="1">
                <a:solidFill>
                  <a:srgbClr val="C00000"/>
                </a:solidFill>
                <a:latin typeface="Arial Rounded MT Bold" panose="020F0704030504030204" pitchFamily="34" charset="0"/>
              </a:rPr>
              <a:t>tampilan</a:t>
            </a:r>
            <a:r>
              <a:rPr lang="en-US" i="1" dirty="0">
                <a:solidFill>
                  <a:srgbClr val="C00000"/>
                </a:solidFill>
                <a:latin typeface="Arial Rounded MT Bold" panose="020F0704030504030204" pitchFamily="34" charset="0"/>
              </a:rPr>
              <a:t> </a:t>
            </a:r>
            <a:r>
              <a:rPr lang="en-US" i="1" dirty="0" err="1">
                <a:solidFill>
                  <a:srgbClr val="C00000"/>
                </a:solidFill>
                <a:latin typeface="Arial Rounded MT Bold" panose="020F0704030504030204" pitchFamily="34" charset="0"/>
              </a:rPr>
              <a:t>awal</a:t>
            </a:r>
            <a:endParaRPr lang="en-US" i="1" dirty="0">
              <a:solidFill>
                <a:srgbClr val="C00000"/>
              </a:solidFill>
              <a:latin typeface="Arial Rounded MT Bold" panose="020F0704030504030204" pitchFamily="34" charset="0"/>
            </a:endParaRPr>
          </a:p>
        </p:txBody>
      </p:sp>
      <p:pic>
        <p:nvPicPr>
          <p:cNvPr id="6" name="Picture 5"/>
          <p:cNvPicPr>
            <a:picLocks noChangeAspect="1"/>
          </p:cNvPicPr>
          <p:nvPr/>
        </p:nvPicPr>
        <p:blipFill rotWithShape="1">
          <a:blip r:embed="rId2"/>
          <a:srcRect l="39736" t="27505" r="26504" b="15744"/>
          <a:stretch/>
        </p:blipFill>
        <p:spPr>
          <a:xfrm>
            <a:off x="3249749" y="2067955"/>
            <a:ext cx="4630617" cy="4256891"/>
          </a:xfrm>
          <a:prstGeom prst="rect">
            <a:avLst/>
          </a:prstGeom>
        </p:spPr>
      </p:pic>
    </p:spTree>
    <p:extLst>
      <p:ext uri="{BB962C8B-B14F-4D97-AF65-F5344CB8AC3E}">
        <p14:creationId xmlns:p14="http://schemas.microsoft.com/office/powerpoint/2010/main" val="14917109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Arial Rounded MT Bold" panose="020F0704030504030204" pitchFamily="34" charset="0"/>
              </a:rPr>
              <a:t>Contoh</a:t>
            </a:r>
            <a:r>
              <a:rPr lang="en-US" dirty="0">
                <a:latin typeface="Arial Rounded MT Bold" panose="020F0704030504030204" pitchFamily="34" charset="0"/>
              </a:rPr>
              <a:t> Data </a:t>
            </a:r>
            <a:r>
              <a:rPr lang="en-US" dirty="0" err="1">
                <a:latin typeface="Arial Rounded MT Bold" panose="020F0704030504030204" pitchFamily="34" charset="0"/>
              </a:rPr>
              <a:t>perhitungan</a:t>
            </a:r>
            <a:r>
              <a:rPr lang="en-US" dirty="0">
                <a:latin typeface="Arial Rounded MT Bold" panose="020F0704030504030204" pitchFamily="34" charset="0"/>
              </a:rPr>
              <a:t> </a:t>
            </a:r>
            <a:r>
              <a:rPr lang="en-US" dirty="0" err="1">
                <a:latin typeface="Arial Rounded MT Bold" panose="020F0704030504030204" pitchFamily="34" charset="0"/>
              </a:rPr>
              <a:t>nilai</a:t>
            </a:r>
            <a:r>
              <a:rPr lang="en-US" dirty="0">
                <a:latin typeface="Arial Rounded MT Bold" panose="020F0704030504030204" pitchFamily="34" charset="0"/>
              </a:rPr>
              <a:t> SUS </a:t>
            </a:r>
            <a:r>
              <a:rPr lang="en-US" dirty="0" err="1">
                <a:latin typeface="Arial Rounded MT Bold" panose="020F0704030504030204" pitchFamily="34" charset="0"/>
              </a:rPr>
              <a:t>masing-masing</a:t>
            </a:r>
            <a:r>
              <a:rPr lang="en-US" dirty="0">
                <a:latin typeface="Arial Rounded MT Bold" panose="020F0704030504030204" pitchFamily="34" charset="0"/>
              </a:rPr>
              <a:t> </a:t>
            </a:r>
            <a:r>
              <a:rPr lang="en-US" dirty="0" err="1">
                <a:latin typeface="Arial Rounded MT Bold" panose="020F0704030504030204" pitchFamily="34" charset="0"/>
              </a:rPr>
              <a:t>responden</a:t>
            </a:r>
            <a:r>
              <a:rPr lang="en-US" dirty="0">
                <a:latin typeface="Arial Rounded MT Bold" panose="020F0704030504030204" pitchFamily="34" charset="0"/>
              </a:rPr>
              <a:t> </a:t>
            </a:r>
            <a:r>
              <a:rPr lang="en-US" dirty="0" err="1">
                <a:latin typeface="Arial Rounded MT Bold" panose="020F0704030504030204" pitchFamily="34" charset="0"/>
              </a:rPr>
              <a:t>tampilan</a:t>
            </a:r>
            <a:r>
              <a:rPr lang="en-US" dirty="0">
                <a:latin typeface="Arial Rounded MT Bold" panose="020F0704030504030204" pitchFamily="34" charset="0"/>
              </a:rPr>
              <a:t> </a:t>
            </a:r>
            <a:r>
              <a:rPr lang="en-US" i="1" dirty="0" err="1">
                <a:solidFill>
                  <a:srgbClr val="C00000"/>
                </a:solidFill>
                <a:latin typeface="Arial Rounded MT Bold" panose="020F0704030504030204" pitchFamily="34" charset="0"/>
              </a:rPr>
              <a:t>redesain</a:t>
            </a:r>
            <a:endParaRPr lang="en-US" i="1" dirty="0">
              <a:solidFill>
                <a:srgbClr val="C00000"/>
              </a:solidFill>
              <a:latin typeface="Arial Rounded MT Bold" panose="020F0704030504030204" pitchFamily="34" charset="0"/>
            </a:endParaRPr>
          </a:p>
        </p:txBody>
      </p:sp>
      <p:sp>
        <p:nvSpPr>
          <p:cNvPr id="3" name="Content Placeholder 2"/>
          <p:cNvSpPr>
            <a:spLocks noGrp="1"/>
          </p:cNvSpPr>
          <p:nvPr>
            <p:ph idx="1"/>
          </p:nvPr>
        </p:nvSpPr>
        <p:spPr>
          <a:xfrm>
            <a:off x="6149097" y="2008961"/>
            <a:ext cx="5057215" cy="4441875"/>
          </a:xfrm>
          <a:ln>
            <a:solidFill>
              <a:schemeClr val="accent1"/>
            </a:solidFill>
          </a:ln>
        </p:spPr>
        <p:txBody>
          <a:bodyPr/>
          <a:lstStyle/>
          <a:p>
            <a:pPr marL="0" indent="0">
              <a:buNone/>
            </a:pPr>
            <a:r>
              <a:rPr lang="en-US" dirty="0" err="1"/>
              <a:t>Keterangan</a:t>
            </a:r>
            <a:r>
              <a:rPr lang="en-US" dirty="0"/>
              <a:t>:</a:t>
            </a:r>
          </a:p>
          <a:p>
            <a:pPr marL="342900" indent="0">
              <a:buNone/>
            </a:pPr>
            <a:r>
              <a:rPr lang="en-US" dirty="0" err="1"/>
              <a:t>Responden</a:t>
            </a:r>
            <a:r>
              <a:rPr lang="en-US" dirty="0"/>
              <a:t> (n) = </a:t>
            </a:r>
            <a:r>
              <a:rPr lang="en-US" dirty="0" err="1"/>
              <a:t>Responden</a:t>
            </a:r>
            <a:r>
              <a:rPr lang="en-US" dirty="0"/>
              <a:t> </a:t>
            </a:r>
            <a:r>
              <a:rPr lang="en-US" dirty="0" err="1"/>
              <a:t>ke</a:t>
            </a:r>
            <a:r>
              <a:rPr lang="en-US" dirty="0"/>
              <a:t>-n</a:t>
            </a:r>
          </a:p>
          <a:p>
            <a:pPr marL="342900" indent="0">
              <a:buNone/>
            </a:pPr>
            <a:r>
              <a:rPr lang="en-US" dirty="0"/>
              <a:t>P(n) 	= </a:t>
            </a:r>
            <a:r>
              <a:rPr lang="en-US" dirty="0" err="1"/>
              <a:t>Pertanyaan</a:t>
            </a:r>
            <a:r>
              <a:rPr lang="en-US" dirty="0"/>
              <a:t> </a:t>
            </a:r>
            <a:r>
              <a:rPr lang="en-US" dirty="0" err="1"/>
              <a:t>ke</a:t>
            </a:r>
            <a:r>
              <a:rPr lang="en-US" dirty="0"/>
              <a:t>-n</a:t>
            </a:r>
          </a:p>
          <a:p>
            <a:pPr marL="342900" indent="0">
              <a:buNone/>
            </a:pPr>
            <a:r>
              <a:rPr lang="en-US" dirty="0"/>
              <a:t>X 	= </a:t>
            </a:r>
            <a:r>
              <a:rPr lang="en-US" dirty="0" err="1"/>
              <a:t>Jumlah</a:t>
            </a:r>
            <a:r>
              <a:rPr lang="en-US" dirty="0"/>
              <a:t> </a:t>
            </a:r>
            <a:r>
              <a:rPr lang="en-US" dirty="0" err="1"/>
              <a:t>nilai</a:t>
            </a:r>
            <a:r>
              <a:rPr lang="en-US" dirty="0"/>
              <a:t> </a:t>
            </a:r>
            <a:r>
              <a:rPr lang="en-US" dirty="0" err="1"/>
              <a:t>pertanyaan</a:t>
            </a:r>
            <a:r>
              <a:rPr lang="en-US" dirty="0"/>
              <a:t> </a:t>
            </a:r>
            <a:r>
              <a:rPr lang="en-US" dirty="0" err="1"/>
              <a:t>ganjil</a:t>
            </a:r>
            <a:endParaRPr lang="en-US" dirty="0"/>
          </a:p>
          <a:p>
            <a:pPr marL="342900" indent="0">
              <a:buNone/>
            </a:pPr>
            <a:r>
              <a:rPr lang="en-US" dirty="0"/>
              <a:t>Y 	= </a:t>
            </a:r>
            <a:r>
              <a:rPr lang="en-US" dirty="0" err="1"/>
              <a:t>Jumlah</a:t>
            </a:r>
            <a:r>
              <a:rPr lang="en-US" dirty="0"/>
              <a:t> </a:t>
            </a:r>
            <a:r>
              <a:rPr lang="en-US" dirty="0" err="1"/>
              <a:t>nilai</a:t>
            </a:r>
            <a:r>
              <a:rPr lang="en-US" dirty="0"/>
              <a:t> </a:t>
            </a:r>
            <a:r>
              <a:rPr lang="en-US" dirty="0" err="1"/>
              <a:t>pertanyaan</a:t>
            </a:r>
            <a:r>
              <a:rPr lang="en-US" dirty="0"/>
              <a:t> </a:t>
            </a:r>
            <a:r>
              <a:rPr lang="en-US" dirty="0" err="1"/>
              <a:t>genap</a:t>
            </a:r>
            <a:endParaRPr lang="en-US" dirty="0"/>
          </a:p>
          <a:p>
            <a:pPr marL="342900" indent="0">
              <a:buNone/>
            </a:pPr>
            <a:r>
              <a:rPr lang="en-US" dirty="0"/>
              <a:t>Z 	= </a:t>
            </a:r>
            <a:r>
              <a:rPr lang="en-US" dirty="0" err="1"/>
              <a:t>Nilai</a:t>
            </a:r>
            <a:r>
              <a:rPr lang="en-US" dirty="0"/>
              <a:t> SUS </a:t>
            </a:r>
            <a:r>
              <a:rPr lang="en-US" dirty="0" err="1"/>
              <a:t>masing-masing</a:t>
            </a:r>
            <a:r>
              <a:rPr lang="en-US" dirty="0"/>
              <a:t> </a:t>
            </a:r>
            <a:r>
              <a:rPr lang="en-US" dirty="0" err="1"/>
              <a:t>responden</a:t>
            </a:r>
            <a:endParaRPr lang="en-US" dirty="0"/>
          </a:p>
          <a:p>
            <a:endParaRPr lang="en-US" dirty="0"/>
          </a:p>
        </p:txBody>
      </p:sp>
      <p:pic>
        <p:nvPicPr>
          <p:cNvPr id="4" name="Picture 3"/>
          <p:cNvPicPr>
            <a:picLocks noChangeAspect="1"/>
          </p:cNvPicPr>
          <p:nvPr/>
        </p:nvPicPr>
        <p:blipFill rotWithShape="1">
          <a:blip r:embed="rId2"/>
          <a:srcRect l="39231" t="24222" r="27179" b="19162"/>
          <a:stretch/>
        </p:blipFill>
        <p:spPr>
          <a:xfrm>
            <a:off x="1541928" y="2008961"/>
            <a:ext cx="4607169" cy="4441875"/>
          </a:xfrm>
          <a:prstGeom prst="rect">
            <a:avLst/>
          </a:prstGeom>
          <a:ln>
            <a:solidFill>
              <a:schemeClr val="accent1"/>
            </a:solidFill>
          </a:ln>
        </p:spPr>
      </p:pic>
    </p:spTree>
    <p:extLst>
      <p:ext uri="{BB962C8B-B14F-4D97-AF65-F5344CB8AC3E}">
        <p14:creationId xmlns:p14="http://schemas.microsoft.com/office/powerpoint/2010/main" val="18061976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err="1">
                <a:latin typeface="Arial Rounded MT Bold" panose="020F0704030504030204" pitchFamily="34" charset="0"/>
              </a:rPr>
              <a:t>Contoh</a:t>
            </a:r>
            <a:r>
              <a:rPr lang="en-US" dirty="0">
                <a:latin typeface="Arial Rounded MT Bold" panose="020F0704030504030204" pitchFamily="34" charset="0"/>
              </a:rPr>
              <a:t> </a:t>
            </a:r>
            <a:r>
              <a:rPr lang="en-US" dirty="0" err="1">
                <a:latin typeface="Arial Rounded MT Bold" panose="020F0704030504030204" pitchFamily="34" charset="0"/>
              </a:rPr>
              <a:t>perhitungan</a:t>
            </a:r>
            <a:r>
              <a:rPr lang="en-US" dirty="0">
                <a:latin typeface="Arial Rounded MT Bold" panose="020F0704030504030204" pitchFamily="34" charset="0"/>
              </a:rPr>
              <a:t> </a:t>
            </a:r>
            <a:r>
              <a:rPr lang="en-US" dirty="0" err="1">
                <a:latin typeface="Arial Rounded MT Bold" panose="020F0704030504030204" pitchFamily="34" charset="0"/>
              </a:rPr>
              <a:t>nilai</a:t>
            </a:r>
            <a:r>
              <a:rPr lang="en-US" dirty="0">
                <a:latin typeface="Arial Rounded MT Bold" panose="020F0704030504030204" pitchFamily="34" charset="0"/>
              </a:rPr>
              <a:t> SUS </a:t>
            </a:r>
            <a:r>
              <a:rPr lang="en-US" dirty="0" err="1">
                <a:latin typeface="Arial Rounded MT Bold" panose="020F0704030504030204" pitchFamily="34" charset="0"/>
              </a:rPr>
              <a:t>masing-masing</a:t>
            </a:r>
            <a:r>
              <a:rPr lang="en-US" dirty="0">
                <a:latin typeface="Arial Rounded MT Bold" panose="020F0704030504030204" pitchFamily="34" charset="0"/>
              </a:rPr>
              <a:t> </a:t>
            </a:r>
            <a:r>
              <a:rPr lang="en-US" dirty="0" err="1">
                <a:latin typeface="Arial Rounded MT Bold" panose="020F0704030504030204" pitchFamily="34" charset="0"/>
              </a:rPr>
              <a:t>responden</a:t>
            </a:r>
            <a:r>
              <a:rPr lang="en-US" dirty="0">
                <a:latin typeface="Arial Rounded MT Bold" panose="020F0704030504030204" pitchFamily="34" charset="0"/>
              </a:rPr>
              <a:t> </a:t>
            </a:r>
            <a:r>
              <a:rPr lang="en-US" dirty="0" err="1">
                <a:latin typeface="Arial Rounded MT Bold" panose="020F0704030504030204" pitchFamily="34" charset="0"/>
              </a:rPr>
              <a:t>tampilan</a:t>
            </a:r>
            <a:r>
              <a:rPr lang="en-US" dirty="0">
                <a:latin typeface="Arial Rounded MT Bold" panose="020F0704030504030204" pitchFamily="34" charset="0"/>
              </a:rPr>
              <a:t> </a:t>
            </a:r>
            <a:r>
              <a:rPr lang="en-US" dirty="0" err="1">
                <a:solidFill>
                  <a:srgbClr val="C00000"/>
                </a:solidFill>
                <a:latin typeface="Arial Rounded MT Bold" panose="020F0704030504030204" pitchFamily="34" charset="0"/>
              </a:rPr>
              <a:t>redesain</a:t>
            </a:r>
            <a:endParaRPr lang="en-US" dirty="0">
              <a:solidFill>
                <a:srgbClr val="C00000"/>
              </a:solidFill>
              <a:latin typeface="Arial Rounded MT Bold" panose="020F0704030504030204" pitchFamily="34" charset="0"/>
            </a:endParaRPr>
          </a:p>
        </p:txBody>
      </p:sp>
      <p:pic>
        <p:nvPicPr>
          <p:cNvPr id="4" name="Picture 3"/>
          <p:cNvPicPr>
            <a:picLocks noChangeAspect="1"/>
          </p:cNvPicPr>
          <p:nvPr/>
        </p:nvPicPr>
        <p:blipFill rotWithShape="1">
          <a:blip r:embed="rId2"/>
          <a:srcRect l="39915" t="37487" r="29316" b="37214"/>
          <a:stretch/>
        </p:blipFill>
        <p:spPr>
          <a:xfrm>
            <a:off x="3125036" y="2093704"/>
            <a:ext cx="5184357" cy="3776810"/>
          </a:xfrm>
          <a:prstGeom prst="rect">
            <a:avLst/>
          </a:prstGeom>
        </p:spPr>
      </p:pic>
    </p:spTree>
    <p:extLst>
      <p:ext uri="{BB962C8B-B14F-4D97-AF65-F5344CB8AC3E}">
        <p14:creationId xmlns:p14="http://schemas.microsoft.com/office/powerpoint/2010/main" val="3618946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666" y="1037478"/>
            <a:ext cx="10504900" cy="809251"/>
          </a:xfrm>
        </p:spPr>
        <p:txBody>
          <a:bodyPr>
            <a:noAutofit/>
          </a:bodyPr>
          <a:lstStyle/>
          <a:p>
            <a:r>
              <a:rPr lang="en-US" dirty="0" err="1">
                <a:latin typeface="Arial Rounded MT Bold" panose="020F0704030504030204" pitchFamily="34" charset="0"/>
              </a:rPr>
              <a:t>Contoh</a:t>
            </a:r>
            <a:r>
              <a:rPr lang="en-US" dirty="0">
                <a:latin typeface="Arial Rounded MT Bold" panose="020F0704030504030204" pitchFamily="34" charset="0"/>
              </a:rPr>
              <a:t> </a:t>
            </a:r>
            <a:r>
              <a:rPr lang="en-US" dirty="0" err="1">
                <a:latin typeface="Arial Rounded MT Bold" panose="020F0704030504030204" pitchFamily="34" charset="0"/>
              </a:rPr>
              <a:t>perhitungan</a:t>
            </a:r>
            <a:r>
              <a:rPr lang="en-US" dirty="0">
                <a:latin typeface="Arial Rounded MT Bold" panose="020F0704030504030204" pitchFamily="34" charset="0"/>
              </a:rPr>
              <a:t> </a:t>
            </a:r>
            <a:r>
              <a:rPr lang="en-US" dirty="0" err="1">
                <a:latin typeface="Arial Rounded MT Bold" panose="020F0704030504030204" pitchFamily="34" charset="0"/>
              </a:rPr>
              <a:t>untuk</a:t>
            </a:r>
            <a:r>
              <a:rPr lang="en-US" dirty="0">
                <a:latin typeface="Arial Rounded MT Bold" panose="020F0704030504030204" pitchFamily="34" charset="0"/>
              </a:rPr>
              <a:t> </a:t>
            </a:r>
            <a:r>
              <a:rPr lang="en-US" dirty="0" err="1">
                <a:latin typeface="Arial Rounded MT Bold" panose="020F0704030504030204" pitchFamily="34" charset="0"/>
              </a:rPr>
              <a:t>menemukan</a:t>
            </a:r>
            <a:r>
              <a:rPr lang="en-US" dirty="0">
                <a:latin typeface="Arial Rounded MT Bold" panose="020F0704030504030204" pitchFamily="34" charset="0"/>
              </a:rPr>
              <a:t> </a:t>
            </a:r>
            <a:r>
              <a:rPr lang="en-US" dirty="0" err="1">
                <a:latin typeface="Arial Rounded MT Bold" panose="020F0704030504030204" pitchFamily="34" charset="0"/>
              </a:rPr>
              <a:t>nilai</a:t>
            </a:r>
            <a:r>
              <a:rPr lang="en-US" dirty="0">
                <a:latin typeface="Arial Rounded MT Bold" panose="020F0704030504030204" pitchFamily="34" charset="0"/>
              </a:rPr>
              <a:t> SUS </a:t>
            </a:r>
            <a:r>
              <a:rPr lang="en-US" dirty="0" err="1">
                <a:latin typeface="Arial Rounded MT Bold" panose="020F0704030504030204" pitchFamily="34" charset="0"/>
              </a:rPr>
              <a:t>dari</a:t>
            </a:r>
            <a:r>
              <a:rPr lang="en-US" dirty="0">
                <a:latin typeface="Arial Rounded MT Bold" panose="020F0704030504030204" pitchFamily="34" charset="0"/>
              </a:rPr>
              <a:t> </a:t>
            </a:r>
            <a:r>
              <a:rPr lang="en-US" i="1" dirty="0" err="1">
                <a:solidFill>
                  <a:srgbClr val="C00000"/>
                </a:solidFill>
                <a:latin typeface="Arial Rounded MT Bold" panose="020F0704030504030204" pitchFamily="34" charset="0"/>
              </a:rPr>
              <a:t>masing-masing</a:t>
            </a:r>
            <a:r>
              <a:rPr lang="en-US" i="1" dirty="0">
                <a:solidFill>
                  <a:srgbClr val="C00000"/>
                </a:solidFill>
                <a:latin typeface="Arial Rounded MT Bold" panose="020F0704030504030204" pitchFamily="34" charset="0"/>
              </a:rPr>
              <a:t> </a:t>
            </a:r>
            <a:r>
              <a:rPr lang="en-US" i="1" dirty="0" err="1">
                <a:solidFill>
                  <a:srgbClr val="C00000"/>
                </a:solidFill>
                <a:latin typeface="Arial Rounded MT Bold" panose="020F0704030504030204" pitchFamily="34" charset="0"/>
              </a:rPr>
              <a:t>responden</a:t>
            </a:r>
            <a:endParaRPr lang="en-US" i="1" dirty="0">
              <a:solidFill>
                <a:srgbClr val="C00000"/>
              </a:solidFill>
              <a:latin typeface="Arial Rounded MT Bold" panose="020F0704030504030204" pitchFamily="34" charset="0"/>
            </a:endParaRPr>
          </a:p>
        </p:txBody>
      </p:sp>
      <p:sp>
        <p:nvSpPr>
          <p:cNvPr id="3" name="Content Placeholder 2"/>
          <p:cNvSpPr>
            <a:spLocks noGrp="1"/>
          </p:cNvSpPr>
          <p:nvPr>
            <p:ph idx="1"/>
          </p:nvPr>
        </p:nvSpPr>
        <p:spPr>
          <a:xfrm>
            <a:off x="6055360" y="2034709"/>
            <a:ext cx="5231205" cy="4026877"/>
          </a:xfrm>
          <a:ln>
            <a:solidFill>
              <a:schemeClr val="accent1"/>
            </a:solidFill>
          </a:ln>
        </p:spPr>
        <p:txBody>
          <a:bodyPr>
            <a:normAutofit/>
          </a:bodyPr>
          <a:lstStyle/>
          <a:p>
            <a:pPr marL="0" indent="0">
              <a:buNone/>
            </a:pPr>
            <a:r>
              <a:rPr lang="en-US" dirty="0"/>
              <a:t>Dari </a:t>
            </a:r>
            <a:r>
              <a:rPr lang="en-US" dirty="0" err="1"/>
              <a:t>hasil</a:t>
            </a:r>
            <a:r>
              <a:rPr lang="en-US" dirty="0"/>
              <a:t> </a:t>
            </a:r>
            <a:r>
              <a:rPr lang="en-US" dirty="0" err="1"/>
              <a:t>perhitungan</a:t>
            </a:r>
            <a:r>
              <a:rPr lang="en-US" dirty="0"/>
              <a:t> </a:t>
            </a:r>
            <a:r>
              <a:rPr lang="en-US" dirty="0" err="1"/>
              <a:t>nilai</a:t>
            </a:r>
            <a:r>
              <a:rPr lang="en-US" dirty="0"/>
              <a:t> SUS </a:t>
            </a:r>
            <a:r>
              <a:rPr lang="en-US" dirty="0" err="1"/>
              <a:t>pada</a:t>
            </a:r>
            <a:r>
              <a:rPr lang="en-US" dirty="0"/>
              <a:t> </a:t>
            </a:r>
            <a:r>
              <a:rPr lang="en-US" dirty="0" err="1"/>
              <a:t>responden</a:t>
            </a:r>
            <a:r>
              <a:rPr lang="en-US" dirty="0"/>
              <a:t> 1 </a:t>
            </a:r>
            <a:r>
              <a:rPr lang="en-US" dirty="0" err="1"/>
              <a:t>diperoleh</a:t>
            </a:r>
            <a:r>
              <a:rPr lang="en-US" dirty="0"/>
              <a:t> </a:t>
            </a:r>
            <a:r>
              <a:rPr lang="en-US" dirty="0" err="1"/>
              <a:t>nilai</a:t>
            </a:r>
            <a:r>
              <a:rPr lang="en-US" dirty="0"/>
              <a:t> SUS </a:t>
            </a:r>
            <a:r>
              <a:rPr lang="en-US" dirty="0" err="1"/>
              <a:t>sebesar</a:t>
            </a:r>
            <a:r>
              <a:rPr lang="en-US" dirty="0"/>
              <a:t> </a:t>
            </a:r>
            <a:r>
              <a:rPr lang="en-US" b="1" dirty="0"/>
              <a:t>87,5</a:t>
            </a:r>
            <a:r>
              <a:rPr lang="en-US" dirty="0"/>
              <a:t>. </a:t>
            </a:r>
          </a:p>
          <a:p>
            <a:pPr marL="0" indent="0">
              <a:buNone/>
            </a:pPr>
            <a:endParaRPr lang="en-US" dirty="0"/>
          </a:p>
          <a:p>
            <a:pPr marL="0" indent="0">
              <a:buNone/>
            </a:pPr>
            <a:r>
              <a:rPr lang="en-US" dirty="0" err="1"/>
              <a:t>Perhitungan</a:t>
            </a:r>
            <a:r>
              <a:rPr lang="en-US" dirty="0"/>
              <a:t> </a:t>
            </a:r>
            <a:r>
              <a:rPr lang="en-US" dirty="0" err="1"/>
              <a:t>tersebut</a:t>
            </a:r>
            <a:r>
              <a:rPr lang="en-US" dirty="0"/>
              <a:t> </a:t>
            </a:r>
            <a:r>
              <a:rPr lang="en-US" dirty="0" err="1"/>
              <a:t>dilakukan</a:t>
            </a:r>
            <a:r>
              <a:rPr lang="en-US" dirty="0"/>
              <a:t> </a:t>
            </a:r>
            <a:r>
              <a:rPr lang="en-US" dirty="0" err="1"/>
              <a:t>hingga</a:t>
            </a:r>
            <a:r>
              <a:rPr lang="en-US" dirty="0"/>
              <a:t> data </a:t>
            </a:r>
            <a:r>
              <a:rPr lang="en-US" dirty="0" err="1"/>
              <a:t>responden</a:t>
            </a:r>
            <a:r>
              <a:rPr lang="en-US" dirty="0"/>
              <a:t> </a:t>
            </a:r>
            <a:r>
              <a:rPr lang="en-US" dirty="0" err="1"/>
              <a:t>terakhir</a:t>
            </a:r>
            <a:r>
              <a:rPr lang="en-US" dirty="0"/>
              <a:t> </a:t>
            </a:r>
            <a:r>
              <a:rPr lang="en-US" dirty="0" err="1"/>
              <a:t>dan</a:t>
            </a:r>
            <a:r>
              <a:rPr lang="en-US" dirty="0"/>
              <a:t> </a:t>
            </a:r>
            <a:r>
              <a:rPr lang="en-US" dirty="0" err="1"/>
              <a:t>kemudian</a:t>
            </a:r>
            <a:r>
              <a:rPr lang="en-US" dirty="0"/>
              <a:t> </a:t>
            </a:r>
            <a:r>
              <a:rPr lang="en-US" dirty="0" err="1"/>
              <a:t>menjumlahkan</a:t>
            </a:r>
            <a:r>
              <a:rPr lang="en-US" dirty="0"/>
              <a:t> </a:t>
            </a:r>
            <a:r>
              <a:rPr lang="en-US" dirty="0" err="1"/>
              <a:t>seluruh</a:t>
            </a:r>
            <a:r>
              <a:rPr lang="en-US" dirty="0"/>
              <a:t> </a:t>
            </a:r>
            <a:r>
              <a:rPr lang="en-US" dirty="0" err="1"/>
              <a:t>nilai</a:t>
            </a:r>
            <a:r>
              <a:rPr lang="en-US" dirty="0"/>
              <a:t> SUS </a:t>
            </a:r>
            <a:r>
              <a:rPr lang="en-US" dirty="0" err="1"/>
              <a:t>dari</a:t>
            </a:r>
            <a:r>
              <a:rPr lang="en-US" dirty="0"/>
              <a:t> </a:t>
            </a:r>
            <a:r>
              <a:rPr lang="en-US" dirty="0" err="1"/>
              <a:t>masing-masing</a:t>
            </a:r>
            <a:r>
              <a:rPr lang="en-US" dirty="0"/>
              <a:t> </a:t>
            </a:r>
            <a:r>
              <a:rPr lang="en-US" dirty="0" err="1"/>
              <a:t>responden</a:t>
            </a:r>
            <a:r>
              <a:rPr lang="en-US" dirty="0"/>
              <a:t>.</a:t>
            </a:r>
            <a:br>
              <a:rPr lang="en-US" dirty="0"/>
            </a:br>
            <a:endParaRPr lang="en-US" dirty="0"/>
          </a:p>
          <a:p>
            <a:pPr marL="0" indent="0">
              <a:buNone/>
            </a:pPr>
            <a:r>
              <a:rPr lang="en-US" dirty="0"/>
              <a:t>Data yang </a:t>
            </a:r>
            <a:r>
              <a:rPr lang="en-US" dirty="0" err="1"/>
              <a:t>diperoleh</a:t>
            </a:r>
            <a:r>
              <a:rPr lang="en-US" dirty="0"/>
              <a:t> </a:t>
            </a:r>
            <a:r>
              <a:rPr lang="en-US" dirty="0" err="1"/>
              <a:t>nilai</a:t>
            </a:r>
            <a:r>
              <a:rPr lang="en-US" dirty="0"/>
              <a:t> total </a:t>
            </a:r>
            <a:r>
              <a:rPr lang="en-US" dirty="0" err="1"/>
              <a:t>sus</a:t>
            </a:r>
            <a:r>
              <a:rPr lang="en-US" dirty="0"/>
              <a:t> </a:t>
            </a:r>
            <a:r>
              <a:rPr lang="en-US" dirty="0" err="1"/>
              <a:t>sebesar</a:t>
            </a:r>
            <a:r>
              <a:rPr lang="en-US" dirty="0"/>
              <a:t> </a:t>
            </a:r>
            <a:r>
              <a:rPr lang="en-US" b="1" dirty="0"/>
              <a:t>3747,5</a:t>
            </a:r>
            <a:r>
              <a:rPr lang="en-US" dirty="0"/>
              <a:t> </a:t>
            </a:r>
            <a:r>
              <a:rPr lang="en-US" dirty="0" err="1"/>
              <a:t>pada</a:t>
            </a:r>
            <a:r>
              <a:rPr lang="en-US" dirty="0"/>
              <a:t> </a:t>
            </a:r>
            <a:r>
              <a:rPr lang="en-US" dirty="0" err="1"/>
              <a:t>tampilan</a:t>
            </a:r>
            <a:r>
              <a:rPr lang="en-US" dirty="0"/>
              <a:t> </a:t>
            </a:r>
            <a:r>
              <a:rPr lang="en-US" dirty="0" err="1"/>
              <a:t>awal</a:t>
            </a:r>
            <a:r>
              <a:rPr lang="en-US" dirty="0"/>
              <a:t> </a:t>
            </a:r>
            <a:r>
              <a:rPr lang="en-US" dirty="0" err="1"/>
              <a:t>dan</a:t>
            </a:r>
            <a:r>
              <a:rPr lang="en-US" dirty="0"/>
              <a:t> </a:t>
            </a:r>
            <a:r>
              <a:rPr lang="en-US" b="1" dirty="0"/>
              <a:t>3515 </a:t>
            </a:r>
            <a:r>
              <a:rPr lang="en-US" dirty="0" err="1"/>
              <a:t>pada</a:t>
            </a:r>
            <a:r>
              <a:rPr lang="en-US" dirty="0"/>
              <a:t> </a:t>
            </a:r>
            <a:r>
              <a:rPr lang="en-US" dirty="0" err="1"/>
              <a:t>tampilan</a:t>
            </a:r>
            <a:r>
              <a:rPr lang="en-US" dirty="0"/>
              <a:t> </a:t>
            </a:r>
            <a:r>
              <a:rPr lang="en-US" dirty="0" err="1"/>
              <a:t>redesain</a:t>
            </a:r>
            <a:r>
              <a:rPr lang="en-US" dirty="0"/>
              <a:t> (</a:t>
            </a:r>
            <a:r>
              <a:rPr lang="en-US" i="1" dirty="0" err="1"/>
              <a:t>lihat</a:t>
            </a:r>
            <a:r>
              <a:rPr lang="en-US" i="1" dirty="0"/>
              <a:t> table</a:t>
            </a:r>
            <a:r>
              <a:rPr lang="en-US" dirty="0"/>
              <a:t>).</a:t>
            </a:r>
          </a:p>
          <a:p>
            <a:pPr marL="0" indent="0">
              <a:buNone/>
            </a:pPr>
            <a:endParaRPr lang="en-US" dirty="0"/>
          </a:p>
          <a:p>
            <a:pPr marL="0" indent="0">
              <a:buNone/>
            </a:pPr>
            <a:r>
              <a:rPr lang="en-US" dirty="0" err="1"/>
              <a:t>Nilai</a:t>
            </a:r>
            <a:r>
              <a:rPr lang="en-US" dirty="0"/>
              <a:t> </a:t>
            </a:r>
            <a:r>
              <a:rPr lang="en-US" dirty="0" err="1"/>
              <a:t>tersebut</a:t>
            </a:r>
            <a:r>
              <a:rPr lang="en-US" dirty="0"/>
              <a:t> </a:t>
            </a:r>
            <a:r>
              <a:rPr lang="en-US" dirty="0" err="1"/>
              <a:t>digunakan</a:t>
            </a:r>
            <a:r>
              <a:rPr lang="en-US" dirty="0"/>
              <a:t> </a:t>
            </a:r>
            <a:r>
              <a:rPr lang="en-US" dirty="0" err="1"/>
              <a:t>untuk</a:t>
            </a:r>
            <a:r>
              <a:rPr lang="en-US" dirty="0"/>
              <a:t> </a:t>
            </a:r>
            <a:r>
              <a:rPr lang="en-US" dirty="0" err="1"/>
              <a:t>ke</a:t>
            </a:r>
            <a:r>
              <a:rPr lang="en-US" dirty="0"/>
              <a:t> </a:t>
            </a:r>
            <a:r>
              <a:rPr lang="en-US" dirty="0" err="1"/>
              <a:t>tahap</a:t>
            </a:r>
            <a:r>
              <a:rPr lang="en-US" dirty="0"/>
              <a:t> </a:t>
            </a:r>
            <a:r>
              <a:rPr lang="en-US" dirty="0" err="1"/>
              <a:t>berikutnya</a:t>
            </a:r>
            <a:r>
              <a:rPr lang="en-US" dirty="0"/>
              <a:t> </a:t>
            </a:r>
            <a:r>
              <a:rPr lang="en-US" dirty="0" err="1"/>
              <a:t>yaitu</a:t>
            </a:r>
            <a:r>
              <a:rPr lang="en-US" dirty="0"/>
              <a:t> </a:t>
            </a:r>
            <a:r>
              <a:rPr lang="en-US" dirty="0" err="1"/>
              <a:t>menghitung</a:t>
            </a:r>
            <a:r>
              <a:rPr lang="en-US" dirty="0"/>
              <a:t> </a:t>
            </a:r>
            <a:r>
              <a:rPr lang="en-US" dirty="0" err="1"/>
              <a:t>nilai</a:t>
            </a:r>
            <a:r>
              <a:rPr lang="en-US" dirty="0"/>
              <a:t> rata-rata SUS.</a:t>
            </a:r>
          </a:p>
        </p:txBody>
      </p:sp>
      <p:pic>
        <p:nvPicPr>
          <p:cNvPr id="4" name="Picture 3"/>
          <p:cNvPicPr>
            <a:picLocks noChangeAspect="1"/>
          </p:cNvPicPr>
          <p:nvPr/>
        </p:nvPicPr>
        <p:blipFill rotWithShape="1">
          <a:blip r:embed="rId2"/>
          <a:srcRect l="48035" t="43778" r="41794" b="44598"/>
          <a:stretch/>
        </p:blipFill>
        <p:spPr>
          <a:xfrm>
            <a:off x="781665" y="2034709"/>
            <a:ext cx="4955455" cy="4026877"/>
          </a:xfrm>
          <a:prstGeom prst="rect">
            <a:avLst/>
          </a:prstGeom>
          <a:ln>
            <a:solidFill>
              <a:schemeClr val="accent1"/>
            </a:solidFill>
          </a:ln>
        </p:spPr>
      </p:pic>
    </p:spTree>
    <p:extLst>
      <p:ext uri="{BB962C8B-B14F-4D97-AF65-F5344CB8AC3E}">
        <p14:creationId xmlns:p14="http://schemas.microsoft.com/office/powerpoint/2010/main" val="2027276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err="1">
                <a:latin typeface="Arial Rounded MT Bold" panose="020F0704030504030204" pitchFamily="34" charset="0"/>
              </a:rPr>
              <a:t>Contoh</a:t>
            </a:r>
            <a:r>
              <a:rPr lang="en-US" sz="4800" dirty="0">
                <a:latin typeface="Arial Rounded MT Bold" panose="020F0704030504030204" pitchFamily="34" charset="0"/>
              </a:rPr>
              <a:t> </a:t>
            </a:r>
            <a:r>
              <a:rPr lang="en-US" sz="4800" dirty="0" err="1">
                <a:latin typeface="Arial Rounded MT Bold" panose="020F0704030504030204" pitchFamily="34" charset="0"/>
              </a:rPr>
              <a:t>menghitung</a:t>
            </a:r>
            <a:r>
              <a:rPr lang="en-US" sz="4800" dirty="0">
                <a:latin typeface="Arial Rounded MT Bold" panose="020F0704030504030204" pitchFamily="34" charset="0"/>
              </a:rPr>
              <a:t> </a:t>
            </a:r>
            <a:r>
              <a:rPr lang="en-US" sz="4800" dirty="0" err="1">
                <a:solidFill>
                  <a:srgbClr val="C00000"/>
                </a:solidFill>
                <a:latin typeface="Arial Rounded MT Bold" panose="020F0704030504030204" pitchFamily="34" charset="0"/>
              </a:rPr>
              <a:t>nilai</a:t>
            </a:r>
            <a:r>
              <a:rPr lang="en-US" sz="4800" dirty="0">
                <a:solidFill>
                  <a:srgbClr val="C00000"/>
                </a:solidFill>
                <a:latin typeface="Arial Rounded MT Bold" panose="020F0704030504030204" pitchFamily="34" charset="0"/>
              </a:rPr>
              <a:t> SUS </a:t>
            </a:r>
          </a:p>
        </p:txBody>
      </p:sp>
      <p:pic>
        <p:nvPicPr>
          <p:cNvPr id="4" name="Picture 3"/>
          <p:cNvPicPr>
            <a:picLocks noChangeAspect="1"/>
          </p:cNvPicPr>
          <p:nvPr/>
        </p:nvPicPr>
        <p:blipFill rotWithShape="1">
          <a:blip r:embed="rId2"/>
          <a:srcRect l="37265" t="37487" r="38205" b="46650"/>
          <a:stretch/>
        </p:blipFill>
        <p:spPr>
          <a:xfrm>
            <a:off x="1541928" y="2197511"/>
            <a:ext cx="4416420" cy="3977592"/>
          </a:xfrm>
          <a:prstGeom prst="rect">
            <a:avLst/>
          </a:prstGeom>
          <a:ln>
            <a:solidFill>
              <a:schemeClr val="accent1"/>
            </a:solidFill>
          </a:ln>
        </p:spPr>
      </p:pic>
      <p:pic>
        <p:nvPicPr>
          <p:cNvPr id="6" name="Picture 5"/>
          <p:cNvPicPr>
            <a:picLocks noChangeAspect="1"/>
          </p:cNvPicPr>
          <p:nvPr/>
        </p:nvPicPr>
        <p:blipFill rotWithShape="1">
          <a:blip r:embed="rId3"/>
          <a:srcRect l="36496" t="43915" r="29316" b="32701"/>
          <a:stretch/>
        </p:blipFill>
        <p:spPr>
          <a:xfrm>
            <a:off x="6089492" y="2197512"/>
            <a:ext cx="4689231" cy="3977590"/>
          </a:xfrm>
          <a:prstGeom prst="rect">
            <a:avLst/>
          </a:prstGeom>
          <a:ln>
            <a:solidFill>
              <a:schemeClr val="accent1"/>
            </a:solidFill>
          </a:ln>
        </p:spPr>
      </p:pic>
    </p:spTree>
    <p:extLst>
      <p:ext uri="{BB962C8B-B14F-4D97-AF65-F5344CB8AC3E}">
        <p14:creationId xmlns:p14="http://schemas.microsoft.com/office/powerpoint/2010/main" val="156957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2080" y="1037478"/>
            <a:ext cx="9884485" cy="809251"/>
          </a:xfrm>
        </p:spPr>
        <p:txBody>
          <a:bodyPr>
            <a:noAutofit/>
          </a:bodyPr>
          <a:lstStyle/>
          <a:p>
            <a:r>
              <a:rPr lang="en-US" sz="4000" dirty="0" err="1">
                <a:latin typeface="Arial Rounded MT Bold" panose="020F0704030504030204" pitchFamily="34" charset="0"/>
              </a:rPr>
              <a:t>Kesimpulan</a:t>
            </a:r>
            <a:r>
              <a:rPr lang="en-US" sz="4000" dirty="0">
                <a:latin typeface="Arial Rounded MT Bold" panose="020F0704030504030204" pitchFamily="34" charset="0"/>
              </a:rPr>
              <a:t> </a:t>
            </a:r>
            <a:r>
              <a:rPr lang="en-US" sz="4000" dirty="0" err="1">
                <a:latin typeface="Arial Rounded MT Bold" panose="020F0704030504030204" pitchFamily="34" charset="0"/>
              </a:rPr>
              <a:t>contoh</a:t>
            </a:r>
            <a:r>
              <a:rPr lang="en-US" sz="4000" dirty="0">
                <a:latin typeface="Arial Rounded MT Bold" panose="020F0704030504030204" pitchFamily="34" charset="0"/>
              </a:rPr>
              <a:t> </a:t>
            </a:r>
            <a:r>
              <a:rPr lang="en-US" sz="4000" dirty="0" err="1">
                <a:latin typeface="Arial Rounded MT Bold" panose="020F0704030504030204" pitchFamily="34" charset="0"/>
              </a:rPr>
              <a:t>penghitungan</a:t>
            </a:r>
            <a:r>
              <a:rPr lang="en-US" sz="4000" dirty="0">
                <a:latin typeface="Arial Rounded MT Bold" panose="020F0704030504030204" pitchFamily="34" charset="0"/>
              </a:rPr>
              <a:t> SUS</a:t>
            </a:r>
          </a:p>
        </p:txBody>
      </p:sp>
      <p:sp>
        <p:nvSpPr>
          <p:cNvPr id="3" name="Content Placeholder 2"/>
          <p:cNvSpPr>
            <a:spLocks noGrp="1"/>
          </p:cNvSpPr>
          <p:nvPr>
            <p:ph idx="1"/>
          </p:nvPr>
        </p:nvSpPr>
        <p:spPr>
          <a:xfrm>
            <a:off x="1402080" y="2034709"/>
            <a:ext cx="9884485" cy="4248104"/>
          </a:xfrm>
        </p:spPr>
        <p:txBody>
          <a:bodyPr>
            <a:noAutofit/>
          </a:bodyPr>
          <a:lstStyle/>
          <a:p>
            <a:pPr lvl="0"/>
            <a:r>
              <a:rPr lang="en-US" sz="2400" dirty="0" err="1"/>
              <a:t>Nilai</a:t>
            </a:r>
            <a:r>
              <a:rPr lang="en-US" sz="2400" dirty="0"/>
              <a:t> rata-rata SUS </a:t>
            </a:r>
            <a:r>
              <a:rPr lang="en-US" sz="2400" dirty="0" err="1"/>
              <a:t>pada</a:t>
            </a:r>
            <a:r>
              <a:rPr lang="en-US" sz="2400" dirty="0"/>
              <a:t> </a:t>
            </a:r>
            <a:r>
              <a:rPr lang="en-US" sz="2400" dirty="0" err="1"/>
              <a:t>tampilan</a:t>
            </a:r>
            <a:r>
              <a:rPr lang="en-US" sz="2400" dirty="0"/>
              <a:t> </a:t>
            </a:r>
            <a:r>
              <a:rPr lang="en-US" sz="2400" dirty="0" err="1"/>
              <a:t>awal</a:t>
            </a:r>
            <a:r>
              <a:rPr lang="en-US" sz="2400" dirty="0"/>
              <a:t> </a:t>
            </a:r>
            <a:r>
              <a:rPr lang="en-US" sz="2400" dirty="0" err="1"/>
              <a:t>yaitu</a:t>
            </a:r>
            <a:r>
              <a:rPr lang="en-US" sz="2400" dirty="0"/>
              <a:t> </a:t>
            </a:r>
            <a:r>
              <a:rPr lang="en-US" sz="2400" dirty="0" err="1"/>
              <a:t>sebesar</a:t>
            </a:r>
            <a:r>
              <a:rPr lang="en-US" sz="2400" dirty="0"/>
              <a:t> 74,95% </a:t>
            </a:r>
          </a:p>
          <a:p>
            <a:pPr lvl="0"/>
            <a:endParaRPr lang="en-US" sz="2400" dirty="0"/>
          </a:p>
          <a:p>
            <a:pPr lvl="0"/>
            <a:r>
              <a:rPr lang="en-US" sz="2400" dirty="0" err="1"/>
              <a:t>Nilai</a:t>
            </a:r>
            <a:r>
              <a:rPr lang="en-US" sz="2400" dirty="0"/>
              <a:t> rata-rata SUS </a:t>
            </a:r>
            <a:r>
              <a:rPr lang="en-US" sz="2400" dirty="0" err="1"/>
              <a:t>pada</a:t>
            </a:r>
            <a:r>
              <a:rPr lang="en-US" sz="2400" dirty="0"/>
              <a:t> </a:t>
            </a:r>
            <a:r>
              <a:rPr lang="en-US" sz="2400" dirty="0" err="1"/>
              <a:t>tampilan</a:t>
            </a:r>
            <a:r>
              <a:rPr lang="en-US" sz="2400" dirty="0"/>
              <a:t> </a:t>
            </a:r>
            <a:r>
              <a:rPr lang="en-US" sz="2400" dirty="0" err="1"/>
              <a:t>redesain</a:t>
            </a:r>
            <a:r>
              <a:rPr lang="en-US" sz="2400" dirty="0"/>
              <a:t> </a:t>
            </a:r>
            <a:r>
              <a:rPr lang="en-US" sz="2400" dirty="0" err="1"/>
              <a:t>yaitu</a:t>
            </a:r>
            <a:r>
              <a:rPr lang="en-US" sz="2400" dirty="0"/>
              <a:t> </a:t>
            </a:r>
            <a:r>
              <a:rPr lang="en-US" sz="2400" dirty="0" err="1"/>
              <a:t>sebesar</a:t>
            </a:r>
            <a:r>
              <a:rPr lang="en-US" sz="2400" dirty="0"/>
              <a:t> 70,30%. </a:t>
            </a:r>
          </a:p>
          <a:p>
            <a:pPr lvl="0"/>
            <a:endParaRPr lang="en-US" sz="2400" dirty="0"/>
          </a:p>
          <a:p>
            <a:pPr lvl="0"/>
            <a:r>
              <a:rPr lang="en-US" sz="2400" dirty="0" err="1"/>
              <a:t>Meskipun</a:t>
            </a:r>
            <a:r>
              <a:rPr lang="en-US" sz="2400" dirty="0"/>
              <a:t> </a:t>
            </a:r>
            <a:r>
              <a:rPr lang="en-US" sz="2400" dirty="0" err="1"/>
              <a:t>nilai</a:t>
            </a:r>
            <a:r>
              <a:rPr lang="en-US" sz="2400" dirty="0"/>
              <a:t> rata-rata </a:t>
            </a:r>
            <a:r>
              <a:rPr lang="en-US" sz="2400" dirty="0" err="1"/>
              <a:t>tampilan</a:t>
            </a:r>
            <a:r>
              <a:rPr lang="en-US" sz="2400" dirty="0"/>
              <a:t> </a:t>
            </a:r>
            <a:r>
              <a:rPr lang="en-US" sz="2400" dirty="0" err="1"/>
              <a:t>redesain</a:t>
            </a:r>
            <a:r>
              <a:rPr lang="en-US" sz="2400" dirty="0"/>
              <a:t> </a:t>
            </a:r>
            <a:r>
              <a:rPr lang="en-US" sz="2400" dirty="0" err="1"/>
              <a:t>lebih</a:t>
            </a:r>
            <a:r>
              <a:rPr lang="en-US" sz="2400" dirty="0"/>
              <a:t> </a:t>
            </a:r>
            <a:r>
              <a:rPr lang="en-US" sz="2400" dirty="0" err="1"/>
              <a:t>rendah</a:t>
            </a:r>
            <a:r>
              <a:rPr lang="en-US" sz="2400" dirty="0"/>
              <a:t> </a:t>
            </a:r>
            <a:r>
              <a:rPr lang="en-US" sz="2400" dirty="0" err="1"/>
              <a:t>tetapi</a:t>
            </a:r>
            <a:r>
              <a:rPr lang="en-US" sz="2400" dirty="0"/>
              <a:t> </a:t>
            </a:r>
            <a:r>
              <a:rPr lang="en-US" sz="2400" dirty="0" err="1"/>
              <a:t>kedua</a:t>
            </a:r>
            <a:r>
              <a:rPr lang="en-US" sz="2400" dirty="0"/>
              <a:t> </a:t>
            </a:r>
            <a:r>
              <a:rPr lang="en-US" sz="2400" dirty="0" err="1"/>
              <a:t>nilai</a:t>
            </a:r>
            <a:r>
              <a:rPr lang="en-US" sz="2400" dirty="0"/>
              <a:t> rata-rata SUS </a:t>
            </a:r>
            <a:r>
              <a:rPr lang="en-US" sz="2400" dirty="0" err="1"/>
              <a:t>tersebut</a:t>
            </a:r>
            <a:r>
              <a:rPr lang="en-US" sz="2400" dirty="0"/>
              <a:t> </a:t>
            </a:r>
            <a:r>
              <a:rPr lang="en-US" sz="2400" dirty="0" err="1"/>
              <a:t>memiliki</a:t>
            </a:r>
            <a:r>
              <a:rPr lang="en-US" sz="2400" dirty="0"/>
              <a:t> </a:t>
            </a:r>
            <a:r>
              <a:rPr lang="en-US" sz="2400" dirty="0" err="1"/>
              <a:t>hasil</a:t>
            </a:r>
            <a:r>
              <a:rPr lang="en-US" sz="2400" dirty="0"/>
              <a:t> </a:t>
            </a:r>
            <a:r>
              <a:rPr lang="en-US" sz="2400" dirty="0" err="1"/>
              <a:t>penentuan</a:t>
            </a:r>
            <a:r>
              <a:rPr lang="en-US" sz="2400" dirty="0"/>
              <a:t> yang </a:t>
            </a:r>
            <a:r>
              <a:rPr lang="en-US" sz="2400" dirty="0" err="1"/>
              <a:t>diperoleh</a:t>
            </a:r>
            <a:r>
              <a:rPr lang="en-US" sz="2400" dirty="0"/>
              <a:t> </a:t>
            </a:r>
            <a:r>
              <a:rPr lang="en-US" sz="2400" dirty="0" err="1"/>
              <a:t>serupa</a:t>
            </a:r>
            <a:r>
              <a:rPr lang="en-US" sz="2400" dirty="0"/>
              <a:t> </a:t>
            </a:r>
            <a:r>
              <a:rPr lang="en-US" sz="2400" dirty="0" err="1"/>
              <a:t>seperti</a:t>
            </a:r>
            <a:r>
              <a:rPr lang="en-US" sz="2400" dirty="0"/>
              <a:t> </a:t>
            </a:r>
            <a:r>
              <a:rPr lang="en-US" sz="2400" i="1" dirty="0"/>
              <a:t>Acceptability Range</a:t>
            </a:r>
            <a:r>
              <a:rPr lang="en-US" sz="2400" dirty="0"/>
              <a:t> </a:t>
            </a:r>
            <a:r>
              <a:rPr lang="en-US" sz="2400" dirty="0" err="1"/>
              <a:t>berada</a:t>
            </a:r>
            <a:r>
              <a:rPr lang="en-US" sz="2400" dirty="0"/>
              <a:t> </a:t>
            </a:r>
            <a:r>
              <a:rPr lang="en-US" sz="2400" dirty="0" err="1"/>
              <a:t>pada</a:t>
            </a:r>
            <a:r>
              <a:rPr lang="en-US" sz="2400" dirty="0"/>
              <a:t> </a:t>
            </a:r>
            <a:r>
              <a:rPr lang="en-US" sz="2400" dirty="0" err="1"/>
              <a:t>kategori</a:t>
            </a:r>
            <a:r>
              <a:rPr lang="en-US" sz="2400" dirty="0"/>
              <a:t> </a:t>
            </a:r>
            <a:r>
              <a:rPr lang="en-US" sz="2400" i="1" dirty="0"/>
              <a:t>acceptable</a:t>
            </a:r>
            <a:r>
              <a:rPr lang="en-US" sz="2400" dirty="0"/>
              <a:t>, </a:t>
            </a:r>
            <a:r>
              <a:rPr lang="en-US" sz="2400" i="1" dirty="0"/>
              <a:t>Grade Scale</a:t>
            </a:r>
            <a:r>
              <a:rPr lang="en-US" sz="2400" dirty="0"/>
              <a:t> </a:t>
            </a:r>
            <a:r>
              <a:rPr lang="en-US" sz="2400" dirty="0" err="1"/>
              <a:t>berada</a:t>
            </a:r>
            <a:r>
              <a:rPr lang="en-US" sz="2400" dirty="0"/>
              <a:t> </a:t>
            </a:r>
            <a:r>
              <a:rPr lang="en-US" sz="2400" dirty="0" err="1"/>
              <a:t>pada</a:t>
            </a:r>
            <a:r>
              <a:rPr lang="en-US" sz="2400" dirty="0"/>
              <a:t> </a:t>
            </a:r>
            <a:r>
              <a:rPr lang="en-US" sz="2400" dirty="0" err="1"/>
              <a:t>kategori</a:t>
            </a:r>
            <a:r>
              <a:rPr lang="en-US" sz="2400" dirty="0"/>
              <a:t> C, </a:t>
            </a:r>
            <a:r>
              <a:rPr lang="en-US" sz="2400" i="1" dirty="0"/>
              <a:t>Adjective Ratings</a:t>
            </a:r>
            <a:r>
              <a:rPr lang="en-US" sz="2400" dirty="0"/>
              <a:t> </a:t>
            </a:r>
            <a:r>
              <a:rPr lang="en-US" sz="2400" dirty="0" err="1"/>
              <a:t>berada</a:t>
            </a:r>
            <a:r>
              <a:rPr lang="en-US" sz="2400" dirty="0"/>
              <a:t> </a:t>
            </a:r>
            <a:r>
              <a:rPr lang="en-US" sz="2400" dirty="0" err="1"/>
              <a:t>pada</a:t>
            </a:r>
            <a:r>
              <a:rPr lang="en-US" sz="2400" dirty="0"/>
              <a:t> </a:t>
            </a:r>
            <a:r>
              <a:rPr lang="en-US" sz="2400" dirty="0" err="1"/>
              <a:t>kategori</a:t>
            </a:r>
            <a:r>
              <a:rPr lang="en-US" sz="2400" dirty="0"/>
              <a:t> </a:t>
            </a:r>
            <a:r>
              <a:rPr lang="en-US" sz="2400" i="1" dirty="0"/>
              <a:t>good</a:t>
            </a:r>
            <a:r>
              <a:rPr lang="en-US" sz="2400" dirty="0"/>
              <a:t>. </a:t>
            </a:r>
          </a:p>
          <a:p>
            <a:pPr lvl="0"/>
            <a:endParaRPr lang="en-US" sz="2400" dirty="0"/>
          </a:p>
          <a:p>
            <a:pPr lvl="0"/>
            <a:r>
              <a:rPr lang="en-US" sz="2400" dirty="0" err="1"/>
              <a:t>Hasil</a:t>
            </a:r>
            <a:r>
              <a:rPr lang="en-US" sz="2400" dirty="0"/>
              <a:t> </a:t>
            </a:r>
            <a:r>
              <a:rPr lang="en-US" sz="2400" dirty="0" err="1"/>
              <a:t>Penentuan</a:t>
            </a:r>
            <a:r>
              <a:rPr lang="en-US" sz="2400" dirty="0"/>
              <a:t> </a:t>
            </a:r>
            <a:r>
              <a:rPr lang="en-US" sz="2400" dirty="0" err="1"/>
              <a:t>kedua</a:t>
            </a:r>
            <a:r>
              <a:rPr lang="en-US" sz="2400" dirty="0"/>
              <a:t> </a:t>
            </a:r>
            <a:r>
              <a:rPr lang="en-US" sz="2400" dirty="0" err="1"/>
              <a:t>menggunakan</a:t>
            </a:r>
            <a:r>
              <a:rPr lang="en-US" sz="2400" dirty="0"/>
              <a:t> </a:t>
            </a:r>
            <a:r>
              <a:rPr lang="en-US" sz="2400" i="1" dirty="0"/>
              <a:t>SUS Score Percentile Rank </a:t>
            </a:r>
            <a:r>
              <a:rPr lang="en-US" sz="2400" dirty="0" err="1"/>
              <a:t>berada</a:t>
            </a:r>
            <a:r>
              <a:rPr lang="en-US" sz="2400" dirty="0"/>
              <a:t> </a:t>
            </a:r>
            <a:r>
              <a:rPr lang="en-US" sz="2400" dirty="0" err="1"/>
              <a:t>pada</a:t>
            </a:r>
            <a:r>
              <a:rPr lang="en-US" sz="2400" dirty="0"/>
              <a:t> grade B.</a:t>
            </a:r>
          </a:p>
          <a:p>
            <a:endParaRPr lang="en-US" sz="2400" dirty="0"/>
          </a:p>
        </p:txBody>
      </p:sp>
    </p:spTree>
    <p:extLst>
      <p:ext uri="{BB962C8B-B14F-4D97-AF65-F5344CB8AC3E}">
        <p14:creationId xmlns:p14="http://schemas.microsoft.com/office/powerpoint/2010/main" val="4240755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5267A-FB63-4654-A234-45EF1F5955F3}"/>
              </a:ext>
            </a:extLst>
          </p:cNvPr>
          <p:cNvSpPr>
            <a:spLocks noGrp="1"/>
          </p:cNvSpPr>
          <p:nvPr>
            <p:ph type="title"/>
          </p:nvPr>
        </p:nvSpPr>
        <p:spPr>
          <a:xfrm>
            <a:off x="1541928" y="1037478"/>
            <a:ext cx="9744637" cy="809251"/>
          </a:xfrm>
        </p:spPr>
        <p:txBody>
          <a:bodyPr>
            <a:normAutofit fontScale="90000"/>
          </a:bodyPr>
          <a:lstStyle/>
          <a:p>
            <a:r>
              <a:rPr lang="en-US" sz="4000" dirty="0">
                <a:latin typeface="Arial Rounded MT Bold" panose="020F0704030504030204" pitchFamily="34" charset="0"/>
              </a:rPr>
              <a:t>Usability Metrix for User Experience (UMUX)</a:t>
            </a:r>
            <a:endParaRPr lang="en-ID" sz="4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33068A5E-E864-4C8B-B96D-CD1DF29A24D0}"/>
              </a:ext>
            </a:extLst>
          </p:cNvPr>
          <p:cNvSpPr>
            <a:spLocks noGrp="1"/>
          </p:cNvSpPr>
          <p:nvPr>
            <p:ph idx="1"/>
          </p:nvPr>
        </p:nvSpPr>
        <p:spPr>
          <a:xfrm>
            <a:off x="1541927" y="2468463"/>
            <a:ext cx="9744637" cy="2976563"/>
          </a:xfrm>
        </p:spPr>
        <p:txBody>
          <a:bodyPr>
            <a:normAutofit lnSpcReduction="10000"/>
          </a:bodyPr>
          <a:lstStyle/>
          <a:p>
            <a:r>
              <a:rPr lang="en-US" sz="2800" dirty="0"/>
              <a:t>UMUX </a:t>
            </a:r>
            <a:r>
              <a:rPr lang="en-US" sz="2800" dirty="0" err="1"/>
              <a:t>lebih</a:t>
            </a:r>
            <a:r>
              <a:rPr lang="en-US" sz="2800" dirty="0"/>
              <a:t> </a:t>
            </a:r>
            <a:r>
              <a:rPr lang="en-US" sz="2800" dirty="0" err="1"/>
              <a:t>luas</a:t>
            </a:r>
            <a:r>
              <a:rPr lang="en-US" sz="2800" dirty="0"/>
              <a:t> </a:t>
            </a:r>
            <a:r>
              <a:rPr lang="en-US" sz="2800" dirty="0" err="1"/>
              <a:t>daripada</a:t>
            </a:r>
            <a:r>
              <a:rPr lang="en-US" sz="2800" dirty="0"/>
              <a:t> </a:t>
            </a:r>
            <a:r>
              <a:rPr lang="en-US" sz="2800" dirty="0" err="1"/>
              <a:t>kuesioner</a:t>
            </a:r>
            <a:r>
              <a:rPr lang="en-US" sz="2800" dirty="0"/>
              <a:t> single ease question, </a:t>
            </a:r>
            <a:r>
              <a:rPr lang="en-US" sz="2800" dirty="0" err="1"/>
              <a:t>tetapi</a:t>
            </a:r>
            <a:r>
              <a:rPr lang="en-US" sz="2800" dirty="0"/>
              <a:t> </a:t>
            </a:r>
            <a:r>
              <a:rPr lang="en-US" sz="2800" dirty="0" err="1"/>
              <a:t>lebih</a:t>
            </a:r>
            <a:r>
              <a:rPr lang="en-US" sz="2800" dirty="0"/>
              <a:t> </a:t>
            </a:r>
            <a:r>
              <a:rPr lang="en-US" sz="2800" dirty="0" err="1"/>
              <a:t>pendek</a:t>
            </a:r>
            <a:r>
              <a:rPr lang="en-US" sz="2800" dirty="0"/>
              <a:t> </a:t>
            </a:r>
            <a:r>
              <a:rPr lang="en-US" sz="2800" dirty="0" err="1"/>
              <a:t>daripada</a:t>
            </a:r>
            <a:r>
              <a:rPr lang="en-US" sz="2800" dirty="0"/>
              <a:t> </a:t>
            </a:r>
            <a:r>
              <a:rPr lang="en-US" sz="2800" dirty="0" err="1"/>
              <a:t>standar</a:t>
            </a:r>
            <a:r>
              <a:rPr lang="en-US" sz="2800" dirty="0"/>
              <a:t> industry SUS.</a:t>
            </a:r>
            <a:endParaRPr lang="id-ID" sz="2800" dirty="0"/>
          </a:p>
          <a:p>
            <a:r>
              <a:rPr lang="id-ID" altLang="id-ID" sz="2800" dirty="0">
                <a:solidFill>
                  <a:srgbClr val="202124"/>
                </a:solidFill>
                <a:latin typeface="inherit"/>
              </a:rPr>
              <a:t>Berisi dua item positif dan dua item negatif.</a:t>
            </a:r>
          </a:p>
          <a:p>
            <a:r>
              <a:rPr lang="en-US" sz="2800" dirty="0" err="1"/>
              <a:t>Menggunakan</a:t>
            </a:r>
            <a:r>
              <a:rPr lang="id-ID" sz="2800" dirty="0"/>
              <a:t> </a:t>
            </a:r>
            <a:r>
              <a:rPr lang="en-US" sz="2800" dirty="0" err="1"/>
              <a:t>skala</a:t>
            </a:r>
            <a:r>
              <a:rPr lang="en-US" sz="2800" dirty="0"/>
              <a:t> </a:t>
            </a:r>
            <a:r>
              <a:rPr lang="en-US" sz="2800" dirty="0" err="1"/>
              <a:t>likert</a:t>
            </a:r>
            <a:r>
              <a:rPr lang="en-US" sz="2800" dirty="0"/>
              <a:t> 7 </a:t>
            </a:r>
            <a:r>
              <a:rPr lang="en-US" sz="2800" dirty="0" err="1"/>
              <a:t>poin</a:t>
            </a:r>
            <a:r>
              <a:rPr lang="en-US" sz="2800" dirty="0"/>
              <a:t> dan 4 item </a:t>
            </a:r>
            <a:r>
              <a:rPr lang="en-US" sz="2800" dirty="0" err="1"/>
              <a:t>pertanyaan</a:t>
            </a:r>
            <a:r>
              <a:rPr lang="en-US" sz="2800" dirty="0"/>
              <a:t> yang </a:t>
            </a:r>
            <a:r>
              <a:rPr lang="en-US" sz="2800" dirty="0" err="1"/>
              <a:t>digunakan</a:t>
            </a:r>
            <a:r>
              <a:rPr lang="en-US" sz="2800" dirty="0"/>
              <a:t> </a:t>
            </a:r>
            <a:r>
              <a:rPr lang="en-US" sz="2800" dirty="0" err="1"/>
              <a:t>untuk</a:t>
            </a:r>
            <a:r>
              <a:rPr lang="en-US" sz="2800" dirty="0"/>
              <a:t> </a:t>
            </a:r>
            <a:r>
              <a:rPr lang="en-US" sz="2800" dirty="0" err="1"/>
              <a:t>penilaian</a:t>
            </a:r>
            <a:r>
              <a:rPr lang="en-US" sz="2800" dirty="0"/>
              <a:t> </a:t>
            </a:r>
            <a:r>
              <a:rPr lang="en-US" sz="2800" dirty="0" err="1"/>
              <a:t>subjektif</a:t>
            </a:r>
            <a:r>
              <a:rPr lang="en-US" sz="2800" dirty="0"/>
              <a:t> </a:t>
            </a:r>
            <a:r>
              <a:rPr lang="en-US" sz="2800" dirty="0" err="1"/>
              <a:t>dari</a:t>
            </a:r>
            <a:r>
              <a:rPr lang="en-US" sz="2800" dirty="0"/>
              <a:t> </a:t>
            </a:r>
            <a:r>
              <a:rPr lang="en-US" sz="2800" dirty="0" err="1"/>
              <a:t>kegunaan</a:t>
            </a:r>
            <a:r>
              <a:rPr lang="en-US" sz="2800" dirty="0"/>
              <a:t> yang </a:t>
            </a:r>
            <a:r>
              <a:rPr lang="en-US" sz="2800" dirty="0" err="1"/>
              <a:t>dirasakan</a:t>
            </a:r>
            <a:r>
              <a:rPr lang="en-US" sz="2800" dirty="0"/>
              <a:t>.</a:t>
            </a:r>
          </a:p>
          <a:p>
            <a:r>
              <a:rPr lang="en-US" sz="2800" dirty="0" err="1"/>
              <a:t>Dikembangkan</a:t>
            </a:r>
            <a:r>
              <a:rPr lang="en-US" sz="2800" dirty="0"/>
              <a:t> oleh Finstad Kraig </a:t>
            </a:r>
            <a:r>
              <a:rPr lang="en-US" sz="2800" dirty="0" err="1"/>
              <a:t>tahun</a:t>
            </a:r>
            <a:r>
              <a:rPr lang="en-US" sz="2800" dirty="0"/>
              <a:t> 2010</a:t>
            </a:r>
            <a:endParaRPr lang="en-ID" sz="2800" dirty="0"/>
          </a:p>
        </p:txBody>
      </p:sp>
      <p:sp>
        <p:nvSpPr>
          <p:cNvPr id="4" name="Subtitle 4">
            <a:extLst>
              <a:ext uri="{FF2B5EF4-FFF2-40B4-BE49-F238E27FC236}">
                <a16:creationId xmlns:a16="http://schemas.microsoft.com/office/drawing/2014/main" id="{5AF5E814-FA62-4E1A-B791-D90D9001D4A2}"/>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EA968EFC-835B-4BED-A338-D55392694CE5}"/>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6" name="Rectangle 1"/>
          <p:cNvSpPr>
            <a:spLocks noChangeArrowheads="1"/>
          </p:cNvSpPr>
          <p:nvPr/>
        </p:nvSpPr>
        <p:spPr bwMode="auto">
          <a:xfrm>
            <a:off x="0" y="107728"/>
            <a:ext cx="65" cy="241744"/>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7457" rIns="0" bIns="-17457"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id-ID" altLang="id-ID"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83799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3C42A-D8B3-42E9-B41A-167A396767E1}"/>
              </a:ext>
            </a:extLst>
          </p:cNvPr>
          <p:cNvSpPr>
            <a:spLocks noGrp="1"/>
          </p:cNvSpPr>
          <p:nvPr>
            <p:ph type="title"/>
          </p:nvPr>
        </p:nvSpPr>
        <p:spPr>
          <a:xfrm>
            <a:off x="1120878" y="1037478"/>
            <a:ext cx="10165688" cy="809251"/>
          </a:xfrm>
        </p:spPr>
        <p:txBody>
          <a:bodyPr>
            <a:noAutofit/>
          </a:bodyPr>
          <a:lstStyle/>
          <a:p>
            <a:r>
              <a:rPr lang="en-US" sz="6600" dirty="0" err="1">
                <a:latin typeface="Arial Rounded MT Bold" panose="020F0704030504030204" pitchFamily="34" charset="0"/>
              </a:rPr>
              <a:t>Kuesioner</a:t>
            </a:r>
            <a:r>
              <a:rPr lang="en-US" sz="6600" dirty="0">
                <a:latin typeface="Arial Rounded MT Bold" panose="020F0704030504030204" pitchFamily="34" charset="0"/>
              </a:rPr>
              <a:t> UMUX</a:t>
            </a:r>
            <a:endParaRPr lang="en-ID" sz="6600" dirty="0">
              <a:latin typeface="Arial Rounded MT Bold" panose="020F0704030504030204" pitchFamily="34" charset="0"/>
            </a:endParaRPr>
          </a:p>
        </p:txBody>
      </p:sp>
      <p:sp>
        <p:nvSpPr>
          <p:cNvPr id="4" name="Subtitle 4">
            <a:extLst>
              <a:ext uri="{FF2B5EF4-FFF2-40B4-BE49-F238E27FC236}">
                <a16:creationId xmlns:a16="http://schemas.microsoft.com/office/drawing/2014/main" id="{8A4F9DCA-4C34-441E-994F-0115BC805C1F}"/>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5" name="Subtitle 4">
            <a:extLst>
              <a:ext uri="{FF2B5EF4-FFF2-40B4-BE49-F238E27FC236}">
                <a16:creationId xmlns:a16="http://schemas.microsoft.com/office/drawing/2014/main" id="{A5210E5F-88FE-4D91-9569-22E6220C9D4E}"/>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pic>
        <p:nvPicPr>
          <p:cNvPr id="6" name="Picture 5">
            <a:extLst>
              <a:ext uri="{FF2B5EF4-FFF2-40B4-BE49-F238E27FC236}">
                <a16:creationId xmlns:a16="http://schemas.microsoft.com/office/drawing/2014/main" id="{A98AD3B6-02E3-4010-A3C2-969756D7FE4D}"/>
              </a:ext>
            </a:extLst>
          </p:cNvPr>
          <p:cNvPicPr>
            <a:picLocks noChangeAspect="1"/>
          </p:cNvPicPr>
          <p:nvPr/>
        </p:nvPicPr>
        <p:blipFill rotWithShape="1">
          <a:blip r:embed="rId2"/>
          <a:srcRect t="3334" b="2949"/>
          <a:stretch/>
        </p:blipFill>
        <p:spPr>
          <a:xfrm>
            <a:off x="6193021" y="2302834"/>
            <a:ext cx="5527040" cy="3477875"/>
          </a:xfrm>
          <a:prstGeom prst="rect">
            <a:avLst/>
          </a:prstGeom>
          <a:ln>
            <a:solidFill>
              <a:schemeClr val="accent1"/>
            </a:solidFill>
          </a:ln>
        </p:spPr>
      </p:pic>
      <p:sp>
        <p:nvSpPr>
          <p:cNvPr id="3" name="Rectangle 2"/>
          <p:cNvSpPr/>
          <p:nvPr/>
        </p:nvSpPr>
        <p:spPr>
          <a:xfrm>
            <a:off x="486695" y="2302834"/>
            <a:ext cx="5501150" cy="3477875"/>
          </a:xfrm>
          <a:prstGeom prst="rect">
            <a:avLst/>
          </a:prstGeom>
          <a:ln>
            <a:solidFill>
              <a:schemeClr val="accent1"/>
            </a:solidFill>
          </a:ln>
        </p:spPr>
        <p:txBody>
          <a:bodyPr wrap="square">
            <a:spAutoFit/>
          </a:bodyPr>
          <a:lstStyle/>
          <a:p>
            <a:pPr marL="342900" indent="-342900">
              <a:buFont typeface="+mj-lt"/>
              <a:buAutoNum type="arabicPeriod"/>
            </a:pPr>
            <a:r>
              <a:rPr lang="id-ID" sz="2000" dirty="0"/>
              <a:t>Kemampuan [sistem ini] memenuhi kebutuhan saya.</a:t>
            </a:r>
          </a:p>
          <a:p>
            <a:pPr marL="342900" indent="-342900">
              <a:buFont typeface="+mj-lt"/>
              <a:buAutoNum type="arabicPeriod"/>
            </a:pPr>
            <a:endParaRPr lang="id-ID" sz="2000" dirty="0"/>
          </a:p>
          <a:p>
            <a:pPr marL="342900" indent="-342900">
              <a:buFont typeface="+mj-lt"/>
              <a:buAutoNum type="arabicPeriod"/>
            </a:pPr>
            <a:r>
              <a:rPr lang="id-ID" sz="2000" dirty="0"/>
              <a:t>Menggunakan [sistem ini] adalah pengalaman yang membuat frustrasi.</a:t>
            </a:r>
          </a:p>
          <a:p>
            <a:pPr marL="342900" indent="-342900">
              <a:buFont typeface="+mj-lt"/>
              <a:buAutoNum type="arabicPeriod"/>
            </a:pPr>
            <a:endParaRPr lang="id-ID" sz="2000" dirty="0"/>
          </a:p>
          <a:p>
            <a:pPr marL="342900" indent="-342900">
              <a:buFont typeface="+mj-lt"/>
              <a:buAutoNum type="arabicPeriod"/>
            </a:pPr>
            <a:r>
              <a:rPr lang="id-ID" sz="2000" dirty="0"/>
              <a:t>[Sistem ini] mudah digunakan.</a:t>
            </a:r>
          </a:p>
          <a:p>
            <a:pPr marL="342900" indent="-342900">
              <a:buFont typeface="+mj-lt"/>
              <a:buAutoNum type="arabicPeriod"/>
            </a:pPr>
            <a:endParaRPr lang="id-ID" sz="2000" dirty="0"/>
          </a:p>
          <a:p>
            <a:pPr marL="342900" indent="-342900">
              <a:buFont typeface="+mj-lt"/>
              <a:buAutoNum type="arabicPeriod"/>
            </a:pPr>
            <a:r>
              <a:rPr lang="id-ID" sz="2000" dirty="0"/>
              <a:t>Saya harus menghabiskan terlalu banyak waktu untuk memperbaiki keadaan dengan [sistem ini].</a:t>
            </a:r>
          </a:p>
        </p:txBody>
      </p:sp>
    </p:spTree>
    <p:extLst>
      <p:ext uri="{BB962C8B-B14F-4D97-AF65-F5344CB8AC3E}">
        <p14:creationId xmlns:p14="http://schemas.microsoft.com/office/powerpoint/2010/main" val="4026187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052F2-FD2F-40F5-AFA4-465D7233F99B}"/>
              </a:ext>
            </a:extLst>
          </p:cNvPr>
          <p:cNvSpPr>
            <a:spLocks noGrp="1"/>
          </p:cNvSpPr>
          <p:nvPr>
            <p:ph type="title"/>
          </p:nvPr>
        </p:nvSpPr>
        <p:spPr/>
        <p:txBody>
          <a:bodyPr>
            <a:normAutofit/>
          </a:bodyPr>
          <a:lstStyle/>
          <a:p>
            <a:r>
              <a:rPr lang="en-US" sz="4800" dirty="0" err="1">
                <a:latin typeface="Arial Rounded MT Bold" panose="020F0704030504030204" pitchFamily="34" charset="0"/>
              </a:rPr>
              <a:t>Perhitungan</a:t>
            </a:r>
            <a:r>
              <a:rPr lang="en-US" sz="4800" dirty="0">
                <a:latin typeface="Arial Rounded MT Bold" panose="020F0704030504030204" pitchFamily="34" charset="0"/>
              </a:rPr>
              <a:t> score UMUX</a:t>
            </a:r>
            <a:endParaRPr lang="en-ID" sz="48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601E24DF-A5AA-4A25-B7D2-9DD90C2EDA2E}"/>
              </a:ext>
            </a:extLst>
          </p:cNvPr>
          <p:cNvSpPr>
            <a:spLocks noGrp="1"/>
          </p:cNvSpPr>
          <p:nvPr>
            <p:ph idx="1"/>
          </p:nvPr>
        </p:nvSpPr>
        <p:spPr>
          <a:xfrm>
            <a:off x="515815" y="2034709"/>
            <a:ext cx="5404340" cy="4166799"/>
          </a:xfrm>
        </p:spPr>
        <p:txBody>
          <a:bodyPr>
            <a:noAutofit/>
          </a:bodyPr>
          <a:lstStyle/>
          <a:p>
            <a:r>
              <a:rPr lang="en-US" sz="2000" dirty="0" err="1"/>
              <a:t>Komponen</a:t>
            </a:r>
            <a:r>
              <a:rPr lang="en-US" sz="2000" dirty="0"/>
              <a:t> usability </a:t>
            </a:r>
            <a:r>
              <a:rPr lang="en-US" sz="2000" dirty="0" err="1"/>
              <a:t>dinilai</a:t>
            </a:r>
            <a:r>
              <a:rPr lang="en-US" sz="2000" dirty="0"/>
              <a:t> </a:t>
            </a:r>
            <a:r>
              <a:rPr lang="en-US" sz="2000" dirty="0" err="1"/>
              <a:t>dari</a:t>
            </a:r>
            <a:r>
              <a:rPr lang="en-US" sz="2000" dirty="0"/>
              <a:t> </a:t>
            </a:r>
            <a:r>
              <a:rPr lang="en-US" sz="2000" dirty="0" err="1"/>
              <a:t>masing-masing</a:t>
            </a:r>
            <a:r>
              <a:rPr lang="en-US" sz="2000" dirty="0"/>
              <a:t> </a:t>
            </a:r>
            <a:r>
              <a:rPr lang="en-US" sz="2000" dirty="0" err="1"/>
              <a:t>keempat</a:t>
            </a:r>
            <a:r>
              <a:rPr lang="en-US" sz="2000" dirty="0"/>
              <a:t> item UMUX : </a:t>
            </a:r>
            <a:r>
              <a:rPr lang="en-US" sz="2000" dirty="0" err="1"/>
              <a:t>Efectiveness</a:t>
            </a:r>
            <a:r>
              <a:rPr lang="en-US" sz="2000" dirty="0"/>
              <a:t>; Satisfaction; Overall; dan </a:t>
            </a:r>
            <a:r>
              <a:rPr lang="en-US" sz="2000" dirty="0" err="1"/>
              <a:t>Effiency</a:t>
            </a:r>
            <a:r>
              <a:rPr lang="en-US" sz="2000" dirty="0"/>
              <a:t>.</a:t>
            </a:r>
          </a:p>
          <a:p>
            <a:r>
              <a:rPr lang="en-US" sz="2000" dirty="0" err="1"/>
              <a:t>Penilaian</a:t>
            </a:r>
            <a:r>
              <a:rPr lang="en-US" sz="2000" dirty="0"/>
              <a:t> UMUX :</a:t>
            </a:r>
          </a:p>
          <a:p>
            <a:pPr lvl="1"/>
            <a:r>
              <a:rPr lang="en-US" sz="2000" dirty="0"/>
              <a:t>Item GANJIL </a:t>
            </a:r>
            <a:r>
              <a:rPr lang="en-US" sz="2000" dirty="0" err="1"/>
              <a:t>dinilai</a:t>
            </a:r>
            <a:r>
              <a:rPr lang="en-US" sz="2000" dirty="0"/>
              <a:t> </a:t>
            </a:r>
            <a:r>
              <a:rPr lang="en-US" sz="2000" dirty="0" err="1"/>
              <a:t>sebagai</a:t>
            </a:r>
            <a:r>
              <a:rPr lang="en-US" sz="2000" dirty="0"/>
              <a:t> = </a:t>
            </a:r>
          </a:p>
          <a:p>
            <a:pPr marL="914400" lvl="2" indent="0">
              <a:buNone/>
            </a:pPr>
            <a:r>
              <a:rPr lang="en-US" sz="1800" dirty="0"/>
              <a:t>score </a:t>
            </a:r>
            <a:r>
              <a:rPr lang="en-US" sz="1800" dirty="0" err="1"/>
              <a:t>pengguna</a:t>
            </a:r>
            <a:r>
              <a:rPr lang="en-US" sz="1800" dirty="0"/>
              <a:t> -1</a:t>
            </a:r>
          </a:p>
          <a:p>
            <a:pPr lvl="1"/>
            <a:r>
              <a:rPr lang="en-US" sz="2000" dirty="0"/>
              <a:t>Item GENAP </a:t>
            </a:r>
            <a:r>
              <a:rPr lang="en-US" sz="2000" dirty="0" err="1"/>
              <a:t>diberi</a:t>
            </a:r>
            <a:r>
              <a:rPr lang="en-US" sz="2000" dirty="0"/>
              <a:t> </a:t>
            </a:r>
            <a:r>
              <a:rPr lang="en-US" sz="2000" dirty="0" err="1"/>
              <a:t>skor</a:t>
            </a:r>
            <a:r>
              <a:rPr lang="en-US" sz="2000" dirty="0"/>
              <a:t> </a:t>
            </a:r>
            <a:r>
              <a:rPr lang="en-US" sz="2000" dirty="0" err="1"/>
              <a:t>sebagai</a:t>
            </a:r>
            <a:r>
              <a:rPr lang="en-US" sz="2000" dirty="0"/>
              <a:t> = </a:t>
            </a:r>
          </a:p>
          <a:p>
            <a:pPr marL="457200" lvl="1" indent="0">
              <a:buNone/>
            </a:pPr>
            <a:r>
              <a:rPr lang="en-US" sz="2000" dirty="0"/>
              <a:t>	7 – score </a:t>
            </a:r>
            <a:r>
              <a:rPr lang="en-US" sz="2000" dirty="0" err="1"/>
              <a:t>pengguna</a:t>
            </a:r>
            <a:endParaRPr lang="en-US" sz="2000" dirty="0"/>
          </a:p>
          <a:p>
            <a:pPr lvl="1"/>
            <a:r>
              <a:rPr lang="en-US" sz="2000" dirty="0" err="1"/>
              <a:t>Jumlahkan</a:t>
            </a:r>
            <a:r>
              <a:rPr lang="en-US" sz="2000" dirty="0"/>
              <a:t> dan </a:t>
            </a:r>
            <a:r>
              <a:rPr lang="en-US" sz="2000" dirty="0" err="1"/>
              <a:t>bagi</a:t>
            </a:r>
            <a:r>
              <a:rPr lang="en-US" sz="2000" dirty="0"/>
              <a:t> </a:t>
            </a:r>
            <a:r>
              <a:rPr lang="en-US" sz="2000" dirty="0" err="1"/>
              <a:t>dengan</a:t>
            </a:r>
            <a:r>
              <a:rPr lang="en-US" sz="2000" dirty="0"/>
              <a:t> 24 </a:t>
            </a:r>
            <a:r>
              <a:rPr lang="en-US" sz="2000" dirty="0" err="1"/>
              <a:t>atau</a:t>
            </a:r>
            <a:r>
              <a:rPr lang="en-US" sz="2000" dirty="0"/>
              <a:t> score yang paling </a:t>
            </a:r>
            <a:r>
              <a:rPr lang="en-US" sz="2000" dirty="0" err="1"/>
              <a:t>tinggi</a:t>
            </a:r>
            <a:r>
              <a:rPr lang="en-US" sz="2000" dirty="0"/>
              <a:t>.</a:t>
            </a:r>
          </a:p>
          <a:p>
            <a:pPr lvl="1"/>
            <a:r>
              <a:rPr lang="en-US" sz="2000" dirty="0" err="1"/>
              <a:t>Kalikan</a:t>
            </a:r>
            <a:r>
              <a:rPr lang="en-US" sz="2000" dirty="0"/>
              <a:t> </a:t>
            </a:r>
            <a:r>
              <a:rPr lang="en-US" sz="2000" dirty="0" err="1"/>
              <a:t>hasil</a:t>
            </a:r>
            <a:r>
              <a:rPr lang="en-US" sz="2000" dirty="0"/>
              <a:t> </a:t>
            </a:r>
            <a:r>
              <a:rPr lang="en-US" sz="2000" dirty="0" err="1"/>
              <a:t>baginya</a:t>
            </a:r>
            <a:r>
              <a:rPr lang="en-US" sz="2000" dirty="0"/>
              <a:t> </a:t>
            </a:r>
            <a:r>
              <a:rPr lang="en-US" sz="2000" dirty="0" err="1"/>
              <a:t>dengan</a:t>
            </a:r>
            <a:r>
              <a:rPr lang="en-US" sz="2000" dirty="0"/>
              <a:t> 100.</a:t>
            </a:r>
          </a:p>
          <a:p>
            <a:pPr lvl="1"/>
            <a:r>
              <a:rPr lang="en-US" sz="2000" dirty="0" err="1"/>
              <a:t>Buat</a:t>
            </a:r>
            <a:r>
              <a:rPr lang="en-US" sz="2000" dirty="0"/>
              <a:t> </a:t>
            </a:r>
            <a:r>
              <a:rPr lang="en-US" sz="2000" dirty="0" err="1"/>
              <a:t>rerata</a:t>
            </a:r>
            <a:r>
              <a:rPr lang="en-US" sz="2000" dirty="0"/>
              <a:t> di </a:t>
            </a:r>
            <a:r>
              <a:rPr lang="en-US" sz="2000" dirty="0" err="1"/>
              <a:t>seluruh</a:t>
            </a:r>
            <a:r>
              <a:rPr lang="en-US" sz="2000" dirty="0"/>
              <a:t> </a:t>
            </a:r>
            <a:r>
              <a:rPr lang="en-US" sz="2000" dirty="0" err="1"/>
              <a:t>pengguna</a:t>
            </a:r>
            <a:r>
              <a:rPr lang="en-US" sz="2000" dirty="0"/>
              <a:t> </a:t>
            </a:r>
            <a:endParaRPr lang="en-ID" sz="2000" dirty="0"/>
          </a:p>
        </p:txBody>
      </p:sp>
      <p:sp>
        <p:nvSpPr>
          <p:cNvPr id="4" name="Content Placeholder 2">
            <a:extLst>
              <a:ext uri="{FF2B5EF4-FFF2-40B4-BE49-F238E27FC236}">
                <a16:creationId xmlns:a16="http://schemas.microsoft.com/office/drawing/2014/main" id="{32D33FA2-B58E-4A2D-9DAA-994385BB8891}"/>
              </a:ext>
            </a:extLst>
          </p:cNvPr>
          <p:cNvSpPr txBox="1">
            <a:spLocks/>
          </p:cNvSpPr>
          <p:nvPr/>
        </p:nvSpPr>
        <p:spPr>
          <a:xfrm>
            <a:off x="6271845" y="2017880"/>
            <a:ext cx="5404340" cy="4166799"/>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dirty="0"/>
          </a:p>
          <a:p>
            <a:endParaRPr lang="en-ID" sz="2000" dirty="0"/>
          </a:p>
        </p:txBody>
      </p:sp>
      <p:graphicFrame>
        <p:nvGraphicFramePr>
          <p:cNvPr id="5" name="Table 5">
            <a:extLst>
              <a:ext uri="{FF2B5EF4-FFF2-40B4-BE49-F238E27FC236}">
                <a16:creationId xmlns:a16="http://schemas.microsoft.com/office/drawing/2014/main" id="{09EDCDE4-2882-4CA2-98BF-B265094F8CC3}"/>
              </a:ext>
            </a:extLst>
          </p:cNvPr>
          <p:cNvGraphicFramePr>
            <a:graphicFrameLocks noGrp="1"/>
          </p:cNvGraphicFramePr>
          <p:nvPr>
            <p:extLst>
              <p:ext uri="{D42A27DB-BD31-4B8C-83A1-F6EECF244321}">
                <p14:modId xmlns:p14="http://schemas.microsoft.com/office/powerpoint/2010/main" val="2103242155"/>
              </p:ext>
            </p:extLst>
          </p:nvPr>
        </p:nvGraphicFramePr>
        <p:xfrm>
          <a:off x="6271845" y="2145972"/>
          <a:ext cx="5404339" cy="3674548"/>
        </p:xfrm>
        <a:graphic>
          <a:graphicData uri="http://schemas.openxmlformats.org/drawingml/2006/table">
            <a:tbl>
              <a:tblPr firstRow="1" bandRow="1">
                <a:tableStyleId>{5C22544A-7EE6-4342-B048-85BDC9FD1C3A}</a:tableStyleId>
              </a:tblPr>
              <a:tblGrid>
                <a:gridCol w="1644535">
                  <a:extLst>
                    <a:ext uri="{9D8B030D-6E8A-4147-A177-3AD203B41FA5}">
                      <a16:colId xmlns:a16="http://schemas.microsoft.com/office/drawing/2014/main" val="1667109620"/>
                    </a:ext>
                  </a:extLst>
                </a:gridCol>
                <a:gridCol w="1879902">
                  <a:extLst>
                    <a:ext uri="{9D8B030D-6E8A-4147-A177-3AD203B41FA5}">
                      <a16:colId xmlns:a16="http://schemas.microsoft.com/office/drawing/2014/main" val="166767294"/>
                    </a:ext>
                  </a:extLst>
                </a:gridCol>
                <a:gridCol w="1879902">
                  <a:extLst>
                    <a:ext uri="{9D8B030D-6E8A-4147-A177-3AD203B41FA5}">
                      <a16:colId xmlns:a16="http://schemas.microsoft.com/office/drawing/2014/main" val="2431769907"/>
                    </a:ext>
                  </a:extLst>
                </a:gridCol>
              </a:tblGrid>
              <a:tr h="605418">
                <a:tc>
                  <a:txBody>
                    <a:bodyPr/>
                    <a:lstStyle/>
                    <a:p>
                      <a:pPr algn="ctr"/>
                      <a:r>
                        <a:rPr lang="en-US" dirty="0"/>
                        <a:t>Score</a:t>
                      </a:r>
                      <a:endParaRPr lang="en-ID" dirty="0"/>
                    </a:p>
                  </a:txBody>
                  <a:tcPr anchor="ctr"/>
                </a:tc>
                <a:tc>
                  <a:txBody>
                    <a:bodyPr/>
                    <a:lstStyle/>
                    <a:p>
                      <a:pPr algn="ctr"/>
                      <a:r>
                        <a:rPr lang="en-US" dirty="0"/>
                        <a:t>Grade</a:t>
                      </a:r>
                      <a:endParaRPr lang="en-ID" dirty="0"/>
                    </a:p>
                  </a:txBody>
                  <a:tcPr anchor="ctr"/>
                </a:tc>
                <a:tc>
                  <a:txBody>
                    <a:bodyPr/>
                    <a:lstStyle/>
                    <a:p>
                      <a:pPr algn="ctr"/>
                      <a:r>
                        <a:rPr lang="en-US" dirty="0"/>
                        <a:t>Adjective Rating</a:t>
                      </a:r>
                      <a:endParaRPr lang="en-ID" dirty="0"/>
                    </a:p>
                  </a:txBody>
                  <a:tcPr anchor="ctr"/>
                </a:tc>
                <a:extLst>
                  <a:ext uri="{0D108BD9-81ED-4DB2-BD59-A6C34878D82A}">
                    <a16:rowId xmlns:a16="http://schemas.microsoft.com/office/drawing/2014/main" val="1302434907"/>
                  </a:ext>
                </a:extLst>
              </a:tr>
              <a:tr h="613826">
                <a:tc>
                  <a:txBody>
                    <a:bodyPr/>
                    <a:lstStyle/>
                    <a:p>
                      <a:pPr algn="ctr"/>
                      <a:r>
                        <a:rPr lang="en-US" dirty="0"/>
                        <a:t>&gt; 80</a:t>
                      </a:r>
                      <a:endParaRPr lang="en-ID" dirty="0"/>
                    </a:p>
                  </a:txBody>
                  <a:tcPr anchor="ctr"/>
                </a:tc>
                <a:tc>
                  <a:txBody>
                    <a:bodyPr/>
                    <a:lstStyle/>
                    <a:p>
                      <a:pPr algn="ctr"/>
                      <a:r>
                        <a:rPr lang="en-US" dirty="0"/>
                        <a:t>A</a:t>
                      </a:r>
                      <a:endParaRPr lang="en-ID" dirty="0"/>
                    </a:p>
                  </a:txBody>
                  <a:tcPr anchor="ctr"/>
                </a:tc>
                <a:tc>
                  <a:txBody>
                    <a:bodyPr/>
                    <a:lstStyle/>
                    <a:p>
                      <a:pPr algn="ctr"/>
                      <a:r>
                        <a:rPr lang="en-US" dirty="0"/>
                        <a:t>Excellent</a:t>
                      </a:r>
                      <a:endParaRPr lang="en-ID" dirty="0"/>
                    </a:p>
                  </a:txBody>
                  <a:tcPr anchor="ctr"/>
                </a:tc>
                <a:extLst>
                  <a:ext uri="{0D108BD9-81ED-4DB2-BD59-A6C34878D82A}">
                    <a16:rowId xmlns:a16="http://schemas.microsoft.com/office/drawing/2014/main" val="3770251528"/>
                  </a:ext>
                </a:extLst>
              </a:tr>
              <a:tr h="613826">
                <a:tc>
                  <a:txBody>
                    <a:bodyPr/>
                    <a:lstStyle/>
                    <a:p>
                      <a:pPr algn="ctr"/>
                      <a:r>
                        <a:rPr lang="en-US" dirty="0"/>
                        <a:t>73 - 80</a:t>
                      </a:r>
                      <a:endParaRPr lang="en-ID" dirty="0"/>
                    </a:p>
                  </a:txBody>
                  <a:tcPr anchor="ctr"/>
                </a:tc>
                <a:tc>
                  <a:txBody>
                    <a:bodyPr/>
                    <a:lstStyle/>
                    <a:p>
                      <a:pPr algn="ctr"/>
                      <a:r>
                        <a:rPr lang="en-US" dirty="0"/>
                        <a:t>B</a:t>
                      </a:r>
                      <a:endParaRPr lang="en-ID" dirty="0"/>
                    </a:p>
                  </a:txBody>
                  <a:tcPr anchor="ctr"/>
                </a:tc>
                <a:tc>
                  <a:txBody>
                    <a:bodyPr/>
                    <a:lstStyle/>
                    <a:p>
                      <a:pPr algn="ctr"/>
                      <a:r>
                        <a:rPr lang="en-US" dirty="0"/>
                        <a:t>Good</a:t>
                      </a:r>
                      <a:endParaRPr lang="en-ID" dirty="0"/>
                    </a:p>
                  </a:txBody>
                  <a:tcPr anchor="ctr"/>
                </a:tc>
                <a:extLst>
                  <a:ext uri="{0D108BD9-81ED-4DB2-BD59-A6C34878D82A}">
                    <a16:rowId xmlns:a16="http://schemas.microsoft.com/office/drawing/2014/main" val="4157483890"/>
                  </a:ext>
                </a:extLst>
              </a:tr>
              <a:tr h="613826">
                <a:tc>
                  <a:txBody>
                    <a:bodyPr/>
                    <a:lstStyle/>
                    <a:p>
                      <a:pPr algn="ctr"/>
                      <a:r>
                        <a:rPr lang="en-US" dirty="0"/>
                        <a:t>63 - 73</a:t>
                      </a:r>
                      <a:endParaRPr lang="en-ID" dirty="0"/>
                    </a:p>
                  </a:txBody>
                  <a:tcPr anchor="ctr"/>
                </a:tc>
                <a:tc>
                  <a:txBody>
                    <a:bodyPr/>
                    <a:lstStyle/>
                    <a:p>
                      <a:pPr algn="ctr"/>
                      <a:r>
                        <a:rPr lang="en-US" dirty="0"/>
                        <a:t>C</a:t>
                      </a:r>
                      <a:endParaRPr lang="en-ID" dirty="0"/>
                    </a:p>
                  </a:txBody>
                  <a:tcPr anchor="ctr"/>
                </a:tc>
                <a:tc>
                  <a:txBody>
                    <a:bodyPr/>
                    <a:lstStyle/>
                    <a:p>
                      <a:pPr algn="ctr"/>
                      <a:r>
                        <a:rPr lang="en-US" dirty="0"/>
                        <a:t>Okay</a:t>
                      </a:r>
                      <a:endParaRPr lang="en-ID" dirty="0"/>
                    </a:p>
                  </a:txBody>
                  <a:tcPr anchor="ctr"/>
                </a:tc>
                <a:extLst>
                  <a:ext uri="{0D108BD9-81ED-4DB2-BD59-A6C34878D82A}">
                    <a16:rowId xmlns:a16="http://schemas.microsoft.com/office/drawing/2014/main" val="2379141329"/>
                  </a:ext>
                </a:extLst>
              </a:tr>
              <a:tr h="613826">
                <a:tc>
                  <a:txBody>
                    <a:bodyPr/>
                    <a:lstStyle/>
                    <a:p>
                      <a:pPr algn="ctr"/>
                      <a:r>
                        <a:rPr lang="en-US" dirty="0"/>
                        <a:t>51 - 63</a:t>
                      </a:r>
                      <a:endParaRPr lang="en-ID" dirty="0"/>
                    </a:p>
                  </a:txBody>
                  <a:tcPr anchor="ctr"/>
                </a:tc>
                <a:tc>
                  <a:txBody>
                    <a:bodyPr/>
                    <a:lstStyle/>
                    <a:p>
                      <a:pPr algn="ctr"/>
                      <a:r>
                        <a:rPr lang="en-US" dirty="0"/>
                        <a:t>D</a:t>
                      </a:r>
                      <a:endParaRPr lang="en-ID" dirty="0"/>
                    </a:p>
                  </a:txBody>
                  <a:tcPr anchor="ctr"/>
                </a:tc>
                <a:tc>
                  <a:txBody>
                    <a:bodyPr/>
                    <a:lstStyle/>
                    <a:p>
                      <a:pPr algn="ctr"/>
                      <a:r>
                        <a:rPr lang="en-US" dirty="0"/>
                        <a:t>Poor</a:t>
                      </a:r>
                      <a:endParaRPr lang="en-ID" dirty="0"/>
                    </a:p>
                  </a:txBody>
                  <a:tcPr anchor="ctr"/>
                </a:tc>
                <a:extLst>
                  <a:ext uri="{0D108BD9-81ED-4DB2-BD59-A6C34878D82A}">
                    <a16:rowId xmlns:a16="http://schemas.microsoft.com/office/drawing/2014/main" val="787543969"/>
                  </a:ext>
                </a:extLst>
              </a:tr>
              <a:tr h="613826">
                <a:tc>
                  <a:txBody>
                    <a:bodyPr/>
                    <a:lstStyle/>
                    <a:p>
                      <a:pPr algn="ctr"/>
                      <a:r>
                        <a:rPr lang="en-US" dirty="0"/>
                        <a:t>&lt; 51</a:t>
                      </a:r>
                      <a:endParaRPr lang="en-ID" dirty="0"/>
                    </a:p>
                  </a:txBody>
                  <a:tcPr anchor="ctr"/>
                </a:tc>
                <a:tc>
                  <a:txBody>
                    <a:bodyPr/>
                    <a:lstStyle/>
                    <a:p>
                      <a:pPr algn="ctr"/>
                      <a:r>
                        <a:rPr lang="en-US" dirty="0"/>
                        <a:t>F</a:t>
                      </a:r>
                      <a:endParaRPr lang="en-ID" dirty="0"/>
                    </a:p>
                  </a:txBody>
                  <a:tcPr anchor="ctr"/>
                </a:tc>
                <a:tc>
                  <a:txBody>
                    <a:bodyPr/>
                    <a:lstStyle/>
                    <a:p>
                      <a:pPr algn="ctr"/>
                      <a:r>
                        <a:rPr lang="en-US" dirty="0"/>
                        <a:t>Awful</a:t>
                      </a:r>
                      <a:endParaRPr lang="en-ID" dirty="0"/>
                    </a:p>
                  </a:txBody>
                  <a:tcPr anchor="ctr"/>
                </a:tc>
                <a:extLst>
                  <a:ext uri="{0D108BD9-81ED-4DB2-BD59-A6C34878D82A}">
                    <a16:rowId xmlns:a16="http://schemas.microsoft.com/office/drawing/2014/main" val="2307259395"/>
                  </a:ext>
                </a:extLst>
              </a:tr>
            </a:tbl>
          </a:graphicData>
        </a:graphic>
      </p:graphicFrame>
    </p:spTree>
    <p:extLst>
      <p:ext uri="{BB962C8B-B14F-4D97-AF65-F5344CB8AC3E}">
        <p14:creationId xmlns:p14="http://schemas.microsoft.com/office/powerpoint/2010/main" val="29422952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2D56-6F50-4610-A037-FECAF811DD4C}"/>
              </a:ext>
            </a:extLst>
          </p:cNvPr>
          <p:cNvSpPr>
            <a:spLocks noGrp="1"/>
          </p:cNvSpPr>
          <p:nvPr>
            <p:ph type="title"/>
          </p:nvPr>
        </p:nvSpPr>
        <p:spPr/>
        <p:txBody>
          <a:bodyPr>
            <a:normAutofit/>
          </a:bodyPr>
          <a:lstStyle/>
          <a:p>
            <a:r>
              <a:rPr lang="en-US" sz="3600" dirty="0" err="1">
                <a:latin typeface="Arial Rounded MT Bold" panose="020F0704030504030204" pitchFamily="34" charset="0"/>
              </a:rPr>
              <a:t>Perbandingan</a:t>
            </a:r>
            <a:r>
              <a:rPr lang="en-US" sz="3600" dirty="0">
                <a:latin typeface="Arial Rounded MT Bold" panose="020F0704030504030204" pitchFamily="34" charset="0"/>
              </a:rPr>
              <a:t> SUS dan UMUX</a:t>
            </a:r>
            <a:endParaRPr lang="en-ID" sz="3600" dirty="0">
              <a:latin typeface="Arial Rounded MT Bold" panose="020F0704030504030204" pitchFamily="34" charset="0"/>
            </a:endParaRPr>
          </a:p>
        </p:txBody>
      </p:sp>
      <p:graphicFrame>
        <p:nvGraphicFramePr>
          <p:cNvPr id="4" name="Table 4">
            <a:extLst>
              <a:ext uri="{FF2B5EF4-FFF2-40B4-BE49-F238E27FC236}">
                <a16:creationId xmlns:a16="http://schemas.microsoft.com/office/drawing/2014/main" id="{93EB7C2C-BB14-4060-B371-450E4D9E86BD}"/>
              </a:ext>
            </a:extLst>
          </p:cNvPr>
          <p:cNvGraphicFramePr>
            <a:graphicFrameLocks noGrp="1"/>
          </p:cNvGraphicFramePr>
          <p:nvPr>
            <p:ph idx="1"/>
            <p:extLst>
              <p:ext uri="{D42A27DB-BD31-4B8C-83A1-F6EECF244321}">
                <p14:modId xmlns:p14="http://schemas.microsoft.com/office/powerpoint/2010/main" val="3398678706"/>
              </p:ext>
            </p:extLst>
          </p:nvPr>
        </p:nvGraphicFramePr>
        <p:xfrm>
          <a:off x="1541464" y="2035173"/>
          <a:ext cx="8933796" cy="3424332"/>
        </p:xfrm>
        <a:graphic>
          <a:graphicData uri="http://schemas.openxmlformats.org/drawingml/2006/table">
            <a:tbl>
              <a:tblPr firstRow="1" bandRow="1">
                <a:tableStyleId>{5C22544A-7EE6-4342-B048-85BDC9FD1C3A}</a:tableStyleId>
              </a:tblPr>
              <a:tblGrid>
                <a:gridCol w="2977932">
                  <a:extLst>
                    <a:ext uri="{9D8B030D-6E8A-4147-A177-3AD203B41FA5}">
                      <a16:colId xmlns:a16="http://schemas.microsoft.com/office/drawing/2014/main" val="849221171"/>
                    </a:ext>
                  </a:extLst>
                </a:gridCol>
                <a:gridCol w="2977932">
                  <a:extLst>
                    <a:ext uri="{9D8B030D-6E8A-4147-A177-3AD203B41FA5}">
                      <a16:colId xmlns:a16="http://schemas.microsoft.com/office/drawing/2014/main" val="807191203"/>
                    </a:ext>
                  </a:extLst>
                </a:gridCol>
                <a:gridCol w="2977932">
                  <a:extLst>
                    <a:ext uri="{9D8B030D-6E8A-4147-A177-3AD203B41FA5}">
                      <a16:colId xmlns:a16="http://schemas.microsoft.com/office/drawing/2014/main" val="127415672"/>
                    </a:ext>
                  </a:extLst>
                </a:gridCol>
              </a:tblGrid>
              <a:tr h="533939">
                <a:tc>
                  <a:txBody>
                    <a:bodyPr/>
                    <a:lstStyle/>
                    <a:p>
                      <a:pPr algn="ctr"/>
                      <a:r>
                        <a:rPr lang="en-US" sz="2000" dirty="0" err="1"/>
                        <a:t>Kategori</a:t>
                      </a:r>
                      <a:r>
                        <a:rPr lang="en-US" sz="2000" dirty="0"/>
                        <a:t> </a:t>
                      </a:r>
                      <a:endParaRPr lang="en-ID" sz="2000" dirty="0"/>
                    </a:p>
                  </a:txBody>
                  <a:tcPr anchor="ctr"/>
                </a:tc>
                <a:tc>
                  <a:txBody>
                    <a:bodyPr/>
                    <a:lstStyle/>
                    <a:p>
                      <a:pPr algn="ctr"/>
                      <a:r>
                        <a:rPr lang="en-US" sz="2000" dirty="0"/>
                        <a:t>SUS</a:t>
                      </a:r>
                      <a:endParaRPr lang="en-ID" sz="2000" dirty="0"/>
                    </a:p>
                  </a:txBody>
                  <a:tcPr anchor="ctr"/>
                </a:tc>
                <a:tc>
                  <a:txBody>
                    <a:bodyPr/>
                    <a:lstStyle/>
                    <a:p>
                      <a:pPr algn="ctr"/>
                      <a:r>
                        <a:rPr lang="en-US" sz="2000" dirty="0"/>
                        <a:t>UMUX</a:t>
                      </a:r>
                      <a:endParaRPr lang="en-ID" sz="2000" dirty="0"/>
                    </a:p>
                  </a:txBody>
                  <a:tcPr anchor="ctr"/>
                </a:tc>
                <a:extLst>
                  <a:ext uri="{0D108BD9-81ED-4DB2-BD59-A6C34878D82A}">
                    <a16:rowId xmlns:a16="http://schemas.microsoft.com/office/drawing/2014/main" val="20340033"/>
                  </a:ext>
                </a:extLst>
              </a:tr>
              <a:tr h="533939">
                <a:tc>
                  <a:txBody>
                    <a:bodyPr/>
                    <a:lstStyle/>
                    <a:p>
                      <a:pPr algn="ctr"/>
                      <a:r>
                        <a:rPr lang="en-US" sz="2000" dirty="0" err="1"/>
                        <a:t>Jumlah</a:t>
                      </a:r>
                      <a:r>
                        <a:rPr lang="en-US" sz="2000" dirty="0"/>
                        <a:t> Item</a:t>
                      </a:r>
                      <a:endParaRPr lang="en-ID" sz="2000" dirty="0"/>
                    </a:p>
                  </a:txBody>
                  <a:tcPr anchor="ctr"/>
                </a:tc>
                <a:tc>
                  <a:txBody>
                    <a:bodyPr/>
                    <a:lstStyle/>
                    <a:p>
                      <a:pPr algn="ctr"/>
                      <a:r>
                        <a:rPr lang="en-US" sz="2000" dirty="0"/>
                        <a:t>10</a:t>
                      </a:r>
                      <a:endParaRPr lang="en-ID" sz="2000" dirty="0"/>
                    </a:p>
                  </a:txBody>
                  <a:tcPr anchor="ctr"/>
                </a:tc>
                <a:tc>
                  <a:txBody>
                    <a:bodyPr/>
                    <a:lstStyle/>
                    <a:p>
                      <a:pPr algn="ctr"/>
                      <a:r>
                        <a:rPr lang="en-US" sz="2000" dirty="0"/>
                        <a:t>4</a:t>
                      </a:r>
                      <a:endParaRPr lang="en-ID" sz="2000" dirty="0"/>
                    </a:p>
                  </a:txBody>
                  <a:tcPr anchor="ctr"/>
                </a:tc>
                <a:extLst>
                  <a:ext uri="{0D108BD9-81ED-4DB2-BD59-A6C34878D82A}">
                    <a16:rowId xmlns:a16="http://schemas.microsoft.com/office/drawing/2014/main" val="1721127321"/>
                  </a:ext>
                </a:extLst>
              </a:tr>
              <a:tr h="533939">
                <a:tc>
                  <a:txBody>
                    <a:bodyPr/>
                    <a:lstStyle/>
                    <a:p>
                      <a:pPr algn="ctr"/>
                      <a:r>
                        <a:rPr lang="en-US" sz="2000" dirty="0" err="1"/>
                        <a:t>Jumlah</a:t>
                      </a:r>
                      <a:r>
                        <a:rPr lang="en-US" sz="2000" dirty="0"/>
                        <a:t> </a:t>
                      </a:r>
                      <a:r>
                        <a:rPr lang="en-US" sz="2000" dirty="0" err="1"/>
                        <a:t>Respon</a:t>
                      </a:r>
                      <a:endParaRPr lang="en-ID" sz="2000" dirty="0"/>
                    </a:p>
                  </a:txBody>
                  <a:tcPr anchor="ctr"/>
                </a:tc>
                <a:tc>
                  <a:txBody>
                    <a:bodyPr/>
                    <a:lstStyle/>
                    <a:p>
                      <a:pPr algn="ctr"/>
                      <a:r>
                        <a:rPr lang="en-US" sz="2000" dirty="0"/>
                        <a:t>5</a:t>
                      </a:r>
                      <a:endParaRPr lang="en-ID" sz="2000" dirty="0"/>
                    </a:p>
                  </a:txBody>
                  <a:tcPr anchor="ctr"/>
                </a:tc>
                <a:tc>
                  <a:txBody>
                    <a:bodyPr/>
                    <a:lstStyle/>
                    <a:p>
                      <a:pPr algn="ctr"/>
                      <a:r>
                        <a:rPr lang="en-US" sz="2000" dirty="0"/>
                        <a:t>7</a:t>
                      </a:r>
                      <a:endParaRPr lang="en-ID" sz="2000" dirty="0"/>
                    </a:p>
                  </a:txBody>
                  <a:tcPr anchor="ctr"/>
                </a:tc>
                <a:extLst>
                  <a:ext uri="{0D108BD9-81ED-4DB2-BD59-A6C34878D82A}">
                    <a16:rowId xmlns:a16="http://schemas.microsoft.com/office/drawing/2014/main" val="2414740682"/>
                  </a:ext>
                </a:extLst>
              </a:tr>
              <a:tr h="533939">
                <a:tc>
                  <a:txBody>
                    <a:bodyPr/>
                    <a:lstStyle/>
                    <a:p>
                      <a:pPr algn="ctr"/>
                      <a:r>
                        <a:rPr lang="en-US" sz="2000" dirty="0"/>
                        <a:t>Scoring Range</a:t>
                      </a:r>
                      <a:endParaRPr lang="en-ID" sz="2000" dirty="0"/>
                    </a:p>
                  </a:txBody>
                  <a:tcPr anchor="ctr"/>
                </a:tc>
                <a:tc>
                  <a:txBody>
                    <a:bodyPr/>
                    <a:lstStyle/>
                    <a:p>
                      <a:pPr algn="ctr"/>
                      <a:r>
                        <a:rPr lang="en-US" sz="2000" dirty="0"/>
                        <a:t>0-100 in 2.5 increments</a:t>
                      </a:r>
                      <a:endParaRPr lang="en-ID" sz="2000" dirty="0"/>
                    </a:p>
                  </a:txBody>
                  <a:tcPr anchor="ctr"/>
                </a:tc>
                <a:tc>
                  <a:txBody>
                    <a:bodyPr/>
                    <a:lstStyle/>
                    <a:p>
                      <a:pPr algn="ctr"/>
                      <a:r>
                        <a:rPr lang="en-US" sz="2000" dirty="0"/>
                        <a:t>0-100</a:t>
                      </a:r>
                      <a:endParaRPr lang="en-ID" sz="2000" dirty="0"/>
                    </a:p>
                  </a:txBody>
                  <a:tcPr anchor="ctr"/>
                </a:tc>
                <a:extLst>
                  <a:ext uri="{0D108BD9-81ED-4DB2-BD59-A6C34878D82A}">
                    <a16:rowId xmlns:a16="http://schemas.microsoft.com/office/drawing/2014/main" val="2741969588"/>
                  </a:ext>
                </a:extLst>
              </a:tr>
              <a:tr h="533939">
                <a:tc>
                  <a:txBody>
                    <a:bodyPr/>
                    <a:lstStyle/>
                    <a:p>
                      <a:pPr algn="ctr"/>
                      <a:r>
                        <a:rPr lang="en-US" sz="2000" dirty="0" err="1"/>
                        <a:t>Standart</a:t>
                      </a:r>
                      <a:endParaRPr lang="en-ID" sz="2000" dirty="0"/>
                    </a:p>
                  </a:txBody>
                  <a:tcPr anchor="ctr"/>
                </a:tc>
                <a:tc>
                  <a:txBody>
                    <a:bodyPr/>
                    <a:lstStyle/>
                    <a:p>
                      <a:pPr algn="ctr"/>
                      <a:r>
                        <a:rPr lang="en-US" sz="2000" dirty="0"/>
                        <a:t>ISO 9421-11</a:t>
                      </a:r>
                      <a:endParaRPr lang="en-ID" sz="2000" dirty="0"/>
                    </a:p>
                  </a:txBody>
                  <a:tcPr anchor="ctr"/>
                </a:tc>
                <a:tc>
                  <a:txBody>
                    <a:bodyPr/>
                    <a:lstStyle/>
                    <a:p>
                      <a:pPr algn="ctr"/>
                      <a:r>
                        <a:rPr lang="en-US" sz="2000" dirty="0"/>
                        <a:t>ISO 9421-11</a:t>
                      </a:r>
                      <a:endParaRPr lang="en-ID" sz="2000" dirty="0"/>
                    </a:p>
                  </a:txBody>
                  <a:tcPr anchor="ctr"/>
                </a:tc>
                <a:extLst>
                  <a:ext uri="{0D108BD9-81ED-4DB2-BD59-A6C34878D82A}">
                    <a16:rowId xmlns:a16="http://schemas.microsoft.com/office/drawing/2014/main" val="3708360651"/>
                  </a:ext>
                </a:extLst>
              </a:tr>
              <a:tr h="754637">
                <a:tc>
                  <a:txBody>
                    <a:bodyPr/>
                    <a:lstStyle/>
                    <a:p>
                      <a:pPr algn="ctr"/>
                      <a:r>
                        <a:rPr lang="en-US" sz="2000" dirty="0"/>
                        <a:t>Usability</a:t>
                      </a:r>
                      <a:endParaRPr lang="en-ID" sz="2000" dirty="0"/>
                    </a:p>
                  </a:txBody>
                  <a:tcPr anchor="ctr"/>
                </a:tc>
                <a:tc>
                  <a:txBody>
                    <a:bodyPr/>
                    <a:lstStyle/>
                    <a:p>
                      <a:pPr algn="ctr"/>
                      <a:r>
                        <a:rPr lang="en-US" sz="2000" dirty="0"/>
                        <a:t>Learnability, Efficiency</a:t>
                      </a:r>
                      <a:endParaRPr lang="en-ID" sz="2000" dirty="0"/>
                    </a:p>
                  </a:txBody>
                  <a:tcPr anchor="ctr"/>
                </a:tc>
                <a:tc>
                  <a:txBody>
                    <a:bodyPr/>
                    <a:lstStyle/>
                    <a:p>
                      <a:pPr algn="ctr"/>
                      <a:r>
                        <a:rPr lang="en-US" sz="2000" dirty="0" err="1"/>
                        <a:t>Efektifitas</a:t>
                      </a:r>
                      <a:r>
                        <a:rPr lang="en-US" sz="2000" dirty="0"/>
                        <a:t>, </a:t>
                      </a:r>
                      <a:r>
                        <a:rPr lang="en-US" sz="2000" dirty="0" err="1"/>
                        <a:t>Efisiensi</a:t>
                      </a:r>
                      <a:r>
                        <a:rPr lang="en-US" sz="2000" dirty="0"/>
                        <a:t>, </a:t>
                      </a:r>
                      <a:r>
                        <a:rPr lang="en-US" sz="2000" dirty="0" err="1"/>
                        <a:t>Kepuasan</a:t>
                      </a:r>
                      <a:endParaRPr lang="en-ID" sz="2000" dirty="0"/>
                    </a:p>
                  </a:txBody>
                  <a:tcPr anchor="ctr"/>
                </a:tc>
                <a:extLst>
                  <a:ext uri="{0D108BD9-81ED-4DB2-BD59-A6C34878D82A}">
                    <a16:rowId xmlns:a16="http://schemas.microsoft.com/office/drawing/2014/main" val="2312777755"/>
                  </a:ext>
                </a:extLst>
              </a:tr>
            </a:tbl>
          </a:graphicData>
        </a:graphic>
      </p:graphicFrame>
    </p:spTree>
    <p:extLst>
      <p:ext uri="{BB962C8B-B14F-4D97-AF65-F5344CB8AC3E}">
        <p14:creationId xmlns:p14="http://schemas.microsoft.com/office/powerpoint/2010/main" val="555414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81" name="Title 80"/>
          <p:cNvSpPr>
            <a:spLocks noGrp="1"/>
          </p:cNvSpPr>
          <p:nvPr>
            <p:ph type="title"/>
          </p:nvPr>
        </p:nvSpPr>
        <p:spPr/>
        <p:txBody>
          <a:bodyPr>
            <a:noAutofit/>
          </a:bodyPr>
          <a:lstStyle/>
          <a:p>
            <a:r>
              <a:rPr lang="en-US" sz="6600" dirty="0" err="1">
                <a:latin typeface="Arial Rounded MT Bold" panose="020F0704030504030204" pitchFamily="34" charset="0"/>
              </a:rPr>
              <a:t>Definisi</a:t>
            </a:r>
            <a:r>
              <a:rPr lang="en-US" sz="6600" dirty="0">
                <a:latin typeface="Arial Rounded MT Bold" panose="020F0704030504030204" pitchFamily="34" charset="0"/>
              </a:rPr>
              <a:t> </a:t>
            </a:r>
          </a:p>
        </p:txBody>
      </p:sp>
      <p:sp>
        <p:nvSpPr>
          <p:cNvPr id="82" name="Content Placeholder 81"/>
          <p:cNvSpPr>
            <a:spLocks noGrp="1"/>
          </p:cNvSpPr>
          <p:nvPr>
            <p:ph idx="1"/>
          </p:nvPr>
        </p:nvSpPr>
        <p:spPr>
          <a:xfrm>
            <a:off x="5352386" y="2518890"/>
            <a:ext cx="5384440" cy="2976563"/>
          </a:xfrm>
        </p:spPr>
        <p:txBody>
          <a:bodyPr>
            <a:normAutofit/>
          </a:bodyPr>
          <a:lstStyle/>
          <a:p>
            <a:r>
              <a:rPr lang="en-US" sz="4400" b="1" dirty="0" err="1">
                <a:latin typeface="Signika"/>
                <a:cs typeface="Aharoni" pitchFamily="2" charset="-79"/>
              </a:rPr>
              <a:t>Apa</a:t>
            </a:r>
            <a:r>
              <a:rPr lang="en-US" sz="4400" b="1" dirty="0">
                <a:latin typeface="Signika"/>
                <a:cs typeface="Aharoni" pitchFamily="2" charset="-79"/>
              </a:rPr>
              <a:t> </a:t>
            </a:r>
            <a:r>
              <a:rPr lang="en-US" sz="4400" b="1" dirty="0" err="1">
                <a:latin typeface="Signika"/>
                <a:cs typeface="Aharoni" pitchFamily="2" charset="-79"/>
              </a:rPr>
              <a:t>itu</a:t>
            </a:r>
            <a:r>
              <a:rPr lang="en-US" sz="4400" b="1" dirty="0">
                <a:latin typeface="Signika"/>
                <a:cs typeface="Aharoni" pitchFamily="2" charset="-79"/>
              </a:rPr>
              <a:t> UI &amp; UX?</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64" y="1610009"/>
            <a:ext cx="5670550" cy="566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Subtitle 4">
            <a:extLst>
              <a:ext uri="{FF2B5EF4-FFF2-40B4-BE49-F238E27FC236}">
                <a16:creationId xmlns:a16="http://schemas.microsoft.com/office/drawing/2014/main" id="{9EC3BBC7-AD7F-49AC-BDA8-857551B6B3C1}"/>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Tree>
    <p:extLst>
      <p:ext uri="{BB962C8B-B14F-4D97-AF65-F5344CB8AC3E}">
        <p14:creationId xmlns:p14="http://schemas.microsoft.com/office/powerpoint/2010/main" val="39021647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FBCE154-73F3-433A-81FD-CDBDC4456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929" y="358021"/>
            <a:ext cx="6351507" cy="6351507"/>
          </a:xfrm>
          <a:prstGeom prst="rect">
            <a:avLst/>
          </a:prstGeom>
        </p:spPr>
      </p:pic>
      <p:sp>
        <p:nvSpPr>
          <p:cNvPr id="8"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endParaRPr lang="en-US" sz="900" dirty="0">
              <a:solidFill>
                <a:schemeClr val="bg1"/>
              </a:solidFill>
            </a:endParaRPr>
          </a:p>
          <a:p>
            <a:pPr algn="r">
              <a:spcBef>
                <a:spcPts val="0"/>
              </a:spcBef>
            </a:pPr>
            <a:r>
              <a:rPr lang="en-US" sz="1200" b="1" dirty="0">
                <a:solidFill>
                  <a:schemeClr val="bg1"/>
                </a:solidFill>
              </a:rPr>
              <a:t>TEKNIK INFORMATIKA – S1</a:t>
            </a:r>
            <a:endParaRPr lang="en-ID" sz="1050" b="1" dirty="0">
              <a:solidFill>
                <a:schemeClr val="bg1"/>
              </a:solidFill>
            </a:endParaRPr>
          </a:p>
        </p:txBody>
      </p:sp>
      <p:sp>
        <p:nvSpPr>
          <p:cNvPr id="10" name="Title 9"/>
          <p:cNvSpPr>
            <a:spLocks noGrp="1"/>
          </p:cNvSpPr>
          <p:nvPr>
            <p:ph type="title"/>
          </p:nvPr>
        </p:nvSpPr>
        <p:spPr/>
        <p:txBody>
          <a:bodyPr>
            <a:normAutofit/>
          </a:bodyPr>
          <a:lstStyle/>
          <a:p>
            <a:r>
              <a:rPr lang="en-US" dirty="0"/>
              <a:t>Jadi …</a:t>
            </a:r>
            <a:br>
              <a:rPr lang="en-US" dirty="0"/>
            </a:br>
            <a:r>
              <a:rPr lang="en-US" dirty="0" err="1"/>
              <a:t>apa</a:t>
            </a:r>
            <a:r>
              <a:rPr lang="en-US" dirty="0"/>
              <a:t> </a:t>
            </a:r>
            <a:r>
              <a:rPr lang="en-US" dirty="0" err="1"/>
              <a:t>itu</a:t>
            </a:r>
            <a:r>
              <a:rPr lang="en-US" dirty="0"/>
              <a:t> UI UX </a:t>
            </a:r>
            <a:r>
              <a:rPr lang="en-US" dirty="0" err="1"/>
              <a:t>dan</a:t>
            </a:r>
            <a:r>
              <a:rPr lang="en-US" dirty="0"/>
              <a:t> </a:t>
            </a:r>
            <a:r>
              <a:rPr lang="en-US" dirty="0" err="1"/>
              <a:t>Pengukurannya</a:t>
            </a:r>
            <a:r>
              <a:rPr lang="en-US" dirty="0"/>
              <a:t>?</a:t>
            </a:r>
          </a:p>
        </p:txBody>
      </p:sp>
      <p:pic>
        <p:nvPicPr>
          <p:cNvPr id="7" name="Picture 6">
            <a:extLst>
              <a:ext uri="{FF2B5EF4-FFF2-40B4-BE49-F238E27FC236}">
                <a16:creationId xmlns:a16="http://schemas.microsoft.com/office/drawing/2014/main" id="{D81B7B4C-50BF-4301-8217-C024E413EC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7873" y="26392"/>
            <a:ext cx="835439" cy="865502"/>
          </a:xfrm>
          <a:prstGeom prst="rect">
            <a:avLst/>
          </a:prstGeom>
        </p:spPr>
      </p:pic>
      <p:sp>
        <p:nvSpPr>
          <p:cNvPr id="12" name="Subtitle 4">
            <a:extLst>
              <a:ext uri="{FF2B5EF4-FFF2-40B4-BE49-F238E27FC236}">
                <a16:creationId xmlns:a16="http://schemas.microsoft.com/office/drawing/2014/main" id="{7B77100C-4747-4F27-B0A9-1DDF0F11336F}"/>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bg1"/>
                </a:solidFill>
              </a:rPr>
              <a:t>INTERAKSI MANUSIA DAN KOMPUTER</a:t>
            </a:r>
          </a:p>
        </p:txBody>
      </p:sp>
      <p:sp>
        <p:nvSpPr>
          <p:cNvPr id="13" name="Subtitle 4">
            <a:extLst>
              <a:ext uri="{FF2B5EF4-FFF2-40B4-BE49-F238E27FC236}">
                <a16:creationId xmlns:a16="http://schemas.microsoft.com/office/drawing/2014/main" id="{0F5A21A3-7179-48BF-B6B7-7D8CF527B29A}"/>
              </a:ext>
            </a:extLst>
          </p:cNvPr>
          <p:cNvSpPr txBox="1">
            <a:spLocks/>
          </p:cNvSpPr>
          <p:nvPr/>
        </p:nvSpPr>
        <p:spPr>
          <a:xfrm>
            <a:off x="1437068" y="178436"/>
            <a:ext cx="2565971" cy="51046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600" b="1" i="0" dirty="0">
                <a:solidFill>
                  <a:schemeClr val="accent1">
                    <a:lumMod val="50000"/>
                  </a:schemeClr>
                </a:solidFill>
              </a:rPr>
              <a:t>FAKULTAS ILMU KOMPUTER</a:t>
            </a:r>
            <a:endParaRPr lang="en-ID" sz="1600" b="1" i="0" dirty="0">
              <a:solidFill>
                <a:schemeClr val="accent1">
                  <a:lumMod val="50000"/>
                </a:schemeClr>
              </a:solidFill>
            </a:endParaRPr>
          </a:p>
        </p:txBody>
      </p:sp>
    </p:spTree>
    <p:extLst>
      <p:ext uri="{BB962C8B-B14F-4D97-AF65-F5344CB8AC3E}">
        <p14:creationId xmlns:p14="http://schemas.microsoft.com/office/powerpoint/2010/main" val="4642540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EEB012-EE7B-4786-A65B-FDDC0C5766B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287" y="165734"/>
            <a:ext cx="1388786" cy="1438761"/>
          </a:xfrm>
          <a:prstGeom prst="rect">
            <a:avLst/>
          </a:prstGeom>
        </p:spPr>
      </p:pic>
      <p:pic>
        <p:nvPicPr>
          <p:cNvPr id="2" name="Picture 1">
            <a:extLst>
              <a:ext uri="{FF2B5EF4-FFF2-40B4-BE49-F238E27FC236}">
                <a16:creationId xmlns:a16="http://schemas.microsoft.com/office/drawing/2014/main" id="{DF4D2208-67F3-45F5-99A8-E9822CE6012E}"/>
              </a:ext>
            </a:extLst>
          </p:cNvPr>
          <p:cNvPicPr>
            <a:picLocks noChangeAspect="1"/>
          </p:cNvPicPr>
          <p:nvPr/>
        </p:nvPicPr>
        <p:blipFill>
          <a:blip r:embed="rId3"/>
          <a:stretch>
            <a:fillRect/>
          </a:stretch>
        </p:blipFill>
        <p:spPr>
          <a:xfrm>
            <a:off x="3483637" y="2151777"/>
            <a:ext cx="5224725" cy="2554445"/>
          </a:xfrm>
          <a:prstGeom prst="rect">
            <a:avLst/>
          </a:prstGeom>
        </p:spPr>
      </p:pic>
    </p:spTree>
    <p:extLst>
      <p:ext uri="{BB962C8B-B14F-4D97-AF65-F5344CB8AC3E}">
        <p14:creationId xmlns:p14="http://schemas.microsoft.com/office/powerpoint/2010/main" val="1826328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Subtitle 4">
            <a:extLst>
              <a:ext uri="{FF2B5EF4-FFF2-40B4-BE49-F238E27FC236}">
                <a16:creationId xmlns:a16="http://schemas.microsoft.com/office/drawing/2014/main" id="{48B88F2C-5F81-41B6-9D81-4F88841AF1C9}"/>
              </a:ext>
            </a:extLst>
          </p:cNvPr>
          <p:cNvSpPr txBox="1">
            <a:spLocks/>
          </p:cNvSpPr>
          <p:nvPr/>
        </p:nvSpPr>
        <p:spPr>
          <a:xfrm>
            <a:off x="5511311" y="203912"/>
            <a:ext cx="2295526" cy="51046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900" dirty="0"/>
              <a:t>PROGRAM STUDI</a:t>
            </a:r>
          </a:p>
          <a:p>
            <a:pPr algn="r">
              <a:spcBef>
                <a:spcPts val="0"/>
              </a:spcBef>
            </a:pPr>
            <a:r>
              <a:rPr lang="en-US" sz="1200" b="1" dirty="0">
                <a:solidFill>
                  <a:schemeClr val="accent5">
                    <a:lumMod val="75000"/>
                  </a:schemeClr>
                </a:solidFill>
              </a:rPr>
              <a:t>TEKNIK INFORMATIKA – S1</a:t>
            </a:r>
            <a:endParaRPr lang="en-ID" sz="1050" b="1" dirty="0">
              <a:solidFill>
                <a:schemeClr val="accent5">
                  <a:lumMod val="75000"/>
                </a:schemeClr>
              </a:solidFill>
            </a:endParaRPr>
          </a:p>
        </p:txBody>
      </p:sp>
      <p:sp>
        <p:nvSpPr>
          <p:cNvPr id="6" name="Subtitle 4">
            <a:extLst>
              <a:ext uri="{FF2B5EF4-FFF2-40B4-BE49-F238E27FC236}">
                <a16:creationId xmlns:a16="http://schemas.microsoft.com/office/drawing/2014/main" id="{3F32675D-66B7-4CCF-9D15-CD0008B94BFA}"/>
              </a:ext>
            </a:extLst>
          </p:cNvPr>
          <p:cNvSpPr txBox="1">
            <a:spLocks/>
          </p:cNvSpPr>
          <p:nvPr/>
        </p:nvSpPr>
        <p:spPr>
          <a:xfrm>
            <a:off x="9515481" y="278723"/>
            <a:ext cx="2014891" cy="435652"/>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000" i="1"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ts val="0"/>
              </a:spcBef>
            </a:pPr>
            <a:r>
              <a:rPr lang="en-US" sz="1200" dirty="0"/>
              <a:t>MATA KULIAH</a:t>
            </a:r>
          </a:p>
          <a:p>
            <a:pPr algn="r">
              <a:spcBef>
                <a:spcPts val="0"/>
              </a:spcBef>
            </a:pPr>
            <a:r>
              <a:rPr lang="en-ID" sz="1500" b="1" dirty="0">
                <a:solidFill>
                  <a:schemeClr val="accent5">
                    <a:lumMod val="75000"/>
                  </a:schemeClr>
                </a:solidFill>
              </a:rPr>
              <a:t>INTERAKSI MANUSIA DAN KOMPUTER</a:t>
            </a:r>
          </a:p>
        </p:txBody>
      </p:sp>
      <p:sp>
        <p:nvSpPr>
          <p:cNvPr id="5" name="Title 4">
            <a:extLst>
              <a:ext uri="{FF2B5EF4-FFF2-40B4-BE49-F238E27FC236}">
                <a16:creationId xmlns:a16="http://schemas.microsoft.com/office/drawing/2014/main" id="{3C0CF188-401E-453D-9870-ED50A46E7B22}"/>
              </a:ext>
            </a:extLst>
          </p:cNvPr>
          <p:cNvSpPr>
            <a:spLocks noGrp="1"/>
          </p:cNvSpPr>
          <p:nvPr>
            <p:ph type="title"/>
          </p:nvPr>
        </p:nvSpPr>
        <p:spPr/>
        <p:txBody>
          <a:bodyPr>
            <a:noAutofit/>
          </a:bodyPr>
          <a:lstStyle/>
          <a:p>
            <a:r>
              <a:rPr lang="en-US" sz="4400" dirty="0">
                <a:latin typeface="Arial Rounded MT Bold" panose="020F0704030504030204" pitchFamily="34" charset="0"/>
              </a:rPr>
              <a:t>User Interface &amp; User Experience</a:t>
            </a:r>
            <a:endParaRPr lang="en-ID" sz="4400" dirty="0">
              <a:latin typeface="Arial Rounded MT Bold" panose="020F0704030504030204" pitchFamily="34" charset="0"/>
            </a:endParaRPr>
          </a:p>
        </p:txBody>
      </p:sp>
      <p:pic>
        <p:nvPicPr>
          <p:cNvPr id="1026" name="Picture 2" descr="What is User Experience Design? – Riyanthi Sianturi">
            <a:extLst>
              <a:ext uri="{FF2B5EF4-FFF2-40B4-BE49-F238E27FC236}">
                <a16:creationId xmlns:a16="http://schemas.microsoft.com/office/drawing/2014/main" id="{8F32E365-2F0A-4F6C-B078-57AA5CB97F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1928" y="2363218"/>
            <a:ext cx="3969383" cy="3958179"/>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9A47BD25-A55E-4442-816C-C1DDF617FC4A}"/>
              </a:ext>
            </a:extLst>
          </p:cNvPr>
          <p:cNvSpPr>
            <a:spLocks noGrp="1"/>
          </p:cNvSpPr>
          <p:nvPr>
            <p:ph idx="1"/>
          </p:nvPr>
        </p:nvSpPr>
        <p:spPr>
          <a:xfrm>
            <a:off x="5691308" y="2353351"/>
            <a:ext cx="5351929" cy="3958178"/>
          </a:xfrm>
          <a:ln>
            <a:solidFill>
              <a:schemeClr val="accent1"/>
            </a:solidFill>
          </a:ln>
        </p:spPr>
        <p:txBody>
          <a:bodyPr>
            <a:noAutofit/>
          </a:bodyPr>
          <a:lstStyle/>
          <a:p>
            <a:pPr marL="0" indent="0">
              <a:buNone/>
            </a:pPr>
            <a:r>
              <a:rPr lang="en-ID" sz="1600" b="1" dirty="0"/>
              <a:t>UI Interface </a:t>
            </a:r>
            <a:r>
              <a:rPr lang="en-ID" sz="1600" b="1" dirty="0" err="1"/>
              <a:t>ke</a:t>
            </a:r>
            <a:r>
              <a:rPr lang="en-ID" sz="1600" b="1" dirty="0"/>
              <a:t> </a:t>
            </a:r>
            <a:r>
              <a:rPr lang="en-ID" sz="1600" b="1" dirty="0" err="1"/>
              <a:t>dua</a:t>
            </a:r>
            <a:r>
              <a:rPr lang="en-ID" sz="1600" b="1" dirty="0"/>
              <a:t> </a:t>
            </a:r>
            <a:r>
              <a:rPr lang="en-ID" sz="1600" b="1" dirty="0" err="1"/>
              <a:t>botol</a:t>
            </a:r>
            <a:r>
              <a:rPr lang="en-ID" sz="1600" b="1" dirty="0"/>
              <a:t> :</a:t>
            </a:r>
          </a:p>
          <a:p>
            <a:r>
              <a:rPr lang="en-ID" sz="1600" dirty="0" err="1"/>
              <a:t>Desain</a:t>
            </a:r>
            <a:r>
              <a:rPr lang="en-ID" sz="1600" dirty="0"/>
              <a:t> </a:t>
            </a:r>
            <a:r>
              <a:rPr lang="en-ID" sz="1600" dirty="0" err="1"/>
              <a:t>antarmuka</a:t>
            </a:r>
            <a:r>
              <a:rPr lang="en-ID" sz="1600" dirty="0"/>
              <a:t> </a:t>
            </a:r>
            <a:r>
              <a:rPr lang="en-ID" sz="1600" dirty="0" err="1"/>
              <a:t>pengguna</a:t>
            </a:r>
            <a:r>
              <a:rPr lang="en-ID" sz="1600" dirty="0"/>
              <a:t> </a:t>
            </a:r>
            <a:r>
              <a:rPr lang="en-ID" sz="1600" dirty="0" err="1"/>
              <a:t>dari</a:t>
            </a:r>
            <a:r>
              <a:rPr lang="en-ID" sz="1600" dirty="0"/>
              <a:t> </a:t>
            </a:r>
            <a:r>
              <a:rPr lang="en-ID" sz="1600" dirty="0" err="1"/>
              <a:t>produk</a:t>
            </a:r>
            <a:r>
              <a:rPr lang="en-ID" sz="1600" dirty="0"/>
              <a:t> </a:t>
            </a:r>
            <a:r>
              <a:rPr lang="en-ID" sz="1600" dirty="0" err="1"/>
              <a:t>botol</a:t>
            </a:r>
            <a:r>
              <a:rPr lang="en-ID" sz="1600" dirty="0"/>
              <a:t> (</a:t>
            </a:r>
            <a:r>
              <a:rPr lang="en-ID" sz="1600" dirty="0" err="1"/>
              <a:t>saus</a:t>
            </a:r>
            <a:r>
              <a:rPr lang="en-ID" sz="1600" dirty="0"/>
              <a:t> </a:t>
            </a:r>
            <a:r>
              <a:rPr lang="en-ID" sz="1600" dirty="0" err="1"/>
              <a:t>tomat</a:t>
            </a:r>
            <a:r>
              <a:rPr lang="en-ID" sz="1600" dirty="0"/>
              <a:t>) di mana </a:t>
            </a:r>
            <a:r>
              <a:rPr lang="en-ID" sz="1600" dirty="0" err="1"/>
              <a:t>pengguna</a:t>
            </a:r>
            <a:r>
              <a:rPr lang="en-ID" sz="1600" dirty="0"/>
              <a:t> </a:t>
            </a:r>
            <a:r>
              <a:rPr lang="en-ID" sz="1600" dirty="0" err="1"/>
              <a:t>akan</a:t>
            </a:r>
            <a:r>
              <a:rPr lang="en-ID" sz="1600" dirty="0"/>
              <a:t> </a:t>
            </a:r>
            <a:r>
              <a:rPr lang="en-ID" sz="1600" dirty="0" err="1"/>
              <a:t>terlibat</a:t>
            </a:r>
            <a:r>
              <a:rPr lang="en-ID" sz="1600" dirty="0"/>
              <a:t> dan </a:t>
            </a:r>
            <a:r>
              <a:rPr lang="en-ID" sz="1600" dirty="0" err="1"/>
              <a:t>berinteraksi</a:t>
            </a:r>
            <a:r>
              <a:rPr lang="en-ID" sz="1600" dirty="0"/>
              <a:t> </a:t>
            </a:r>
            <a:r>
              <a:rPr lang="en-ID" sz="1600" dirty="0" err="1"/>
              <a:t>dengan</a:t>
            </a:r>
            <a:r>
              <a:rPr lang="en-ID" sz="1600" dirty="0"/>
              <a:t> </a:t>
            </a:r>
            <a:r>
              <a:rPr lang="en-ID" sz="1600" dirty="0" err="1"/>
              <a:t>produk</a:t>
            </a:r>
            <a:r>
              <a:rPr lang="en-ID" sz="1600" dirty="0"/>
              <a:t> </a:t>
            </a:r>
            <a:r>
              <a:rPr lang="en-ID" sz="1600" dirty="0" err="1"/>
              <a:t>botol</a:t>
            </a:r>
            <a:r>
              <a:rPr lang="en-ID" sz="1600" dirty="0"/>
              <a:t> </a:t>
            </a:r>
            <a:r>
              <a:rPr lang="en-ID" sz="1600" dirty="0" err="1"/>
              <a:t>tersebut</a:t>
            </a:r>
            <a:r>
              <a:rPr lang="en-ID" sz="1600" dirty="0"/>
              <a:t> </a:t>
            </a:r>
            <a:r>
              <a:rPr lang="en-ID" sz="1600" dirty="0" err="1"/>
              <a:t>ke</a:t>
            </a:r>
            <a:r>
              <a:rPr lang="en-ID" sz="1600" dirty="0"/>
              <a:t> </a:t>
            </a:r>
            <a:r>
              <a:rPr lang="en-ID" sz="1600" dirty="0" err="1"/>
              <a:t>makanan</a:t>
            </a:r>
            <a:r>
              <a:rPr lang="en-ID" sz="1600" dirty="0"/>
              <a:t> </a:t>
            </a:r>
            <a:r>
              <a:rPr lang="en-ID" sz="1600" dirty="0" err="1"/>
              <a:t>atau</a:t>
            </a:r>
            <a:r>
              <a:rPr lang="en-ID" sz="1600" dirty="0"/>
              <a:t> </a:t>
            </a:r>
            <a:r>
              <a:rPr lang="en-ID" sz="1600" dirty="0" err="1"/>
              <a:t>hidangan</a:t>
            </a:r>
            <a:r>
              <a:rPr lang="en-ID" sz="1600" dirty="0"/>
              <a:t> </a:t>
            </a:r>
            <a:r>
              <a:rPr lang="en-ID" sz="1600" dirty="0" err="1"/>
              <a:t>mereka</a:t>
            </a:r>
            <a:r>
              <a:rPr lang="en-ID" sz="1600" dirty="0"/>
              <a:t>.</a:t>
            </a:r>
          </a:p>
          <a:p>
            <a:endParaRPr lang="en-ID" sz="1600" dirty="0"/>
          </a:p>
          <a:p>
            <a:pPr marL="0" indent="0">
              <a:buNone/>
            </a:pPr>
            <a:r>
              <a:rPr lang="en-ID" sz="1600" b="1" dirty="0"/>
              <a:t>UX Interface </a:t>
            </a:r>
            <a:r>
              <a:rPr lang="en-ID" sz="1600" b="1" dirty="0" err="1"/>
              <a:t>ke</a:t>
            </a:r>
            <a:r>
              <a:rPr lang="en-ID" sz="1600" b="1" dirty="0"/>
              <a:t> </a:t>
            </a:r>
            <a:r>
              <a:rPr lang="en-ID" sz="1600" b="1" dirty="0" err="1"/>
              <a:t>dua</a:t>
            </a:r>
            <a:r>
              <a:rPr lang="en-ID" sz="1600" b="1" dirty="0"/>
              <a:t> </a:t>
            </a:r>
            <a:r>
              <a:rPr lang="en-ID" sz="1600" b="1" dirty="0" err="1"/>
              <a:t>botol</a:t>
            </a:r>
            <a:r>
              <a:rPr lang="en-ID" sz="1600" b="1" dirty="0"/>
              <a:t> :</a:t>
            </a:r>
          </a:p>
          <a:p>
            <a:r>
              <a:rPr lang="en-ID" sz="1600" dirty="0" err="1"/>
              <a:t>Desain</a:t>
            </a:r>
            <a:r>
              <a:rPr lang="en-ID" sz="1600" dirty="0"/>
              <a:t> </a:t>
            </a:r>
            <a:r>
              <a:rPr lang="en-ID" sz="1600" dirty="0" err="1"/>
              <a:t>botol</a:t>
            </a:r>
            <a:r>
              <a:rPr lang="en-ID" sz="1600" dirty="0"/>
              <a:t> </a:t>
            </a:r>
            <a:r>
              <a:rPr lang="en-ID" sz="1600" dirty="0" err="1"/>
              <a:t>tradisional</a:t>
            </a:r>
            <a:r>
              <a:rPr lang="en-ID" sz="1600" dirty="0"/>
              <a:t> di </a:t>
            </a:r>
            <a:r>
              <a:rPr lang="en-ID" sz="1600" dirty="0" err="1"/>
              <a:t>bawah</a:t>
            </a:r>
            <a:r>
              <a:rPr lang="en-ID" sz="1600" dirty="0"/>
              <a:t> </a:t>
            </a:r>
            <a:r>
              <a:rPr lang="en-ID" sz="1600" dirty="0" err="1"/>
              <a:t>sebelah</a:t>
            </a:r>
            <a:r>
              <a:rPr lang="en-ID" sz="1600" dirty="0"/>
              <a:t> </a:t>
            </a:r>
            <a:r>
              <a:rPr lang="en-ID" sz="1600" dirty="0" err="1"/>
              <a:t>kiri</a:t>
            </a:r>
            <a:r>
              <a:rPr lang="en-ID" sz="1600" dirty="0"/>
              <a:t> (</a:t>
            </a:r>
            <a:r>
              <a:rPr lang="en-ID" sz="1600" dirty="0" err="1"/>
              <a:t>membuat</a:t>
            </a:r>
            <a:r>
              <a:rPr lang="en-ID" sz="1600" dirty="0"/>
              <a:t> </a:t>
            </a:r>
            <a:r>
              <a:rPr lang="en-ID" sz="1600" dirty="0" err="1"/>
              <a:t>banyak</a:t>
            </a:r>
            <a:r>
              <a:rPr lang="en-ID" sz="1600" dirty="0"/>
              <a:t> orang </a:t>
            </a:r>
            <a:r>
              <a:rPr lang="en-ID" sz="1600" dirty="0" err="1"/>
              <a:t>merasa</a:t>
            </a:r>
            <a:r>
              <a:rPr lang="en-ID" sz="1600" dirty="0"/>
              <a:t> </a:t>
            </a:r>
            <a:r>
              <a:rPr lang="en-ID" sz="1600" dirty="0" err="1"/>
              <a:t>frustasi</a:t>
            </a:r>
            <a:r>
              <a:rPr lang="en-ID" sz="1600" dirty="0"/>
              <a:t> </a:t>
            </a:r>
            <a:r>
              <a:rPr lang="en-ID" sz="1600" dirty="0" err="1"/>
              <a:t>atau</a:t>
            </a:r>
            <a:r>
              <a:rPr lang="en-ID" sz="1600" dirty="0"/>
              <a:t> </a:t>
            </a:r>
            <a:r>
              <a:rPr lang="en-ID" sz="1600" dirty="0" err="1"/>
              <a:t>sulit</a:t>
            </a:r>
            <a:r>
              <a:rPr lang="en-ID" sz="1600" dirty="0"/>
              <a:t> </a:t>
            </a:r>
            <a:r>
              <a:rPr lang="en-ID" sz="1600" dirty="0" err="1"/>
              <a:t>untuk</a:t>
            </a:r>
            <a:r>
              <a:rPr lang="en-ID" sz="1600" dirty="0"/>
              <a:t> </a:t>
            </a:r>
            <a:r>
              <a:rPr lang="en-ID" sz="1600" dirty="0" err="1"/>
              <a:t>mengeluarkan</a:t>
            </a:r>
            <a:r>
              <a:rPr lang="en-ID" sz="1600" dirty="0"/>
              <a:t> </a:t>
            </a:r>
            <a:r>
              <a:rPr lang="en-ID" sz="1600" dirty="0" err="1"/>
              <a:t>isinya</a:t>
            </a:r>
            <a:r>
              <a:rPr lang="en-ID" sz="1600" dirty="0"/>
              <a:t>). </a:t>
            </a:r>
            <a:r>
              <a:rPr lang="en-ID" sz="1600" dirty="0" err="1"/>
              <a:t>Namun</a:t>
            </a:r>
            <a:r>
              <a:rPr lang="en-ID" sz="1600" dirty="0"/>
              <a:t>; </a:t>
            </a:r>
            <a:r>
              <a:rPr lang="en-ID" sz="1600" dirty="0" err="1"/>
              <a:t>ini</a:t>
            </a:r>
            <a:r>
              <a:rPr lang="en-ID" sz="1600" dirty="0"/>
              <a:t> </a:t>
            </a:r>
            <a:r>
              <a:rPr lang="en-ID" sz="1600" dirty="0" err="1"/>
              <a:t>masih</a:t>
            </a:r>
            <a:r>
              <a:rPr lang="en-ID" sz="1600" dirty="0"/>
              <a:t> </a:t>
            </a:r>
            <a:r>
              <a:rPr lang="en-ID" sz="1600" dirty="0" err="1"/>
              <a:t>merupakan</a:t>
            </a:r>
            <a:r>
              <a:rPr lang="en-ID" sz="1600" dirty="0"/>
              <a:t> </a:t>
            </a:r>
            <a:r>
              <a:rPr lang="en-ID" sz="1600" dirty="0" err="1"/>
              <a:t>solusi</a:t>
            </a:r>
            <a:r>
              <a:rPr lang="en-ID" sz="1600" dirty="0"/>
              <a:t>, </a:t>
            </a:r>
            <a:r>
              <a:rPr lang="en-ID" sz="1600" dirty="0" err="1"/>
              <a:t>mungkin</a:t>
            </a:r>
            <a:r>
              <a:rPr lang="en-ID" sz="1600" dirty="0"/>
              <a:t> </a:t>
            </a:r>
            <a:r>
              <a:rPr lang="en-ID" sz="1600" dirty="0" err="1"/>
              <a:t>bukan</a:t>
            </a:r>
            <a:r>
              <a:rPr lang="en-ID" sz="1600" dirty="0"/>
              <a:t> </a:t>
            </a:r>
            <a:r>
              <a:rPr lang="en-ID" sz="1600" dirty="0" err="1"/>
              <a:t>solusi</a:t>
            </a:r>
            <a:r>
              <a:rPr lang="en-ID" sz="1600" dirty="0"/>
              <a:t> yang paling </a:t>
            </a:r>
            <a:r>
              <a:rPr lang="en-ID" sz="1600" dirty="0" err="1"/>
              <a:t>menyenangkan</a:t>
            </a:r>
            <a:r>
              <a:rPr lang="en-ID" sz="1600" dirty="0"/>
              <a:t>. </a:t>
            </a:r>
          </a:p>
          <a:p>
            <a:r>
              <a:rPr lang="en-ID" sz="1600" dirty="0" err="1"/>
              <a:t>Desain</a:t>
            </a:r>
            <a:r>
              <a:rPr lang="en-ID" sz="1600" dirty="0"/>
              <a:t> </a:t>
            </a:r>
            <a:r>
              <a:rPr lang="en-ID" sz="1600" dirty="0" err="1"/>
              <a:t>botol</a:t>
            </a:r>
            <a:r>
              <a:rPr lang="en-ID" sz="1600" dirty="0"/>
              <a:t> di </a:t>
            </a:r>
            <a:r>
              <a:rPr lang="en-ID" sz="1600" dirty="0" err="1"/>
              <a:t>bawah</a:t>
            </a:r>
            <a:r>
              <a:rPr lang="en-ID" sz="1600" dirty="0"/>
              <a:t> </a:t>
            </a:r>
            <a:r>
              <a:rPr lang="en-ID" sz="1600" dirty="0" err="1"/>
              <a:t>sebelah</a:t>
            </a:r>
            <a:r>
              <a:rPr lang="en-ID" sz="1600" dirty="0"/>
              <a:t> </a:t>
            </a:r>
            <a:r>
              <a:rPr lang="en-ID" sz="1600" dirty="0" err="1"/>
              <a:t>kanan</a:t>
            </a:r>
            <a:r>
              <a:rPr lang="en-ID" sz="1600" dirty="0"/>
              <a:t> </a:t>
            </a:r>
            <a:r>
              <a:rPr lang="en-ID" sz="1600" dirty="0" err="1"/>
              <a:t>bisa</a:t>
            </a:r>
            <a:r>
              <a:rPr lang="en-ID" sz="1600" dirty="0"/>
              <a:t> </a:t>
            </a:r>
            <a:r>
              <a:rPr lang="en-ID" sz="1600" dirty="0" err="1"/>
              <a:t>dibilang</a:t>
            </a:r>
            <a:r>
              <a:rPr lang="en-ID" sz="1600" dirty="0"/>
              <a:t> </a:t>
            </a:r>
            <a:r>
              <a:rPr lang="en-ID" sz="1600" dirty="0" err="1"/>
              <a:t>memberikan</a:t>
            </a:r>
            <a:r>
              <a:rPr lang="en-ID" sz="1600" dirty="0"/>
              <a:t> </a:t>
            </a:r>
            <a:r>
              <a:rPr lang="en-ID" sz="1600" dirty="0" err="1"/>
              <a:t>pengalaman</a:t>
            </a:r>
            <a:r>
              <a:rPr lang="en-ID" sz="1600" dirty="0"/>
              <a:t> yang </a:t>
            </a:r>
            <a:r>
              <a:rPr lang="en-ID" sz="1600" dirty="0" err="1"/>
              <a:t>lebih</a:t>
            </a:r>
            <a:r>
              <a:rPr lang="en-ID" sz="1600" dirty="0"/>
              <a:t> </a:t>
            </a:r>
            <a:r>
              <a:rPr lang="en-ID" sz="1600" dirty="0" err="1"/>
              <a:t>baik</a:t>
            </a:r>
            <a:r>
              <a:rPr lang="en-ID" sz="1600" dirty="0"/>
              <a:t> dan </a:t>
            </a:r>
            <a:r>
              <a:rPr lang="en-ID" sz="1600" dirty="0" err="1"/>
              <a:t>menyenangkan</a:t>
            </a:r>
            <a:r>
              <a:rPr lang="en-ID" sz="1600" dirty="0"/>
              <a:t> </a:t>
            </a:r>
            <a:r>
              <a:rPr lang="en-ID" sz="1600" dirty="0" err="1"/>
              <a:t>bagi</a:t>
            </a:r>
            <a:r>
              <a:rPr lang="en-ID" sz="1600" dirty="0"/>
              <a:t> </a:t>
            </a:r>
            <a:r>
              <a:rPr lang="en-ID" sz="1600" dirty="0" err="1"/>
              <a:t>pengguna</a:t>
            </a:r>
            <a:r>
              <a:rPr lang="en-ID" sz="1600" dirty="0"/>
              <a:t>. </a:t>
            </a:r>
            <a:r>
              <a:rPr lang="en-ID" sz="1600" dirty="0" err="1"/>
              <a:t>Kemungkinan</a:t>
            </a:r>
            <a:r>
              <a:rPr lang="en-ID" sz="1600" dirty="0"/>
              <a:t> </a:t>
            </a:r>
            <a:r>
              <a:rPr lang="en-ID" sz="1600" dirty="0" err="1"/>
              <a:t>besar</a:t>
            </a:r>
            <a:r>
              <a:rPr lang="en-ID" sz="1600" dirty="0"/>
              <a:t> </a:t>
            </a:r>
            <a:r>
              <a:rPr lang="en-ID" sz="1600" dirty="0" err="1"/>
              <a:t>hal</a:t>
            </a:r>
            <a:r>
              <a:rPr lang="en-ID" sz="1600" dirty="0"/>
              <a:t> </a:t>
            </a:r>
            <a:r>
              <a:rPr lang="en-ID" sz="1600" dirty="0" err="1"/>
              <a:t>ini</a:t>
            </a:r>
            <a:r>
              <a:rPr lang="en-ID" sz="1600" dirty="0"/>
              <a:t> </a:t>
            </a:r>
            <a:r>
              <a:rPr lang="en-ID" sz="1600" dirty="0" err="1"/>
              <a:t>mengurangi</a:t>
            </a:r>
            <a:r>
              <a:rPr lang="en-ID" sz="1600" dirty="0"/>
              <a:t> rasa </a:t>
            </a:r>
            <a:r>
              <a:rPr lang="en-ID" sz="1600" dirty="0" err="1"/>
              <a:t>frustrasi</a:t>
            </a:r>
            <a:r>
              <a:rPr lang="en-ID" sz="1600" dirty="0"/>
              <a:t> dan </a:t>
            </a:r>
            <a:r>
              <a:rPr lang="en-ID" sz="1600" dirty="0" err="1"/>
              <a:t>menghilangkan</a:t>
            </a:r>
            <a:r>
              <a:rPr lang="en-ID" sz="1600" dirty="0"/>
              <a:t> </a:t>
            </a:r>
            <a:r>
              <a:rPr lang="en-ID" sz="1600" dirty="0" err="1"/>
              <a:t>kebutuhan</a:t>
            </a:r>
            <a:r>
              <a:rPr lang="en-ID" sz="1600" dirty="0"/>
              <a:t> </a:t>
            </a:r>
            <a:r>
              <a:rPr lang="en-ID" sz="1600" dirty="0" err="1"/>
              <a:t>untuk</a:t>
            </a:r>
            <a:r>
              <a:rPr lang="en-ID" sz="1600" dirty="0"/>
              <a:t> </a:t>
            </a:r>
            <a:r>
              <a:rPr lang="en-ID" sz="1600" dirty="0" err="1"/>
              <a:t>mengocok</a:t>
            </a:r>
            <a:r>
              <a:rPr lang="en-ID" sz="1600" dirty="0"/>
              <a:t> </a:t>
            </a:r>
            <a:r>
              <a:rPr lang="en-ID" sz="1600" dirty="0" err="1"/>
              <a:t>atau</a:t>
            </a:r>
            <a:r>
              <a:rPr lang="en-ID" sz="1600" dirty="0"/>
              <a:t> </a:t>
            </a:r>
            <a:r>
              <a:rPr lang="en-ID" sz="1600" dirty="0" err="1"/>
              <a:t>menumbuknya</a:t>
            </a:r>
            <a:r>
              <a:rPr lang="en-ID" sz="1600" dirty="0"/>
              <a:t> </a:t>
            </a:r>
            <a:r>
              <a:rPr lang="en-ID" sz="1600" dirty="0" err="1"/>
              <a:t>untuk</a:t>
            </a:r>
            <a:r>
              <a:rPr lang="en-ID" sz="1600" dirty="0"/>
              <a:t> </a:t>
            </a:r>
            <a:r>
              <a:rPr lang="en-ID" sz="1600" dirty="0" err="1"/>
              <a:t>mengeluarkan</a:t>
            </a:r>
            <a:r>
              <a:rPr lang="en-ID" sz="1600" dirty="0"/>
              <a:t> </a:t>
            </a:r>
            <a:r>
              <a:rPr lang="en-ID" sz="1600" dirty="0" err="1"/>
              <a:t>isinya</a:t>
            </a:r>
            <a:r>
              <a:rPr lang="en-ID" sz="1600" dirty="0"/>
              <a:t>.</a:t>
            </a:r>
          </a:p>
          <a:p>
            <a:endParaRPr lang="en-ID" sz="1600" dirty="0"/>
          </a:p>
          <a:p>
            <a:endParaRPr lang="en-ID" sz="1600" dirty="0"/>
          </a:p>
        </p:txBody>
      </p:sp>
    </p:spTree>
    <p:extLst>
      <p:ext uri="{BB962C8B-B14F-4D97-AF65-F5344CB8AC3E}">
        <p14:creationId xmlns:p14="http://schemas.microsoft.com/office/powerpoint/2010/main" val="309151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6600" dirty="0">
                <a:latin typeface="Arial Rounded MT Bold" panose="020F0704030504030204" pitchFamily="34" charset="0"/>
              </a:rPr>
              <a:t>UI dan UX Design</a:t>
            </a:r>
          </a:p>
        </p:txBody>
      </p:sp>
      <p:sp>
        <p:nvSpPr>
          <p:cNvPr id="3" name="Content Placeholder 2"/>
          <p:cNvSpPr>
            <a:spLocks noGrp="1"/>
          </p:cNvSpPr>
          <p:nvPr>
            <p:ph idx="1"/>
          </p:nvPr>
        </p:nvSpPr>
        <p:spPr>
          <a:xfrm>
            <a:off x="1541928" y="2034709"/>
            <a:ext cx="9744637" cy="4012130"/>
          </a:xfrm>
        </p:spPr>
        <p:txBody>
          <a:bodyPr>
            <a:noAutofit/>
          </a:bodyPr>
          <a:lstStyle/>
          <a:p>
            <a:pPr marL="176213" indent="-176213"/>
            <a:r>
              <a:rPr lang="id-ID" sz="2800" dirty="0"/>
              <a:t> UI Design adalah tampilan produk yang ingin kita perlihatkan (yang </a:t>
            </a:r>
            <a:r>
              <a:rPr lang="id-ID" sz="2800" i="1" dirty="0"/>
              <a:t>visible </a:t>
            </a:r>
            <a:r>
              <a:rPr lang="id-ID" sz="2800" dirty="0"/>
              <a:t>atau bisa dilihat oleh mata). UI Designer lebih fokus pada </a:t>
            </a:r>
            <a:r>
              <a:rPr lang="id-ID" sz="2800" u="sng" dirty="0"/>
              <a:t>visualisasi, </a:t>
            </a:r>
            <a:r>
              <a:rPr lang="id-ID" sz="2800" i="1" u="sng" dirty="0"/>
              <a:t>coloring</a:t>
            </a:r>
            <a:r>
              <a:rPr lang="id-ID" sz="2800" i="1" dirty="0"/>
              <a:t>, </a:t>
            </a:r>
            <a:r>
              <a:rPr lang="id-ID" sz="2800" dirty="0"/>
              <a:t>dan hal-hal yang berkaitan dengan kreativitas dari </a:t>
            </a:r>
            <a:r>
              <a:rPr lang="id-ID" sz="2800" i="1" dirty="0"/>
              <a:t>interface </a:t>
            </a:r>
            <a:r>
              <a:rPr lang="id-ID" sz="2800" dirty="0"/>
              <a:t>yang akan digunakan oleh</a:t>
            </a:r>
            <a:r>
              <a:rPr lang="id-ID" sz="2800" i="1" dirty="0"/>
              <a:t> user.</a:t>
            </a:r>
          </a:p>
          <a:p>
            <a:r>
              <a:rPr lang="id-ID" sz="2800" dirty="0"/>
              <a:t>UX berfokus pada </a:t>
            </a:r>
            <a:r>
              <a:rPr lang="id-ID" sz="2800" u="sng" dirty="0"/>
              <a:t>proses pembuatan produk </a:t>
            </a:r>
            <a:r>
              <a:rPr lang="id-ID" sz="2800" dirty="0"/>
              <a:t>hingga mampu </a:t>
            </a:r>
            <a:r>
              <a:rPr lang="id-ID" sz="2800" u="sng" dirty="0"/>
              <a:t>mendapatkan pengalaman kemudahan dari user</a:t>
            </a:r>
            <a:r>
              <a:rPr lang="id-ID" sz="2800" dirty="0"/>
              <a:t>. Seorang UX Designer harus mampu bertanggung jawab memastikan bahwa langkah demi langkah berjalan dengan logis dan jelas, serta memahami kebutuhan </a:t>
            </a:r>
            <a:r>
              <a:rPr lang="id-ID" sz="2800" i="1" dirty="0"/>
              <a:t>user.</a:t>
            </a:r>
            <a:endParaRPr lang="id-ID" sz="2800" dirty="0"/>
          </a:p>
        </p:txBody>
      </p:sp>
    </p:spTree>
    <p:extLst>
      <p:ext uri="{BB962C8B-B14F-4D97-AF65-F5344CB8AC3E}">
        <p14:creationId xmlns:p14="http://schemas.microsoft.com/office/powerpoint/2010/main" val="778580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4000" dirty="0">
                <a:latin typeface="Arial Rounded MT Bold" panose="020F0704030504030204" pitchFamily="34" charset="0"/>
              </a:rPr>
              <a:t>Contoh Perbedaan UI dan UX Design</a:t>
            </a:r>
          </a:p>
        </p:txBody>
      </p:sp>
      <p:sp>
        <p:nvSpPr>
          <p:cNvPr id="3" name="Content Placeholder 2"/>
          <p:cNvSpPr>
            <a:spLocks noGrp="1"/>
          </p:cNvSpPr>
          <p:nvPr>
            <p:ph idx="1"/>
          </p:nvPr>
        </p:nvSpPr>
        <p:spPr>
          <a:xfrm>
            <a:off x="1541928" y="2165338"/>
            <a:ext cx="9744637" cy="4395588"/>
          </a:xfrm>
        </p:spPr>
        <p:txBody>
          <a:bodyPr>
            <a:noAutofit/>
          </a:bodyPr>
          <a:lstStyle/>
          <a:p>
            <a:pPr marL="0" indent="0">
              <a:buNone/>
            </a:pPr>
            <a:r>
              <a:rPr lang="id-ID" sz="2800" b="1" dirty="0"/>
              <a:t>Pertanyaan-pertanyaan yang muncul dari seorang UI Designer adalah:</a:t>
            </a:r>
          </a:p>
          <a:p>
            <a:r>
              <a:rPr lang="id-ID" sz="2800" dirty="0"/>
              <a:t>“Warna tombol ini bagusnya apa ya?"</a:t>
            </a:r>
            <a:br>
              <a:rPr lang="id-ID" sz="2800" dirty="0"/>
            </a:br>
            <a:r>
              <a:rPr lang="id-ID" sz="2800" dirty="0"/>
              <a:t>"Bentuk tombolnya lebih bagus kotak atau bulat ya?"</a:t>
            </a:r>
            <a:br>
              <a:rPr lang="id-ID" sz="2800" dirty="0"/>
            </a:br>
            <a:r>
              <a:rPr lang="id-ID" sz="2800" dirty="0"/>
              <a:t>"Lebih baik tombol ini ditempatkan di mana?”</a:t>
            </a:r>
          </a:p>
          <a:p>
            <a:pPr marL="0" indent="0">
              <a:buNone/>
            </a:pPr>
            <a:endParaRPr lang="id-ID" sz="2800" b="1" dirty="0"/>
          </a:p>
          <a:p>
            <a:pPr marL="0" indent="0">
              <a:buNone/>
            </a:pPr>
            <a:r>
              <a:rPr lang="id-ID" sz="2800" b="1" dirty="0"/>
              <a:t>UX Designer memiliki pertanyaan-pertanyaan seperti:</a:t>
            </a:r>
          </a:p>
          <a:p>
            <a:r>
              <a:rPr lang="id-ID" sz="2800" dirty="0"/>
              <a:t>“Emang tombol ini dibutuhkan ya?"</a:t>
            </a:r>
            <a:br>
              <a:rPr lang="id-ID" sz="2800" dirty="0"/>
            </a:br>
            <a:r>
              <a:rPr lang="id-ID" sz="2800" dirty="0"/>
              <a:t>"Tombol ini gunanya untuk apa?"</a:t>
            </a:r>
            <a:br>
              <a:rPr lang="id-ID" sz="2800" dirty="0"/>
            </a:br>
            <a:r>
              <a:rPr lang="id-ID" sz="2800" dirty="0"/>
              <a:t>"Masalah apa yang bisa dijawab oleh tombol ini?”</a:t>
            </a:r>
          </a:p>
        </p:txBody>
      </p:sp>
    </p:spTree>
    <p:extLst>
      <p:ext uri="{BB962C8B-B14F-4D97-AF65-F5344CB8AC3E}">
        <p14:creationId xmlns:p14="http://schemas.microsoft.com/office/powerpoint/2010/main" val="3537281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898" y="1037478"/>
            <a:ext cx="10342668" cy="809251"/>
          </a:xfrm>
        </p:spPr>
        <p:txBody>
          <a:bodyPr>
            <a:noAutofit/>
          </a:bodyPr>
          <a:lstStyle/>
          <a:p>
            <a:r>
              <a:rPr lang="id-ID" sz="3600" dirty="0">
                <a:latin typeface="Arial Rounded MT Bold" panose="020F0704030504030204" pitchFamily="34" charset="0"/>
              </a:rPr>
              <a:t>Aspek-Aspek yang mempengaruhi UI design</a:t>
            </a:r>
          </a:p>
        </p:txBody>
      </p:sp>
      <p:sp>
        <p:nvSpPr>
          <p:cNvPr id="3" name="Content Placeholder 2"/>
          <p:cNvSpPr>
            <a:spLocks noGrp="1"/>
          </p:cNvSpPr>
          <p:nvPr>
            <p:ph idx="1"/>
          </p:nvPr>
        </p:nvSpPr>
        <p:spPr>
          <a:xfrm>
            <a:off x="1541928" y="2034709"/>
            <a:ext cx="9744637" cy="4277601"/>
          </a:xfrm>
        </p:spPr>
        <p:txBody>
          <a:bodyPr>
            <a:noAutofit/>
          </a:bodyPr>
          <a:lstStyle/>
          <a:p>
            <a:pPr marL="2065338" indent="-2065338">
              <a:buNone/>
              <a:tabLst>
                <a:tab pos="1798638" algn="l"/>
                <a:tab pos="2065338" algn="l"/>
              </a:tabLst>
            </a:pPr>
            <a:r>
              <a:rPr lang="id-ID" sz="2400" b="1" dirty="0"/>
              <a:t>* Kejelasan	</a:t>
            </a:r>
            <a:r>
              <a:rPr lang="id-ID" sz="2400" dirty="0"/>
              <a:t>:	Semua elemen user interface harus ditampilkan sejelas mungkin, harus memastikan bahwa user tidak kebingungan dan tidak harus decode arti dibalik sebuah elemen. </a:t>
            </a:r>
          </a:p>
          <a:p>
            <a:pPr marL="2065338" indent="-2065338">
              <a:buNone/>
              <a:tabLst>
                <a:tab pos="1798638" algn="l"/>
                <a:tab pos="2065338" algn="l"/>
              </a:tabLst>
            </a:pPr>
            <a:r>
              <a:rPr lang="id-ID" sz="2400" b="1" dirty="0"/>
              <a:t>* Familiaritas	</a:t>
            </a:r>
            <a:r>
              <a:rPr lang="id-ID" sz="2400" dirty="0"/>
              <a:t>:	Pastikan menggunakan elemen yang familiar dan tidak baru dengan tujuan bisa melancarkan user interaction di UI. </a:t>
            </a:r>
          </a:p>
          <a:p>
            <a:pPr marL="2065338" indent="-2065338">
              <a:buNone/>
              <a:tabLst>
                <a:tab pos="1798638" algn="l"/>
                <a:tab pos="2065338" algn="l"/>
              </a:tabLst>
            </a:pPr>
            <a:r>
              <a:rPr lang="id-ID" sz="2400" b="1" dirty="0"/>
              <a:t>* Konsistensi	</a:t>
            </a:r>
            <a:r>
              <a:rPr lang="id-ID" sz="2400" dirty="0"/>
              <a:t>:	Memiliki interface yang konsisten di semua produk agar user dengan mudah untuk mengenal pola interface dan mengontrol user interface. </a:t>
            </a:r>
          </a:p>
          <a:p>
            <a:pPr marL="2065338" indent="-2065338">
              <a:buNone/>
              <a:tabLst>
                <a:tab pos="1798638" algn="l"/>
                <a:tab pos="2065338" algn="l"/>
              </a:tabLst>
            </a:pPr>
            <a:r>
              <a:rPr lang="id-ID" sz="2400" b="1" dirty="0"/>
              <a:t>* Efisiensi	</a:t>
            </a:r>
            <a:r>
              <a:rPr lang="id-ID" sz="2400" dirty="0"/>
              <a:t>:	UI yang efisien memungkin user untuk mendapatkan output yang mereka inginkan dan bisa juga user shortcut agar interaksi bisa lebih produktif. </a:t>
            </a:r>
          </a:p>
          <a:p>
            <a:endParaRPr lang="id-ID" sz="2400" dirty="0"/>
          </a:p>
        </p:txBody>
      </p:sp>
    </p:spTree>
    <p:extLst>
      <p:ext uri="{BB962C8B-B14F-4D97-AF65-F5344CB8AC3E}">
        <p14:creationId xmlns:p14="http://schemas.microsoft.com/office/powerpoint/2010/main" val="149542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9936" y="1037478"/>
            <a:ext cx="11282516" cy="809251"/>
          </a:xfrm>
        </p:spPr>
        <p:txBody>
          <a:bodyPr>
            <a:normAutofit fontScale="90000"/>
          </a:bodyPr>
          <a:lstStyle/>
          <a:p>
            <a:r>
              <a:rPr lang="id-ID" sz="4400" dirty="0">
                <a:latin typeface="Arial Rounded MT Bold" panose="020F0704030504030204" pitchFamily="34" charset="0"/>
              </a:rPr>
              <a:t>Aspek-Aspek yang mempengaruhi UX design</a:t>
            </a:r>
          </a:p>
        </p:txBody>
      </p:sp>
      <p:sp>
        <p:nvSpPr>
          <p:cNvPr id="3" name="Content Placeholder 2"/>
          <p:cNvSpPr>
            <a:spLocks noGrp="1"/>
          </p:cNvSpPr>
          <p:nvPr>
            <p:ph idx="1"/>
          </p:nvPr>
        </p:nvSpPr>
        <p:spPr>
          <a:xfrm>
            <a:off x="589935" y="2034709"/>
            <a:ext cx="11179277" cy="4395588"/>
          </a:xfrm>
        </p:spPr>
        <p:txBody>
          <a:bodyPr>
            <a:noAutofit/>
          </a:bodyPr>
          <a:lstStyle/>
          <a:p>
            <a:pPr marL="1430338" indent="-1430338">
              <a:buNone/>
              <a:tabLst>
                <a:tab pos="1254125" algn="l"/>
                <a:tab pos="1430338" algn="l"/>
              </a:tabLst>
            </a:pPr>
            <a:r>
              <a:rPr lang="id-ID" sz="1600" b="1" dirty="0"/>
              <a:t>* Aksesibilitas</a:t>
            </a:r>
            <a:r>
              <a:rPr lang="id-ID" sz="1600" dirty="0"/>
              <a:t>	:	Harus diingat bahwa tidak semua user mempunyai skill menggunakan teknologi yang sama, sehingga sangat penting untuk membangun user experience yang bisa dengan mudah diakses oleh banyak orang. Contohnya, kamu harus memastikan tidak menggunakan jargon-jargon tertentu agak bisa dengan mudah dimengerti. Karena jika susah untuk diakses, hal tersebut akan nge-limit kepuasaan seseorang dengan sebuah produk dan akan tidak tertarik untuk bereksplorasi lebih banyak. </a:t>
            </a:r>
          </a:p>
          <a:p>
            <a:pPr marL="1430338" indent="-1430338">
              <a:buNone/>
              <a:tabLst>
                <a:tab pos="1254125" algn="l"/>
                <a:tab pos="1430338" algn="l"/>
              </a:tabLst>
            </a:pPr>
            <a:r>
              <a:rPr lang="id-ID" sz="1600" b="1" dirty="0"/>
              <a:t>* Visibilitas	</a:t>
            </a:r>
            <a:r>
              <a:rPr lang="id-ID" sz="1600" dirty="0"/>
              <a:t>:	Menjadi penting adalah, user harus selalu diinformasikan tentang sistem, maupun produk dan memberikan timeline yang sesuai. </a:t>
            </a:r>
          </a:p>
          <a:p>
            <a:pPr marL="1430338" indent="-1430338">
              <a:buNone/>
              <a:tabLst>
                <a:tab pos="1254125" algn="l"/>
                <a:tab pos="1430338" algn="l"/>
              </a:tabLst>
            </a:pPr>
            <a:r>
              <a:rPr lang="id-ID" sz="1600" b="1" dirty="0"/>
              <a:t>* Kebebasan	</a:t>
            </a:r>
            <a:r>
              <a:rPr lang="id-ID" sz="1600" dirty="0"/>
              <a:t>:	Kebebasan user berakibat akan melakukan kesalahan saat berinteraksi. Jadi, berikanlah kesempatan untuk bisa undo dan redo atau mungkin cancel. Dengan demikian, user akan lebih giat untuk berinteraksi di dalam produk kamu. </a:t>
            </a:r>
          </a:p>
          <a:p>
            <a:pPr marL="1430338" indent="-1430338">
              <a:buNone/>
              <a:tabLst>
                <a:tab pos="1254125" algn="l"/>
                <a:tab pos="1430338" algn="l"/>
              </a:tabLst>
            </a:pPr>
            <a:r>
              <a:rPr lang="id-ID" sz="1600" b="1" dirty="0"/>
              <a:t>* Fleksibilitas	</a:t>
            </a:r>
            <a:r>
              <a:rPr lang="id-ID" sz="1600" dirty="0"/>
              <a:t>:	Pastikan bahwa user experience bisa mengakomodasikan tipe-tipe user yang beragam. Contohnya, pastikan bahwa produk yang ditampilkan bisa dipakai untuk user yang sudah advanced maupun user yang baru memulai. Kemudian, mungkin berikan panduan untuk yang baru mulai agar bisa mengerti atau berikan cara untuk speed untuk user yang sudah familiar.</a:t>
            </a:r>
          </a:p>
          <a:p>
            <a:pPr marL="1798638" indent="-1798638">
              <a:buNone/>
              <a:tabLst>
                <a:tab pos="1608138" algn="l"/>
                <a:tab pos="1798638" algn="l"/>
              </a:tabLst>
            </a:pPr>
            <a:r>
              <a:rPr lang="id-ID" sz="1600" b="1" dirty="0"/>
              <a:t>* Desain Minimalis	:</a:t>
            </a:r>
            <a:r>
              <a:rPr lang="id-ID" sz="1600" dirty="0"/>
              <a:t>	Pastikan desain user experience terlihat estetik namun tetap minimalis. Jangan sampai desain malah membingungkan user dan memakai tombol-tombol yang tidak diperlukan. Sehingga, cukup pakai screen dan dialog yang lebih terfokus agar bisa lebih menonjol dan jelas. </a:t>
            </a:r>
          </a:p>
          <a:p>
            <a:endParaRPr lang="id-ID" sz="1600" dirty="0"/>
          </a:p>
        </p:txBody>
      </p:sp>
    </p:spTree>
    <p:extLst>
      <p:ext uri="{BB962C8B-B14F-4D97-AF65-F5344CB8AC3E}">
        <p14:creationId xmlns:p14="http://schemas.microsoft.com/office/powerpoint/2010/main" val="2845186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id-ID" sz="6600" dirty="0">
                <a:latin typeface="Arial Rounded MT Bold" panose="020F0704030504030204" pitchFamily="34" charset="0"/>
              </a:rPr>
              <a:t>Kepentingan UI UX</a:t>
            </a:r>
          </a:p>
        </p:txBody>
      </p:sp>
      <p:sp>
        <p:nvSpPr>
          <p:cNvPr id="3" name="Content Placeholder 2"/>
          <p:cNvSpPr>
            <a:spLocks noGrp="1"/>
          </p:cNvSpPr>
          <p:nvPr>
            <p:ph idx="1"/>
          </p:nvPr>
        </p:nvSpPr>
        <p:spPr>
          <a:xfrm>
            <a:off x="1541928" y="2448232"/>
            <a:ext cx="9744637" cy="2563040"/>
          </a:xfrm>
        </p:spPr>
        <p:txBody>
          <a:bodyPr>
            <a:normAutofit/>
          </a:bodyPr>
          <a:lstStyle/>
          <a:p>
            <a:r>
              <a:rPr lang="id-ID" sz="3600" dirty="0"/>
              <a:t>Meningkatkan Interaksi</a:t>
            </a:r>
          </a:p>
          <a:p>
            <a:r>
              <a:rPr lang="id-ID" sz="3600" dirty="0"/>
              <a:t>Meningkatkan </a:t>
            </a:r>
            <a:r>
              <a:rPr lang="id-ID" sz="3600" i="1" dirty="0"/>
              <a:t>customer satisfaction </a:t>
            </a:r>
            <a:endParaRPr lang="id-ID" sz="3600" dirty="0"/>
          </a:p>
          <a:p>
            <a:r>
              <a:rPr lang="id-ID" sz="3600" dirty="0"/>
              <a:t>Memberi perhatian terhadap User</a:t>
            </a:r>
          </a:p>
          <a:p>
            <a:endParaRPr lang="id-ID" sz="3600" dirty="0"/>
          </a:p>
        </p:txBody>
      </p:sp>
    </p:spTree>
    <p:extLst>
      <p:ext uri="{BB962C8B-B14F-4D97-AF65-F5344CB8AC3E}">
        <p14:creationId xmlns:p14="http://schemas.microsoft.com/office/powerpoint/2010/main" val="2310979273"/>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2449</TotalTime>
  <Words>1790</Words>
  <Application>Microsoft Office PowerPoint</Application>
  <PresentationFormat>Widescreen</PresentationFormat>
  <Paragraphs>238</Paragraphs>
  <Slides>31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Arial Black</vt:lpstr>
      <vt:lpstr>Arial Rounded MT Bold</vt:lpstr>
      <vt:lpstr>Calibri</vt:lpstr>
      <vt:lpstr>inherit</vt:lpstr>
      <vt:lpstr>Signika</vt:lpstr>
      <vt:lpstr>1_Custom Design</vt:lpstr>
      <vt:lpstr>UKURAN KEPUASAN PENGGUNA</vt:lpstr>
      <vt:lpstr>Capaian Pembelajaran</vt:lpstr>
      <vt:lpstr>Definisi </vt:lpstr>
      <vt:lpstr>User Interface &amp; User Experience</vt:lpstr>
      <vt:lpstr>UI dan UX Design</vt:lpstr>
      <vt:lpstr>Contoh Perbedaan UI dan UX Design</vt:lpstr>
      <vt:lpstr>Aspek-Aspek yang mempengaruhi UI design</vt:lpstr>
      <vt:lpstr>Aspek-Aspek yang mempengaruhi UX design</vt:lpstr>
      <vt:lpstr>Kepentingan UI UX</vt:lpstr>
      <vt:lpstr>Mengukur Kepuasan Pengguna</vt:lpstr>
      <vt:lpstr>Skala Likert</vt:lpstr>
      <vt:lpstr>Skala Likert</vt:lpstr>
      <vt:lpstr>Task Level Satisfaction</vt:lpstr>
      <vt:lpstr>System Usability Scale Questionnaire (SUS)</vt:lpstr>
      <vt:lpstr>Keunggulan SUS Untuk Mengukur Usability </vt:lpstr>
      <vt:lpstr>System Usability Scale Questionnaire (SUS)</vt:lpstr>
      <vt:lpstr>Contoh kuesioner SUS</vt:lpstr>
      <vt:lpstr>Perhitungan score SUS</vt:lpstr>
      <vt:lpstr>System Usability Scale Questionnaire (SUS)</vt:lpstr>
      <vt:lpstr>Contoh Data perhitungan nilai SUS masing-masing responden tampilan awal</vt:lpstr>
      <vt:lpstr>Contoh Data perhitungan nilai SUS masing-masing responden tampilan redesain</vt:lpstr>
      <vt:lpstr>Contoh perhitungan nilai SUS masing-masing responden tampilan redesain</vt:lpstr>
      <vt:lpstr>Contoh perhitungan untuk menemukan nilai SUS dari masing-masing responden</vt:lpstr>
      <vt:lpstr>Contoh menghitung nilai SUS </vt:lpstr>
      <vt:lpstr>Kesimpulan contoh penghitungan SUS</vt:lpstr>
      <vt:lpstr>Usability Metrix for User Experience (UMUX)</vt:lpstr>
      <vt:lpstr>Kuesioner UMUX</vt:lpstr>
      <vt:lpstr>Perhitungan score UMUX</vt:lpstr>
      <vt:lpstr>Perbandingan SUS dan UMUX</vt:lpstr>
      <vt:lpstr>Jadi … apa itu UI UX dan Pengukurannya?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UmiRosyidah</dc:creator>
  <cp:lastModifiedBy>user</cp:lastModifiedBy>
  <cp:revision>132</cp:revision>
  <dcterms:created xsi:type="dcterms:W3CDTF">2020-07-23T01:18:59Z</dcterms:created>
  <dcterms:modified xsi:type="dcterms:W3CDTF">2025-06-11T04:10:11Z</dcterms:modified>
</cp:coreProperties>
</file>