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3EDD4-85AB-4118-A84B-26639C41BB62}" type="datetimeFigureOut">
              <a:rPr lang="en-ID" smtClean="0"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C7C32-D1E0-4379-B707-1E8EBBA5B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03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4496CFC0-08C3-4C1A-BF91-35230951F8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88C717A-354D-43B0-BF0C-9F4C1B4706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0F5C9C7-FE8E-444C-8777-EA1352F42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4720D-7465-4373-AB33-D6A52ED01AD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1" name="Footer Placeholder 5">
            <a:extLst>
              <a:ext uri="{FF2B5EF4-FFF2-40B4-BE49-F238E27FC236}">
                <a16:creationId xmlns:a16="http://schemas.microsoft.com/office/drawing/2014/main" id="{6E20A0FC-CFB8-482F-BEAB-26EAF19B79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A63A3-3A0B-45A9-85D9-6DCB37BEAA6C}"/>
              </a:ext>
            </a:extLst>
          </p:cNvPr>
          <p:cNvSpPr/>
          <p:nvPr/>
        </p:nvSpPr>
        <p:spPr>
          <a:xfrm>
            <a:off x="1" y="1"/>
            <a:ext cx="486833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25B9D-C16D-4702-B105-5FE792C94C76}"/>
              </a:ext>
            </a:extLst>
          </p:cNvPr>
          <p:cNvSpPr/>
          <p:nvPr/>
        </p:nvSpPr>
        <p:spPr>
          <a:xfrm>
            <a:off x="412751" y="681039"/>
            <a:ext cx="613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35C74-426A-449E-9DEB-2E5C8CE27B78}"/>
              </a:ext>
            </a:extLst>
          </p:cNvPr>
          <p:cNvSpPr/>
          <p:nvPr/>
        </p:nvSpPr>
        <p:spPr>
          <a:xfrm>
            <a:off x="357718" y="681039"/>
            <a:ext cx="381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4B73A-2125-4F36-8D19-CC25D0BE6410}"/>
              </a:ext>
            </a:extLst>
          </p:cNvPr>
          <p:cNvSpPr/>
          <p:nvPr/>
        </p:nvSpPr>
        <p:spPr>
          <a:xfrm>
            <a:off x="332318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D71B34-F590-4CDF-8D94-C332C65F049A}"/>
              </a:ext>
            </a:extLst>
          </p:cNvPr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58093-2FEF-4FBF-8AA7-3872BB498CB0}"/>
              </a:ext>
            </a:extLst>
          </p:cNvPr>
          <p:cNvSpPr/>
          <p:nvPr/>
        </p:nvSpPr>
        <p:spPr>
          <a:xfrm>
            <a:off x="340785" y="5046664"/>
            <a:ext cx="97367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FBB18-3819-461C-8B21-58AEA4742E70}"/>
              </a:ext>
            </a:extLst>
          </p:cNvPr>
          <p:cNvSpPr/>
          <p:nvPr/>
        </p:nvSpPr>
        <p:spPr>
          <a:xfrm>
            <a:off x="340785" y="4797425"/>
            <a:ext cx="97367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28EBD0-63B2-49BA-8258-74DAD0C598B5}"/>
              </a:ext>
            </a:extLst>
          </p:cNvPr>
          <p:cNvSpPr/>
          <p:nvPr/>
        </p:nvSpPr>
        <p:spPr>
          <a:xfrm>
            <a:off x="340785" y="4637088"/>
            <a:ext cx="97367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53FD1-D82E-4C0D-B76B-8F1CD377A5AC}"/>
              </a:ext>
            </a:extLst>
          </p:cNvPr>
          <p:cNvSpPr/>
          <p:nvPr/>
        </p:nvSpPr>
        <p:spPr>
          <a:xfrm>
            <a:off x="340785" y="4541838"/>
            <a:ext cx="97367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1F8E685C-F432-466B-9A0C-B1E35CE2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519B37-DFB8-4986-B78A-8998776F53FC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16" name="Footer Placeholder 16">
            <a:extLst>
              <a:ext uri="{FF2B5EF4-FFF2-40B4-BE49-F238E27FC236}">
                <a16:creationId xmlns:a16="http://schemas.microsoft.com/office/drawing/2014/main" id="{CE1FC40B-802C-485D-BC66-4ADDB2F9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953591DB-3808-4F9A-8E4E-021EABC0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B0642-182F-460B-AC87-FC055A4D1EE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11305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1FEEFC3-1DF4-43B0-845C-CE351172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B73B9-C3B3-4752-BF7B-A35013A12747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D6DD927-AA58-4828-9A28-2197D3DA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E945725-6AE7-4C00-B31D-60A416B0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5AC67-1D32-4C1F-B51F-54BAE878ED3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620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C935C17-4A71-4A85-A4F4-2D1F80FF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76FA-FC66-4A4C-9CA8-1DC1B0DC84D9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0E32C6-4FD9-4FE8-93AE-3B9B9DCD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33EC82C-1BA9-463A-91D3-EAA8CD21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7AB92-612E-4107-918D-D41D49A4CE86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9519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21E77CA-66DE-44A7-A52A-8F3C305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010C-3248-4AB1-99D1-5C3E0C253D4B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63D7484-B7E8-4A0A-843C-AB7A2271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0D4E456-531E-4F8F-9547-27A8BB57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49F27-2958-4979-B3C8-AE3216B268BC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5438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>
            <a:extLst>
              <a:ext uri="{FF2B5EF4-FFF2-40B4-BE49-F238E27FC236}">
                <a16:creationId xmlns:a16="http://schemas.microsoft.com/office/drawing/2014/main" id="{8F592E5B-B136-471F-AF62-139A3EE23A91}"/>
              </a:ext>
            </a:extLst>
          </p:cNvPr>
          <p:cNvSpPr>
            <a:spLocks/>
          </p:cNvSpPr>
          <p:nvPr/>
        </p:nvSpPr>
        <p:spPr bwMode="auto">
          <a:xfrm>
            <a:off x="6438901" y="1073150"/>
            <a:ext cx="5761567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5DA10AB9-7BA7-45A2-B963-620D915DF0D4}"/>
              </a:ext>
            </a:extLst>
          </p:cNvPr>
          <p:cNvSpPr>
            <a:spLocks/>
          </p:cNvSpPr>
          <p:nvPr/>
        </p:nvSpPr>
        <p:spPr bwMode="auto">
          <a:xfrm>
            <a:off x="499533" y="1"/>
            <a:ext cx="7351184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EBBA0179-1202-4256-9B74-6F78397FDC22}"/>
              </a:ext>
            </a:extLst>
          </p:cNvPr>
          <p:cNvSpPr>
            <a:spLocks/>
          </p:cNvSpPr>
          <p:nvPr/>
        </p:nvSpPr>
        <p:spPr bwMode="auto">
          <a:xfrm rot="5236414">
            <a:off x="6634692" y="1285346"/>
            <a:ext cx="4114800" cy="158538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7C93D0FF-D0AA-456B-AFAA-E90C46B4B131}"/>
              </a:ext>
            </a:extLst>
          </p:cNvPr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7ED6481B-67B1-4450-8EF3-34F46109D542}"/>
              </a:ext>
            </a:extLst>
          </p:cNvPr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582808A6-305C-4A0A-97FF-608590FCAD93}"/>
              </a:ext>
            </a:extLst>
          </p:cNvPr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5DDFBFF4-220B-4E41-A741-5FC234565FC0}"/>
              </a:ext>
            </a:extLst>
          </p:cNvPr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BCB0F2DD-D433-4B51-94EC-42880E67AA5D}"/>
              </a:ext>
            </a:extLst>
          </p:cNvPr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2259D8FC-CC1D-4A65-8FA8-64FF130E55F8}"/>
              </a:ext>
            </a:extLst>
          </p:cNvPr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B4917D0-0ED0-48DB-82CE-3EE4A1545996}"/>
              </a:ext>
            </a:extLst>
          </p:cNvPr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4" name="Freeform 29">
            <a:extLst>
              <a:ext uri="{FF2B5EF4-FFF2-40B4-BE49-F238E27FC236}">
                <a16:creationId xmlns:a16="http://schemas.microsoft.com/office/drawing/2014/main" id="{33DFF0A9-B001-4C17-A0E9-7F57D1823D22}"/>
              </a:ext>
            </a:extLst>
          </p:cNvPr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5" name="Freeform 30">
            <a:extLst>
              <a:ext uri="{FF2B5EF4-FFF2-40B4-BE49-F238E27FC236}">
                <a16:creationId xmlns:a16="http://schemas.microsoft.com/office/drawing/2014/main" id="{E4C1BE02-B324-426C-82A4-C686F22C9C47}"/>
              </a:ext>
            </a:extLst>
          </p:cNvPr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FD08BACC-02AA-4694-907F-8703AF8F22EB}"/>
              </a:ext>
            </a:extLst>
          </p:cNvPr>
          <p:cNvSpPr>
            <a:spLocks/>
          </p:cNvSpPr>
          <p:nvPr/>
        </p:nvSpPr>
        <p:spPr bwMode="auto">
          <a:xfrm>
            <a:off x="488951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id="{4E2D0D9C-054E-4E4F-B0FB-9E8DC00F8EA4}"/>
              </a:ext>
            </a:extLst>
          </p:cNvPr>
          <p:cNvSpPr>
            <a:spLocks/>
          </p:cNvSpPr>
          <p:nvPr/>
        </p:nvSpPr>
        <p:spPr bwMode="auto">
          <a:xfrm>
            <a:off x="488951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657BEE7E-6C15-435C-BC9B-85BBF1066905}"/>
              </a:ext>
            </a:extLst>
          </p:cNvPr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7C054C-369B-4AB1-8AB7-9D026EED9858}"/>
              </a:ext>
            </a:extLst>
          </p:cNvPr>
          <p:cNvSpPr/>
          <p:nvPr/>
        </p:nvSpPr>
        <p:spPr>
          <a:xfrm>
            <a:off x="484718" y="401638"/>
            <a:ext cx="11338983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F749B-D7EE-4ECE-BBB7-552C3F2745D3}"/>
              </a:ext>
            </a:extLst>
          </p:cNvPr>
          <p:cNvSpPr/>
          <p:nvPr/>
        </p:nvSpPr>
        <p:spPr>
          <a:xfrm flipH="1">
            <a:off x="495300" y="681039"/>
            <a:ext cx="35984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57864-DD18-44F2-8F8A-540177B4DAA9}"/>
              </a:ext>
            </a:extLst>
          </p:cNvPr>
          <p:cNvSpPr/>
          <p:nvPr/>
        </p:nvSpPr>
        <p:spPr>
          <a:xfrm flipH="1">
            <a:off x="548218" y="681039"/>
            <a:ext cx="359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5A3077-7CE4-48F1-B432-F20BF0FB74ED}"/>
              </a:ext>
            </a:extLst>
          </p:cNvPr>
          <p:cNvSpPr/>
          <p:nvPr/>
        </p:nvSpPr>
        <p:spPr>
          <a:xfrm flipH="1">
            <a:off x="596901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1DCFE8-C829-4C35-9370-912B1176F45C}"/>
              </a:ext>
            </a:extLst>
          </p:cNvPr>
          <p:cNvSpPr/>
          <p:nvPr/>
        </p:nvSpPr>
        <p:spPr>
          <a:xfrm flipH="1">
            <a:off x="635001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6A478-4CBE-4F06-BFC0-30D839CFA34E}"/>
              </a:ext>
            </a:extLst>
          </p:cNvPr>
          <p:cNvSpPr/>
          <p:nvPr/>
        </p:nvSpPr>
        <p:spPr>
          <a:xfrm>
            <a:off x="666751" y="681039"/>
            <a:ext cx="486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B3292EB-B237-42A9-9584-7A2DB39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848B5E-DE9B-4502-A3DB-1BEFC1E6FC17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D572597-9594-41E7-B72F-30CEB35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E0BC00B-C09E-45D6-B059-6B5664F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BEA5E-7844-4E17-B8CE-DA2D38979D64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1375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79B9B-D910-4F94-9CDC-C1820ABE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E14772-83A1-4C79-AEDC-F3254C073171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409D-4492-404B-A516-18001F65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AA3D-3993-4DA4-A9C7-9623E598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6DD3E-225C-4B2A-84E4-E44EB0BD19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678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C610C-1468-49F2-BCC9-DAF7BC168A72}"/>
              </a:ext>
            </a:extLst>
          </p:cNvPr>
          <p:cNvSpPr/>
          <p:nvPr/>
        </p:nvSpPr>
        <p:spPr>
          <a:xfrm>
            <a:off x="1" y="401638"/>
            <a:ext cx="11823700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0C416-990B-4C90-B8BD-579357A8ED94}"/>
              </a:ext>
            </a:extLst>
          </p:cNvPr>
          <p:cNvSpPr/>
          <p:nvPr/>
        </p:nvSpPr>
        <p:spPr>
          <a:xfrm>
            <a:off x="116418" y="681039"/>
            <a:ext cx="6138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2DAA0B-1DF5-4ECD-A637-DCAC37D59578}"/>
              </a:ext>
            </a:extLst>
          </p:cNvPr>
          <p:cNvSpPr/>
          <p:nvPr/>
        </p:nvSpPr>
        <p:spPr>
          <a:xfrm>
            <a:off x="63500" y="681039"/>
            <a:ext cx="35984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B1A84-7903-44FF-8D65-08D96ACF99F9}"/>
              </a:ext>
            </a:extLst>
          </p:cNvPr>
          <p:cNvSpPr/>
          <p:nvPr/>
        </p:nvSpPr>
        <p:spPr>
          <a:xfrm>
            <a:off x="38101" y="681039"/>
            <a:ext cx="127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CF287-3F2B-4E45-8323-B00A73369503}"/>
              </a:ext>
            </a:extLst>
          </p:cNvPr>
          <p:cNvSpPr/>
          <p:nvPr/>
        </p:nvSpPr>
        <p:spPr>
          <a:xfrm>
            <a:off x="1" y="681039"/>
            <a:ext cx="127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CEDE2-F458-48B4-82C7-970DDDA9BE89}"/>
              </a:ext>
            </a:extLst>
          </p:cNvPr>
          <p:cNvSpPr/>
          <p:nvPr/>
        </p:nvSpPr>
        <p:spPr>
          <a:xfrm flipH="1">
            <a:off x="198967" y="681039"/>
            <a:ext cx="381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3BAF6-EC1B-4D70-A8CC-202DFC18D976}"/>
              </a:ext>
            </a:extLst>
          </p:cNvPr>
          <p:cNvSpPr/>
          <p:nvPr/>
        </p:nvSpPr>
        <p:spPr>
          <a:xfrm flipH="1">
            <a:off x="251885" y="681039"/>
            <a:ext cx="381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36EB7-4E6C-460B-9399-E1A9AB86DAB7}"/>
              </a:ext>
            </a:extLst>
          </p:cNvPr>
          <p:cNvSpPr/>
          <p:nvPr/>
        </p:nvSpPr>
        <p:spPr>
          <a:xfrm flipH="1">
            <a:off x="302685" y="681039"/>
            <a:ext cx="127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E8535-16EE-4C55-8345-DC3183420BCF}"/>
              </a:ext>
            </a:extLst>
          </p:cNvPr>
          <p:cNvSpPr/>
          <p:nvPr/>
        </p:nvSpPr>
        <p:spPr>
          <a:xfrm flipH="1">
            <a:off x="340785" y="681039"/>
            <a:ext cx="1058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EB58BC-3294-466A-9F0E-F4CFFC8AFC39}"/>
              </a:ext>
            </a:extLst>
          </p:cNvPr>
          <p:cNvSpPr/>
          <p:nvPr/>
        </p:nvSpPr>
        <p:spPr>
          <a:xfrm>
            <a:off x="372534" y="681039"/>
            <a:ext cx="48684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B0131F15-E355-48DB-9DAA-D32A966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5CD712-0B15-4D8F-A71D-9A992769DC58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6815FE43-C37D-4426-8F3D-77E66554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AEDF44-DBAF-45BF-9891-CE3DE52B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AEA2B-AB69-49F1-B46E-A556D04D9E6C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588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270A997-6931-47E2-927C-31D82EB5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5F6E0-92BE-4667-92B0-7752871E82A1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B321195-28D7-4F86-9B5A-92246F88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7CC5D90-A213-444F-A01E-A3A3CA3F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2E3C0-9AFF-4A29-8353-A4BA6A6A283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293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487F8-089C-4048-9343-58E9303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B6CEC7-52EB-472A-9225-DFEAEB459CC6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95DB-275B-4621-9702-54813C51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38C3-05D8-487A-98B5-E2900083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22D49-28F2-4E8E-A7F5-079FEF5065F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47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564C9525-3556-4636-8021-7CDD7B64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F6EC1-73A8-4E14-AE04-DA258E9EDC0C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5B8A2E0-56F7-4EAF-95F0-05CF62E8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C746F29-51F3-4BDA-A460-A3BE4406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66244-7460-48BF-BA41-DFFEF1842A8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116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6EE8CA-AC67-4C44-9D4A-9BFAD93DBCE3}"/>
              </a:ext>
            </a:extLst>
          </p:cNvPr>
          <p:cNvSpPr/>
          <p:nvPr/>
        </p:nvSpPr>
        <p:spPr>
          <a:xfrm>
            <a:off x="491067" y="0"/>
            <a:ext cx="11703051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A1BFB6-9E71-4351-BCAC-FF6E2E93B03A}"/>
              </a:ext>
            </a:extLst>
          </p:cNvPr>
          <p:cNvCxnSpPr/>
          <p:nvPr/>
        </p:nvCxnSpPr>
        <p:spPr>
          <a:xfrm flipV="1">
            <a:off x="484717" y="1884363"/>
            <a:ext cx="1170940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>
            <a:extLst>
              <a:ext uri="{FF2B5EF4-FFF2-40B4-BE49-F238E27FC236}">
                <a16:creationId xmlns:a16="http://schemas.microsoft.com/office/drawing/2014/main" id="{D3CE6A67-B7DF-4862-9715-35952B451D0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1375762" y="1197770"/>
            <a:ext cx="131762" cy="171449"/>
            <a:chOff x="6668087" y="1297746"/>
            <a:chExt cx="161840" cy="1566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B3B278-58E6-4B24-A506-FEE5A2F0BC4D}"/>
                </a:ext>
              </a:extLst>
            </p:cNvPr>
            <p:cNvCxnSpPr/>
            <p:nvPr/>
          </p:nvCxnSpPr>
          <p:spPr>
            <a:xfrm rot="16200000">
              <a:off x="6663593" y="12906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DDA371-0C2C-4197-B9A3-1FB56A672C93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6C5EA-7E96-4801-9077-953A2CC124B9}"/>
                </a:ext>
              </a:extLst>
            </p:cNvPr>
            <p:cNvCxnSpPr/>
            <p:nvPr/>
          </p:nvCxnSpPr>
          <p:spPr>
            <a:xfrm rot="5400000" flipH="1">
              <a:off x="6744513" y="12896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3617B21E-522C-4FB4-BA8A-2452A395751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1578962" y="1350170"/>
            <a:ext cx="131762" cy="171449"/>
            <a:chOff x="6668087" y="1297746"/>
            <a:chExt cx="161840" cy="156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8F5E55-2926-43DD-83EA-A6E5CFF9788B}"/>
                </a:ext>
              </a:extLst>
            </p:cNvPr>
            <p:cNvCxnSpPr/>
            <p:nvPr/>
          </p:nvCxnSpPr>
          <p:spPr>
            <a:xfrm rot="16200000">
              <a:off x="6663593" y="12906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0D591B-A973-42BA-836B-5CD61AEF1D25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5C67DD-5E72-4074-8E8F-92DA03EB2FA3}"/>
                </a:ext>
              </a:extLst>
            </p:cNvPr>
            <p:cNvCxnSpPr/>
            <p:nvPr/>
          </p:nvCxnSpPr>
          <p:spPr>
            <a:xfrm rot="5400000" flipH="1">
              <a:off x="6744513" y="12896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44322957-D57F-40B9-9BD3-9A919A8D7C4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1115411" y="1453357"/>
            <a:ext cx="131763" cy="171451"/>
            <a:chOff x="6668087" y="1297746"/>
            <a:chExt cx="161840" cy="1566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EFCB2E-245D-4133-AAB8-DFD98248CF81}"/>
                </a:ext>
              </a:extLst>
            </p:cNvPr>
            <p:cNvCxnSpPr/>
            <p:nvPr/>
          </p:nvCxnSpPr>
          <p:spPr>
            <a:xfrm rot="16200000">
              <a:off x="6663592" y="12906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A64708-5734-41E9-B43C-9F782919CF47}"/>
                </a:ext>
              </a:extLst>
            </p:cNvPr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8A9D56-73D7-4F4E-A4D6-0462135F7488}"/>
                </a:ext>
              </a:extLst>
            </p:cNvPr>
            <p:cNvCxnSpPr/>
            <p:nvPr/>
          </p:nvCxnSpPr>
          <p:spPr>
            <a:xfrm rot="5400000" flipH="1">
              <a:off x="6744512" y="12896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4CB02136-8E30-4E1B-967E-ED0A6B4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36000" y="55563"/>
            <a:ext cx="28448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6DDE98-6BF0-4E6A-926D-E0A9BD10A419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449ADAFE-ADFC-4F13-8E9F-F298D2C4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55563"/>
            <a:ext cx="74168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EDAE336-5EEE-41FB-B6EF-5D56497B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5556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20FD334E-B099-4C48-8C91-0FA07DBE408D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2786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C76F20-1E6D-4F33-9936-850654881983}"/>
              </a:ext>
            </a:extLst>
          </p:cNvPr>
          <p:cNvSpPr/>
          <p:nvPr/>
        </p:nvSpPr>
        <p:spPr>
          <a:xfrm>
            <a:off x="1" y="1"/>
            <a:ext cx="486833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52DA3-19B8-4890-8FF7-B5FF3F1E7288}"/>
              </a:ext>
            </a:extLst>
          </p:cNvPr>
          <p:cNvSpPr/>
          <p:nvPr/>
        </p:nvSpPr>
        <p:spPr>
          <a:xfrm>
            <a:off x="340785" y="5046664"/>
            <a:ext cx="97367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E8868-799F-47F8-8332-0C0EED67D0B6}"/>
              </a:ext>
            </a:extLst>
          </p:cNvPr>
          <p:cNvSpPr/>
          <p:nvPr/>
        </p:nvSpPr>
        <p:spPr>
          <a:xfrm>
            <a:off x="340785" y="4797425"/>
            <a:ext cx="97367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2E533-C06C-4B3A-B1A8-F81597E9B15D}"/>
              </a:ext>
            </a:extLst>
          </p:cNvPr>
          <p:cNvSpPr/>
          <p:nvPr/>
        </p:nvSpPr>
        <p:spPr>
          <a:xfrm>
            <a:off x="340785" y="4637088"/>
            <a:ext cx="97367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7F687-D311-42D9-BF60-5EE5222D7C86}"/>
              </a:ext>
            </a:extLst>
          </p:cNvPr>
          <p:cNvSpPr/>
          <p:nvPr/>
        </p:nvSpPr>
        <p:spPr>
          <a:xfrm>
            <a:off x="340785" y="4541838"/>
            <a:ext cx="97367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93E6C-DADF-4266-A9CC-1ACCAFE97739}"/>
              </a:ext>
            </a:extLst>
          </p:cNvPr>
          <p:cNvSpPr/>
          <p:nvPr/>
        </p:nvSpPr>
        <p:spPr>
          <a:xfrm>
            <a:off x="412751" y="681039"/>
            <a:ext cx="61383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C5AD09-9DE4-4CD4-8957-EABB028961E6}"/>
              </a:ext>
            </a:extLst>
          </p:cNvPr>
          <p:cNvSpPr/>
          <p:nvPr/>
        </p:nvSpPr>
        <p:spPr>
          <a:xfrm>
            <a:off x="357718" y="681039"/>
            <a:ext cx="381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05A6D-BF70-4F62-A5BD-9F107B29B071}"/>
              </a:ext>
            </a:extLst>
          </p:cNvPr>
          <p:cNvSpPr/>
          <p:nvPr/>
        </p:nvSpPr>
        <p:spPr>
          <a:xfrm>
            <a:off x="332318" y="681039"/>
            <a:ext cx="127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E1019-E4D5-4477-A572-92BF0F0CDDC8}"/>
              </a:ext>
            </a:extLst>
          </p:cNvPr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0D9A62D2-324C-40A6-A1B3-ECDFAFB5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763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60" name="Text Placeholder 12">
            <a:extLst>
              <a:ext uri="{FF2B5EF4-FFF2-40B4-BE49-F238E27FC236}">
                <a16:creationId xmlns:a16="http://schemas.microsoft.com/office/drawing/2014/main" id="{BD0A05BE-BF41-4842-8678-87A8C1CC9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78435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07E9124-7ABF-49B5-85E5-442A6857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89A8DA2-B8A2-423B-8655-EEC4A9FF94C7}" type="datetime1">
              <a:rPr lang="id-ID"/>
              <a:pPr>
                <a:defRPr/>
              </a:pPr>
              <a:t>28/02/2022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E5F46-67C3-490B-B6DF-6C3976302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9C676C9-CD37-4D2C-90A3-D756A821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EB0F12ED-21BC-417E-83D7-EF5039E434A5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196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5419A6-F3D5-4CC0-892F-412DA69AC5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66910" y="3214686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8000" dirty="0">
                <a:solidFill>
                  <a:schemeClr val="tx2">
                    <a:satMod val="200000"/>
                  </a:schemeClr>
                </a:solidFill>
                <a:latin typeface="Comic Sans MS" pitchFamily="66" charset="0"/>
              </a:rPr>
              <a:t>group</a:t>
            </a:r>
            <a:r>
              <a:rPr lang="id-ID" sz="8000" dirty="0">
                <a:solidFill>
                  <a:schemeClr val="tx2">
                    <a:satMod val="200000"/>
                  </a:schemeClr>
                </a:solidFill>
                <a:latin typeface="Comic Sans MS" pitchFamily="66" charset="0"/>
              </a:rPr>
              <a:t>ware</a:t>
            </a:r>
            <a:br>
              <a:rPr lang="en-GB" sz="8000" dirty="0">
                <a:solidFill>
                  <a:schemeClr val="tx2">
                    <a:satMod val="200000"/>
                  </a:schemeClr>
                </a:solidFill>
                <a:latin typeface="Comic Sans MS" pitchFamily="66" charset="0"/>
              </a:rPr>
            </a:br>
            <a:endParaRPr lang="en-US" sz="8000" dirty="0">
              <a:solidFill>
                <a:schemeClr val="tx2">
                  <a:satMod val="20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09A598-804E-4F1B-AF38-6202DCBFFB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38375" y="4857750"/>
            <a:ext cx="6643688" cy="12525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/>
              <a:t>CSCW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b="1"/>
              <a:t>(Computer Supported Cooperative Work)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6DA14A7-0E1D-4125-8518-BD4ECAC807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Email vs. bulletin boards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BC88AAE-9CE4-442F-AEA1-B836561DF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fan out</a:t>
            </a:r>
          </a:p>
          <a:p>
            <a:pPr marL="565150" lvl="1" indent="-18415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one-to-one	–	email, direct communication</a:t>
            </a:r>
          </a:p>
          <a:p>
            <a:pPr marL="565150" lvl="1" indent="-18415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one-to-many	–	email, distribution lists</a:t>
            </a:r>
          </a:p>
          <a:p>
            <a:pPr marL="565150" lvl="1" indent="-18415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			BBs, broadcast distribution</a:t>
            </a:r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control</a:t>
            </a:r>
          </a:p>
          <a:p>
            <a:pPr marL="565150" lvl="1" indent="-18415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sender	–	email, private distribution list</a:t>
            </a:r>
          </a:p>
          <a:p>
            <a:pPr marL="565150" lvl="1" indent="-18415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administrator	–	email, shared distribution list</a:t>
            </a:r>
          </a:p>
          <a:p>
            <a:pPr marL="565150" lvl="1" indent="-184150" eaLnBrk="1" hangingPunct="1">
              <a:buClr>
                <a:schemeClr val="tx1"/>
              </a:buClr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altLang="en-US"/>
              <a:t>recipient	–	BBs, subscription to topics</a:t>
            </a:r>
          </a:p>
        </p:txBody>
      </p:sp>
      <p:sp>
        <p:nvSpPr>
          <p:cNvPr id="43012" name="Slide Number Placeholder 6">
            <a:extLst>
              <a:ext uri="{FF2B5EF4-FFF2-40B4-BE49-F238E27FC236}">
                <a16:creationId xmlns:a16="http://schemas.microsoft.com/office/drawing/2014/main" id="{3D2E3EB7-A3AB-47DA-A812-FB65B29A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5809421-6523-4FCB-A7C0-AD5846285514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AD6160B-C815-4FDA-835C-DB87A657D3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5127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Structured message systems (ctd)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D0D397FB-74EE-4263-AA5A-179A74BAB7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38376" y="2000250"/>
            <a:ext cx="7515225" cy="4357688"/>
          </a:xfrm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Type: Seminar announcement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To: all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From: Alan Dix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Subject: departmental seminar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Time: 2:15 Wednesday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Place: D014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Speaker: W.T. Pooh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Title: The Honey Pot</a:t>
            </a:r>
          </a:p>
          <a:p>
            <a:pPr marL="673100" indent="-673100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GB" altLang="en-US" sz="2000"/>
              <a:t>Text:	Recent research on socially constructed meaning has focused on the image of the Honey Pot and its dialectic interpretation within an encultured hermeneutic. This talk …</a:t>
            </a:r>
          </a:p>
        </p:txBody>
      </p:sp>
      <p:sp>
        <p:nvSpPr>
          <p:cNvPr id="44036" name="Slide Number Placeholder 7">
            <a:extLst>
              <a:ext uri="{FF2B5EF4-FFF2-40B4-BE49-F238E27FC236}">
                <a16:creationId xmlns:a16="http://schemas.microsoft.com/office/drawing/2014/main" id="{ABE28D85-2C48-4CA1-88C0-8B555531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682524B-F112-48B3-A3D4-AC3F4763F8A5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D793766-990D-4FB2-B217-AB02C5E8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66910" y="1500174"/>
            <a:ext cx="7772400" cy="1493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Meeting And Decision Support Systems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5991E7-66A5-4040-87E3-902494B120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09813" y="2857500"/>
            <a:ext cx="7772400" cy="28575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</a:t>
            </a:r>
            <a:r>
              <a:rPr lang="en-GB" altLang="en-US" sz="2800"/>
              <a:t>argumentation tools</a:t>
            </a:r>
            <a:r>
              <a:rPr lang="id-ID" altLang="en-US" sz="2800"/>
              <a:t> (alat bantu argumentasi)</a:t>
            </a:r>
            <a:endParaRPr lang="en-GB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id-ID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</a:t>
            </a:r>
            <a:r>
              <a:rPr lang="en-GB" altLang="en-US" sz="2800"/>
              <a:t>meeting rooms</a:t>
            </a:r>
            <a:r>
              <a:rPr lang="id-ID" altLang="en-US" sz="2800"/>
              <a:t> (ruang pertemuan)</a:t>
            </a:r>
            <a:endParaRPr lang="en-GB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id-ID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</a:t>
            </a:r>
            <a:r>
              <a:rPr lang="en-GB" altLang="en-US" sz="2800"/>
              <a:t>shared </a:t>
            </a:r>
            <a:r>
              <a:rPr lang="id-ID" altLang="en-US" sz="2800"/>
              <a:t>drawing</a:t>
            </a:r>
            <a:r>
              <a:rPr lang="en-GB" altLang="en-US" sz="2800"/>
              <a:t> surfaces</a:t>
            </a:r>
            <a:r>
              <a:rPr lang="id-ID" altLang="en-US" sz="2800"/>
              <a:t> (berbagi bidang gambar)</a:t>
            </a:r>
            <a:endParaRPr lang="en-GB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D6951C6-2405-41A3-879D-A6CFC86B38B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38400" y="285750"/>
            <a:ext cx="7772400" cy="1201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satMod val="200000"/>
                  </a:schemeClr>
                </a:solidFill>
              </a:rPr>
              <a:t>Meeting and 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D</a:t>
            </a:r>
            <a:r>
              <a:rPr lang="en-GB" dirty="0" err="1">
                <a:solidFill>
                  <a:schemeClr val="tx2">
                    <a:satMod val="200000"/>
                  </a:schemeClr>
                </a:solidFill>
              </a:rPr>
              <a:t>ecision</a:t>
            </a:r>
            <a:r>
              <a:rPr lang="en-GB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S</a:t>
            </a:r>
            <a:r>
              <a:rPr lang="en-GB" dirty="0" err="1">
                <a:solidFill>
                  <a:schemeClr val="tx2">
                    <a:satMod val="200000"/>
                  </a:schemeClr>
                </a:solidFill>
              </a:rPr>
              <a:t>upport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System</a:t>
            </a:r>
            <a:endParaRPr lang="en-GB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29959B2-3E25-4584-A487-411A8C62C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/>
            <a:r>
              <a:rPr lang="en-US" altLang="en-US"/>
              <a:t> Dalam desain, manajemen dan penelitian, kita ingin:</a:t>
            </a:r>
          </a:p>
          <a:p>
            <a:pPr marL="1047750" lvl="1" indent="-374650" eaLnBrk="1" hangingPunct="1"/>
            <a:r>
              <a:rPr lang="en-US" altLang="en-US"/>
              <a:t> menghasilkan ide-ide</a:t>
            </a:r>
          </a:p>
          <a:p>
            <a:pPr marL="1047750" lvl="1" indent="-374650" eaLnBrk="1" hangingPunct="1"/>
            <a:r>
              <a:rPr lang="en-US" altLang="en-US"/>
              <a:t>mengembangkan ide-ide</a:t>
            </a:r>
          </a:p>
          <a:p>
            <a:pPr marL="1047750" lvl="1" indent="-374650" eaLnBrk="1" hangingPunct="1"/>
            <a:r>
              <a:rPr lang="en-US" altLang="en-US"/>
              <a:t>merekam ide-ide</a:t>
            </a:r>
          </a:p>
          <a:p>
            <a:pPr marL="1047750" lvl="1" indent="-374650" eaLnBrk="1" hangingPunct="1"/>
            <a:endParaRPr lang="en-US" altLang="en-US"/>
          </a:p>
          <a:p>
            <a:pPr marL="190500" indent="-190500" eaLnBrk="1" hangingPunct="1"/>
            <a:r>
              <a:rPr lang="en-US" altLang="en-US"/>
              <a:t>“ penekanan utama” </a:t>
            </a:r>
          </a:p>
          <a:p>
            <a:pPr marL="1047750" lvl="1" indent="-374650" eaLnBrk="1" hangingPunct="1"/>
            <a:r>
              <a:rPr lang="en-US" altLang="en-US"/>
              <a:t>pemahaman umum </a:t>
            </a:r>
            <a:endParaRPr lang="en-GB" altLang="en-US"/>
          </a:p>
        </p:txBody>
      </p:sp>
      <p:sp>
        <p:nvSpPr>
          <p:cNvPr id="46084" name="Slide Number Placeholder 6">
            <a:extLst>
              <a:ext uri="{FF2B5EF4-FFF2-40B4-BE49-F238E27FC236}">
                <a16:creationId xmlns:a16="http://schemas.microsoft.com/office/drawing/2014/main" id="{7E550499-F3F8-4027-9209-A0FB2BD0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EB019B1-66B6-4A18-A202-020B033F0A9C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B8628D6-D2D5-4F5E-9037-4F5B62D6797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Three types of system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5092FE1-D559-4D98-95A9-651909BFF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argumentation tools</a:t>
            </a:r>
          </a:p>
          <a:p>
            <a:pPr lvl="1" eaLnBrk="1" hangingPunct="1"/>
            <a:r>
              <a:rPr lang="en-GB" altLang="en-US" sz="2400" i="1"/>
              <a:t>asynchronous co-located</a:t>
            </a:r>
            <a:endParaRPr lang="en-GB" altLang="en-US" sz="2400"/>
          </a:p>
          <a:p>
            <a:pPr lvl="1" eaLnBrk="1" hangingPunct="1"/>
            <a:r>
              <a:rPr lang="id-ID" altLang="en-US" sz="2400"/>
              <a:t>Mencatat argumen-argumen untuk keputusan desain</a:t>
            </a:r>
          </a:p>
          <a:p>
            <a:pPr eaLnBrk="1" hangingPunct="1"/>
            <a:r>
              <a:rPr lang="en-GB" altLang="en-US" sz="2800"/>
              <a:t>meeting rooms</a:t>
            </a:r>
          </a:p>
          <a:p>
            <a:pPr lvl="1" eaLnBrk="1" hangingPunct="1"/>
            <a:r>
              <a:rPr lang="en-GB" altLang="en-US" sz="2400" i="1"/>
              <a:t>synchronous co-located</a:t>
            </a:r>
            <a:endParaRPr lang="en-GB" altLang="en-US" sz="2400"/>
          </a:p>
          <a:p>
            <a:pPr lvl="1" eaLnBrk="1" hangingPunct="1"/>
            <a:r>
              <a:rPr lang="id-ID" altLang="en-US" sz="2400"/>
              <a:t>Dukungan elektronik untuk pertemuan tatap muka</a:t>
            </a:r>
          </a:p>
          <a:p>
            <a:pPr eaLnBrk="1" hangingPunct="1"/>
            <a:r>
              <a:rPr lang="en-GB" altLang="en-US" sz="2800"/>
              <a:t>shared drawing surfaces</a:t>
            </a:r>
          </a:p>
          <a:p>
            <a:pPr lvl="1" eaLnBrk="1" hangingPunct="1"/>
            <a:r>
              <a:rPr lang="en-GB" altLang="en-US" sz="2400" i="1"/>
              <a:t>synchronous remote</a:t>
            </a:r>
          </a:p>
          <a:p>
            <a:pPr lvl="1" eaLnBrk="1" hangingPunct="1"/>
            <a:r>
              <a:rPr lang="id-ID" altLang="en-US" sz="2400"/>
              <a:t>Saling berbagi papan gambar yang dalam jangkauan</a:t>
            </a:r>
          </a:p>
        </p:txBody>
      </p:sp>
      <p:sp>
        <p:nvSpPr>
          <p:cNvPr id="47108" name="Slide Number Placeholder 6">
            <a:extLst>
              <a:ext uri="{FF2B5EF4-FFF2-40B4-BE49-F238E27FC236}">
                <a16:creationId xmlns:a16="http://schemas.microsoft.com/office/drawing/2014/main" id="{5F5D958E-2D84-44D9-AE01-5491AB13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662F45D3-7E17-4040-B692-362A77406BA7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4042848-98D7-449D-9B0A-F7C4212317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argumentation tools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7DDE3DB-3EEE-4D10-A0D8-90D2E8574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 "/>
            </a:pPr>
            <a:r>
              <a:rPr lang="en-GB" altLang="en-US" sz="2800" i="1"/>
              <a:t>asynchronous co-located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GB" altLang="en-US" sz="1400"/>
          </a:p>
          <a:p>
            <a:pPr eaLnBrk="1" hangingPunct="1">
              <a:buClr>
                <a:schemeClr val="tx1"/>
              </a:buClr>
              <a:buFontTx/>
              <a:buChar char=" "/>
            </a:pPr>
            <a:r>
              <a:rPr lang="id-ID" altLang="en-US" sz="2800"/>
              <a:t>Seperti hipertext untuk menyimpan design rationale (dasar pemikiran desain)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GB" altLang="en-US" sz="1400"/>
          </a:p>
          <a:p>
            <a:pPr eaLnBrk="1" hangingPunct="1">
              <a:buClr>
                <a:schemeClr val="tx1"/>
              </a:buClr>
              <a:buFontTx/>
              <a:buChar char=" "/>
            </a:pPr>
            <a:r>
              <a:rPr lang="id-ID" altLang="en-US" sz="2800"/>
              <a:t>Tujuan :</a:t>
            </a:r>
            <a:endParaRPr lang="en-GB" altLang="en-US" sz="2800"/>
          </a:p>
          <a:p>
            <a:pPr lvl="1" eaLnBrk="1" hangingPunct="1"/>
            <a:r>
              <a:rPr lang="id-ID" altLang="en-US" sz="2400"/>
              <a:t>Mengingatkan desainer mengenai alasan-alasan atas pengambilan keputusan</a:t>
            </a:r>
          </a:p>
          <a:p>
            <a:pPr lvl="1" eaLnBrk="1" hangingPunct="1"/>
            <a:r>
              <a:rPr lang="id-ID" altLang="en-US" sz="2400"/>
              <a:t>Dasar pemikiran komunikasi di antara team desain.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GB" altLang="en-US" sz="1400"/>
          </a:p>
        </p:txBody>
      </p:sp>
      <p:sp>
        <p:nvSpPr>
          <p:cNvPr id="48132" name="Slide Number Placeholder 6">
            <a:extLst>
              <a:ext uri="{FF2B5EF4-FFF2-40B4-BE49-F238E27FC236}">
                <a16:creationId xmlns:a16="http://schemas.microsoft.com/office/drawing/2014/main" id="{90A17719-557A-43EF-A0AB-CE494439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2D0AD22-E2E5-4BF3-92FA-E354E9C438F1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7D54AD-7B62-43B9-BC14-2446DA7867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Meeting rooms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4758085-AD15-4E42-BB06-E8C74D0D5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2400" i="1" dirty="0"/>
              <a:t>synchronous co-located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GB" sz="1400" dirty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d-ID" sz="2400" dirty="0"/>
              <a:t>Ruang pertemuan yang dirancang menggunakan peralatan elektronik untuk pertemuan tatap muka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id-ID" sz="2000" dirty="0"/>
              <a:t>Terminal individu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id-ID" sz="2000" dirty="0"/>
              <a:t>Layar lebar yang bisa berbagi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id-ID" sz="2000" dirty="0"/>
              <a:t>Software khusus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id-ID" sz="2000" dirty="0"/>
              <a:t>Kursi-kursi yang ditata berbentuk huruf U atau C di sekitar layar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GB" sz="1400" dirty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d-ID" sz="2400" dirty="0"/>
              <a:t>Mode-mode yang bervariasi</a:t>
            </a:r>
            <a:r>
              <a:rPr lang="en-GB" sz="2400" dirty="0"/>
              <a:t>: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GB" sz="2000" dirty="0"/>
              <a:t>brainstorming, </a:t>
            </a:r>
            <a:r>
              <a:rPr lang="id-ID" sz="2000" dirty="0"/>
              <a:t>penggunaan pribadi</a:t>
            </a:r>
            <a:r>
              <a:rPr lang="en-GB" sz="2000" dirty="0"/>
              <a:t>, WYSIWIS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GB" sz="1400" dirty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2400" dirty="0"/>
              <a:t>WYSIWIS – ‘what you see is what I see’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id-ID" sz="2000" dirty="0"/>
              <a:t>Semua layar menunjukkan citra yang sama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id-ID" sz="2000" dirty="0"/>
              <a:t>Semua partisipan dapat menulis dan menggambar ke layar.</a:t>
            </a:r>
          </a:p>
        </p:txBody>
      </p:sp>
      <p:sp>
        <p:nvSpPr>
          <p:cNvPr id="49156" name="Slide Number Placeholder 6">
            <a:extLst>
              <a:ext uri="{FF2B5EF4-FFF2-40B4-BE49-F238E27FC236}">
                <a16:creationId xmlns:a16="http://schemas.microsoft.com/office/drawing/2014/main" id="{C156024A-287B-40F2-8A66-07BAF8DF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EEABAB9-E80D-4FE6-8433-09DA98FF8F61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>
            <a:extLst>
              <a:ext uri="{FF2B5EF4-FFF2-40B4-BE49-F238E27FC236}">
                <a16:creationId xmlns:a16="http://schemas.microsoft.com/office/drawing/2014/main" id="{95861610-6BC6-43C6-BA7E-1F5186D08102}"/>
              </a:ext>
            </a:extLst>
          </p:cNvPr>
          <p:cNvGrpSpPr>
            <a:grpSpLocks/>
          </p:cNvGrpSpPr>
          <p:nvPr/>
        </p:nvGrpSpPr>
        <p:grpSpPr bwMode="auto">
          <a:xfrm rot="1081335">
            <a:off x="8229600" y="2362200"/>
            <a:ext cx="838200" cy="838200"/>
            <a:chOff x="4080" y="1152"/>
            <a:chExt cx="528" cy="528"/>
          </a:xfrm>
        </p:grpSpPr>
        <p:sp>
          <p:nvSpPr>
            <p:cNvPr id="50220" name="AutoShape 3">
              <a:extLst>
                <a:ext uri="{FF2B5EF4-FFF2-40B4-BE49-F238E27FC236}">
                  <a16:creationId xmlns:a16="http://schemas.microsoft.com/office/drawing/2014/main" id="{AA94193F-7518-44E4-86EA-770E504DB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21" name="Rectangle 4">
              <a:extLst>
                <a:ext uri="{FF2B5EF4-FFF2-40B4-BE49-F238E27FC236}">
                  <a16:creationId xmlns:a16="http://schemas.microsoft.com/office/drawing/2014/main" id="{E2E76EA1-E4DC-4AC6-92B7-0AC18D189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22" name="AutoShape 5">
              <a:extLst>
                <a:ext uri="{FF2B5EF4-FFF2-40B4-BE49-F238E27FC236}">
                  <a16:creationId xmlns:a16="http://schemas.microsoft.com/office/drawing/2014/main" id="{96C51D21-FA7F-4BC6-84AC-B46C4B8D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23" name="AutoShape 6">
              <a:extLst>
                <a:ext uri="{FF2B5EF4-FFF2-40B4-BE49-F238E27FC236}">
                  <a16:creationId xmlns:a16="http://schemas.microsoft.com/office/drawing/2014/main" id="{FA8950B7-56C4-4827-8245-AB3FC59BE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24" name="Oval 7" descr="Cork">
              <a:extLst>
                <a:ext uri="{FF2B5EF4-FFF2-40B4-BE49-F238E27FC236}">
                  <a16:creationId xmlns:a16="http://schemas.microsoft.com/office/drawing/2014/main" id="{C6687F11-5140-46C3-88EE-74BC5EB8C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179" name="Group 8">
            <a:extLst>
              <a:ext uri="{FF2B5EF4-FFF2-40B4-BE49-F238E27FC236}">
                <a16:creationId xmlns:a16="http://schemas.microsoft.com/office/drawing/2014/main" id="{8BCD2B63-2E49-4781-9E1A-027228E35FE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209800"/>
            <a:ext cx="838200" cy="838200"/>
            <a:chOff x="4080" y="1152"/>
            <a:chExt cx="528" cy="528"/>
          </a:xfrm>
        </p:grpSpPr>
        <p:sp>
          <p:nvSpPr>
            <p:cNvPr id="50215" name="AutoShape 9">
              <a:extLst>
                <a:ext uri="{FF2B5EF4-FFF2-40B4-BE49-F238E27FC236}">
                  <a16:creationId xmlns:a16="http://schemas.microsoft.com/office/drawing/2014/main" id="{1CAFB78D-530F-4255-99F9-20C4B7FA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6" name="Rectangle 10">
              <a:extLst>
                <a:ext uri="{FF2B5EF4-FFF2-40B4-BE49-F238E27FC236}">
                  <a16:creationId xmlns:a16="http://schemas.microsoft.com/office/drawing/2014/main" id="{A9A2C43B-D2DE-46AE-8DB0-1505A2A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7" name="AutoShape 11">
              <a:extLst>
                <a:ext uri="{FF2B5EF4-FFF2-40B4-BE49-F238E27FC236}">
                  <a16:creationId xmlns:a16="http://schemas.microsoft.com/office/drawing/2014/main" id="{C3539C85-5BB5-4AAF-9CE7-C474F84C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8" name="AutoShape 12">
              <a:extLst>
                <a:ext uri="{FF2B5EF4-FFF2-40B4-BE49-F238E27FC236}">
                  <a16:creationId xmlns:a16="http://schemas.microsoft.com/office/drawing/2014/main" id="{56D30CDA-06B1-44BD-8E33-5F98910F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9" name="Oval 13" descr="Cork">
              <a:extLst>
                <a:ext uri="{FF2B5EF4-FFF2-40B4-BE49-F238E27FC236}">
                  <a16:creationId xmlns:a16="http://schemas.microsoft.com/office/drawing/2014/main" id="{EAA035AD-2B94-4379-ABDA-63472F48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180" name="Group 14">
            <a:extLst>
              <a:ext uri="{FF2B5EF4-FFF2-40B4-BE49-F238E27FC236}">
                <a16:creationId xmlns:a16="http://schemas.microsoft.com/office/drawing/2014/main" id="{C25F53D0-BB3E-4D69-983B-AC5428B53A9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09800"/>
            <a:ext cx="838200" cy="838200"/>
            <a:chOff x="4080" y="1152"/>
            <a:chExt cx="528" cy="528"/>
          </a:xfrm>
        </p:grpSpPr>
        <p:sp>
          <p:nvSpPr>
            <p:cNvPr id="50210" name="AutoShape 15">
              <a:extLst>
                <a:ext uri="{FF2B5EF4-FFF2-40B4-BE49-F238E27FC236}">
                  <a16:creationId xmlns:a16="http://schemas.microsoft.com/office/drawing/2014/main" id="{7578785F-D6C6-4C1E-B672-35724F69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1" name="Rectangle 16">
              <a:extLst>
                <a:ext uri="{FF2B5EF4-FFF2-40B4-BE49-F238E27FC236}">
                  <a16:creationId xmlns:a16="http://schemas.microsoft.com/office/drawing/2014/main" id="{BD04F5C2-EA47-4B29-A131-492542C1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2" name="AutoShape 17">
              <a:extLst>
                <a:ext uri="{FF2B5EF4-FFF2-40B4-BE49-F238E27FC236}">
                  <a16:creationId xmlns:a16="http://schemas.microsoft.com/office/drawing/2014/main" id="{132314C4-116E-4A43-8DD6-50CB8210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3" name="AutoShape 18">
              <a:extLst>
                <a:ext uri="{FF2B5EF4-FFF2-40B4-BE49-F238E27FC236}">
                  <a16:creationId xmlns:a16="http://schemas.microsoft.com/office/drawing/2014/main" id="{1211A2AD-D0A4-40C1-AC36-4FD8284B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14" name="Oval 19" descr="Cork">
              <a:extLst>
                <a:ext uri="{FF2B5EF4-FFF2-40B4-BE49-F238E27FC236}">
                  <a16:creationId xmlns:a16="http://schemas.microsoft.com/office/drawing/2014/main" id="{84FD8D64-D861-433B-B32C-20C8AA41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181" name="Group 20">
            <a:extLst>
              <a:ext uri="{FF2B5EF4-FFF2-40B4-BE49-F238E27FC236}">
                <a16:creationId xmlns:a16="http://schemas.microsoft.com/office/drawing/2014/main" id="{6DEAA71B-3B4C-4E49-BB1B-09CDDC35F81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410200" y="5715000"/>
            <a:ext cx="838200" cy="838200"/>
            <a:chOff x="4080" y="1152"/>
            <a:chExt cx="528" cy="528"/>
          </a:xfrm>
        </p:grpSpPr>
        <p:sp>
          <p:nvSpPr>
            <p:cNvPr id="50205" name="AutoShape 21">
              <a:extLst>
                <a:ext uri="{FF2B5EF4-FFF2-40B4-BE49-F238E27FC236}">
                  <a16:creationId xmlns:a16="http://schemas.microsoft.com/office/drawing/2014/main" id="{170B3C50-29B2-49B7-8709-D879007D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6" name="Rectangle 22">
              <a:extLst>
                <a:ext uri="{FF2B5EF4-FFF2-40B4-BE49-F238E27FC236}">
                  <a16:creationId xmlns:a16="http://schemas.microsoft.com/office/drawing/2014/main" id="{702AC9F0-1DA9-4B41-86D8-CB6967A4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7" name="AutoShape 23">
              <a:extLst>
                <a:ext uri="{FF2B5EF4-FFF2-40B4-BE49-F238E27FC236}">
                  <a16:creationId xmlns:a16="http://schemas.microsoft.com/office/drawing/2014/main" id="{899AF2FB-B570-47C3-B36F-7125B1E9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8" name="AutoShape 24">
              <a:extLst>
                <a:ext uri="{FF2B5EF4-FFF2-40B4-BE49-F238E27FC236}">
                  <a16:creationId xmlns:a16="http://schemas.microsoft.com/office/drawing/2014/main" id="{86A5B57F-3C12-4498-B8A4-EBE615CA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9" name="Oval 25" descr="Cork">
              <a:extLst>
                <a:ext uri="{FF2B5EF4-FFF2-40B4-BE49-F238E27FC236}">
                  <a16:creationId xmlns:a16="http://schemas.microsoft.com/office/drawing/2014/main" id="{81ADC8A6-03BE-4E26-9721-02CD338BB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182" name="Group 26">
            <a:extLst>
              <a:ext uri="{FF2B5EF4-FFF2-40B4-BE49-F238E27FC236}">
                <a16:creationId xmlns:a16="http://schemas.microsoft.com/office/drawing/2014/main" id="{62490C16-6EC9-4B01-8B72-B7BDB56F92E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858000" y="5715000"/>
            <a:ext cx="838200" cy="838200"/>
            <a:chOff x="4080" y="1152"/>
            <a:chExt cx="528" cy="528"/>
          </a:xfrm>
        </p:grpSpPr>
        <p:sp>
          <p:nvSpPr>
            <p:cNvPr id="50200" name="AutoShape 27">
              <a:extLst>
                <a:ext uri="{FF2B5EF4-FFF2-40B4-BE49-F238E27FC236}">
                  <a16:creationId xmlns:a16="http://schemas.microsoft.com/office/drawing/2014/main" id="{C15E509C-F363-4667-B33D-0CEBA13A8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1" name="Rectangle 28">
              <a:extLst>
                <a:ext uri="{FF2B5EF4-FFF2-40B4-BE49-F238E27FC236}">
                  <a16:creationId xmlns:a16="http://schemas.microsoft.com/office/drawing/2014/main" id="{05A8C236-273D-4420-B673-0683EFFA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2" name="AutoShape 29">
              <a:extLst>
                <a:ext uri="{FF2B5EF4-FFF2-40B4-BE49-F238E27FC236}">
                  <a16:creationId xmlns:a16="http://schemas.microsoft.com/office/drawing/2014/main" id="{BA963838-98C3-4EAD-9001-052BB933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3" name="AutoShape 30">
              <a:extLst>
                <a:ext uri="{FF2B5EF4-FFF2-40B4-BE49-F238E27FC236}">
                  <a16:creationId xmlns:a16="http://schemas.microsoft.com/office/drawing/2014/main" id="{519282BA-0919-45BD-AF93-3D91F42F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204" name="Oval 31" descr="Cork">
              <a:extLst>
                <a:ext uri="{FF2B5EF4-FFF2-40B4-BE49-F238E27FC236}">
                  <a16:creationId xmlns:a16="http://schemas.microsoft.com/office/drawing/2014/main" id="{86BADAE7-F661-4454-8F60-1AE0AA24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183" name="Group 32">
            <a:extLst>
              <a:ext uri="{FF2B5EF4-FFF2-40B4-BE49-F238E27FC236}">
                <a16:creationId xmlns:a16="http://schemas.microsoft.com/office/drawing/2014/main" id="{57282A61-AA9B-4EA9-BF54-1C4F74CB3AE5}"/>
              </a:ext>
            </a:extLst>
          </p:cNvPr>
          <p:cNvGrpSpPr>
            <a:grpSpLocks/>
          </p:cNvGrpSpPr>
          <p:nvPr/>
        </p:nvGrpSpPr>
        <p:grpSpPr bwMode="auto">
          <a:xfrm rot="18669933" flipV="1">
            <a:off x="8305800" y="5410200"/>
            <a:ext cx="838200" cy="838200"/>
            <a:chOff x="4080" y="1152"/>
            <a:chExt cx="528" cy="528"/>
          </a:xfrm>
        </p:grpSpPr>
        <p:sp>
          <p:nvSpPr>
            <p:cNvPr id="50195" name="AutoShape 33">
              <a:extLst>
                <a:ext uri="{FF2B5EF4-FFF2-40B4-BE49-F238E27FC236}">
                  <a16:creationId xmlns:a16="http://schemas.microsoft.com/office/drawing/2014/main" id="{E25E9B0A-5364-4ADE-A595-8AF41E6A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196" name="Rectangle 34">
              <a:extLst>
                <a:ext uri="{FF2B5EF4-FFF2-40B4-BE49-F238E27FC236}">
                  <a16:creationId xmlns:a16="http://schemas.microsoft.com/office/drawing/2014/main" id="{4092A8F7-72D2-47D7-A1CA-4AE89CAAA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197" name="AutoShape 35">
              <a:extLst>
                <a:ext uri="{FF2B5EF4-FFF2-40B4-BE49-F238E27FC236}">
                  <a16:creationId xmlns:a16="http://schemas.microsoft.com/office/drawing/2014/main" id="{5BFF193E-4AF2-4475-8BF6-7428F677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198" name="AutoShape 36">
              <a:extLst>
                <a:ext uri="{FF2B5EF4-FFF2-40B4-BE49-F238E27FC236}">
                  <a16:creationId xmlns:a16="http://schemas.microsoft.com/office/drawing/2014/main" id="{FE4E8A89-CEAE-4C60-A27F-F55FBE73F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50199" name="Oval 37" descr="Cork">
              <a:extLst>
                <a:ext uri="{FF2B5EF4-FFF2-40B4-BE49-F238E27FC236}">
                  <a16:creationId xmlns:a16="http://schemas.microsoft.com/office/drawing/2014/main" id="{673C6132-612B-41CD-A895-86C191E87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926" name="Rectangle 38">
            <a:extLst>
              <a:ext uri="{FF2B5EF4-FFF2-40B4-BE49-F238E27FC236}">
                <a16:creationId xmlns:a16="http://schemas.microsoft.com/office/drawing/2014/main" id="{B2706ECC-22B1-4773-924E-4523BC1E07A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Typical meeting room</a:t>
            </a:r>
          </a:p>
        </p:txBody>
      </p:sp>
      <p:sp>
        <p:nvSpPr>
          <p:cNvPr id="50185" name="AutoShape 39" descr="Sand">
            <a:extLst>
              <a:ext uri="{FF2B5EF4-FFF2-40B4-BE49-F238E27FC236}">
                <a16:creationId xmlns:a16="http://schemas.microsoft.com/office/drawing/2014/main" id="{00EC3FC7-9787-4759-B829-4CA033D2CD6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43500" y="1752600"/>
            <a:ext cx="2743200" cy="52578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white"/>
              </a:solidFill>
            </a:endParaRPr>
          </a:p>
        </p:txBody>
      </p:sp>
      <p:pic>
        <p:nvPicPr>
          <p:cNvPr id="50186" name="Picture 40">
            <a:extLst>
              <a:ext uri="{FF2B5EF4-FFF2-40B4-BE49-F238E27FC236}">
                <a16:creationId xmlns:a16="http://schemas.microsoft.com/office/drawing/2014/main" id="{97D13168-1C27-4B99-B81F-70210921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086101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41">
            <a:extLst>
              <a:ext uri="{FF2B5EF4-FFF2-40B4-BE49-F238E27FC236}">
                <a16:creationId xmlns:a16="http://schemas.microsoft.com/office/drawing/2014/main" id="{7AF0AAC9-1425-46BB-A581-AEA3C94E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009901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42">
            <a:extLst>
              <a:ext uri="{FF2B5EF4-FFF2-40B4-BE49-F238E27FC236}">
                <a16:creationId xmlns:a16="http://schemas.microsoft.com/office/drawing/2014/main" id="{8C580079-888E-401F-9893-61D29B50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3009901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9" name="Picture 43">
            <a:extLst>
              <a:ext uri="{FF2B5EF4-FFF2-40B4-BE49-F238E27FC236}">
                <a16:creationId xmlns:a16="http://schemas.microsoft.com/office/drawing/2014/main" id="{28507DB1-CF52-4FDD-8FD6-34E656B6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0000">
            <a:off x="7696201" y="4503738"/>
            <a:ext cx="1057275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0" name="Picture 44">
            <a:extLst>
              <a:ext uri="{FF2B5EF4-FFF2-40B4-BE49-F238E27FC236}">
                <a16:creationId xmlns:a16="http://schemas.microsoft.com/office/drawing/2014/main" id="{0B26AC6C-5FF7-44E4-AE8D-4DF1E3AB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0000">
            <a:off x="6324601" y="4495801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1" name="Picture 45">
            <a:extLst>
              <a:ext uri="{FF2B5EF4-FFF2-40B4-BE49-F238E27FC236}">
                <a16:creationId xmlns:a16="http://schemas.microsoft.com/office/drawing/2014/main" id="{CE7C1A9E-4379-436E-ABAC-2A5A7DA8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0000">
            <a:off x="4953001" y="4533901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2" name="Rectangle 46">
            <a:extLst>
              <a:ext uri="{FF2B5EF4-FFF2-40B4-BE49-F238E27FC236}">
                <a16:creationId xmlns:a16="http://schemas.microsoft.com/office/drawing/2014/main" id="{B58F288B-39E6-4633-8C44-95D864D6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717800"/>
            <a:ext cx="10461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prstClr val="white"/>
                </a:solidFill>
                <a:latin typeface="Verdana" panose="020B0604030504040204" pitchFamily="34" charset="0"/>
              </a:rPr>
              <a:t>shared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prstClr val="white"/>
                </a:solidFill>
                <a:latin typeface="Verdana" panose="020B0604030504040204" pitchFamily="34" charset="0"/>
              </a:rPr>
              <a:t>screen</a:t>
            </a:r>
          </a:p>
        </p:txBody>
      </p:sp>
      <p:sp>
        <p:nvSpPr>
          <p:cNvPr id="50193" name="AutoShape 47">
            <a:extLst>
              <a:ext uri="{FF2B5EF4-FFF2-40B4-BE49-F238E27FC236}">
                <a16:creationId xmlns:a16="http://schemas.microsoft.com/office/drawing/2014/main" id="{9492F3DE-B946-403C-A4E1-0ED53D034A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90650" y="4286250"/>
            <a:ext cx="3429000" cy="266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5 w 21600"/>
              <a:gd name="T13" fmla="*/ 3255 h 21600"/>
              <a:gd name="T14" fmla="*/ 18345 w 21600"/>
              <a:gd name="T15" fmla="*/ 183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09" y="21600"/>
                </a:lnTo>
                <a:lnTo>
                  <a:pt x="1869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0194" name="Slide Number Placeholder 50">
            <a:extLst>
              <a:ext uri="{FF2B5EF4-FFF2-40B4-BE49-F238E27FC236}">
                <a16:creationId xmlns:a16="http://schemas.microsoft.com/office/drawing/2014/main" id="{311FD79A-97CA-4AF2-A4EB-FAB2F008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44E8FC7-F93C-43B0-8CAF-26B1996AB20D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498A0A0-E243-441A-BDED-97BA766076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09786" y="1000108"/>
            <a:ext cx="7772400" cy="1493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Shared Applications And Artefacts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7CB93D6-5363-4F6B-85B9-A657ADA8DF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2835276"/>
            <a:ext cx="7772400" cy="2951163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dirty="0"/>
              <a:t> </a:t>
            </a:r>
            <a:r>
              <a:rPr lang="en-GB" sz="3600" dirty="0"/>
              <a:t>shared PCs and windows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3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dirty="0"/>
              <a:t> </a:t>
            </a:r>
            <a:r>
              <a:rPr lang="en-GB" sz="3600" dirty="0"/>
              <a:t>shared editors, co-authoring tools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3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dirty="0"/>
              <a:t> </a:t>
            </a:r>
            <a:r>
              <a:rPr lang="en-GB" sz="3600" dirty="0"/>
              <a:t>shared diaries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36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dirty="0"/>
              <a:t> </a:t>
            </a:r>
            <a:r>
              <a:rPr lang="en-GB" sz="3600" dirty="0"/>
              <a:t>communication through the artefact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6C2BB5E-7010-4519-A6E8-882834B0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8348" y="1428736"/>
            <a:ext cx="7772400" cy="1493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Frameworks For Groupware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6484090-81EF-4887-84B7-A8634ADAA8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2835275"/>
            <a:ext cx="7772400" cy="30226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200" dirty="0"/>
              <a:t> </a:t>
            </a:r>
            <a:r>
              <a:rPr lang="en-GB" sz="3200" dirty="0"/>
              <a:t>time/space matrix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32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200" dirty="0"/>
              <a:t> </a:t>
            </a:r>
            <a:r>
              <a:rPr lang="en-GB" sz="3200" dirty="0"/>
              <a:t>shared information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32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200" dirty="0"/>
              <a:t> </a:t>
            </a:r>
            <a:r>
              <a:rPr lang="en-GB" sz="3200" dirty="0"/>
              <a:t>communication and 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32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200" dirty="0"/>
              <a:t> </a:t>
            </a:r>
            <a:r>
              <a:rPr lang="en-GB" sz="3200" dirty="0"/>
              <a:t>awareness</a:t>
            </a:r>
            <a:r>
              <a:rPr lang="id-ID" sz="3200" dirty="0"/>
              <a:t> (kesadaran)</a:t>
            </a:r>
            <a:endParaRPr lang="en-GB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1C8363-FA73-43F0-9E0C-0A862D44731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Apa itu Groupware?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8841FB7-9D6F-412C-A8B7-24FFF0B9F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Software yang khusus dirancan</a:t>
            </a:r>
            <a:r>
              <a:rPr lang="id-ID" altLang="en-US"/>
              <a:t>g </a:t>
            </a:r>
            <a:r>
              <a:rPr lang="en-US" altLang="en-US"/>
              <a:t>untuk mendukung </a:t>
            </a:r>
            <a:r>
              <a:rPr lang="id-ID" altLang="en-US"/>
              <a:t>pekerjaan </a:t>
            </a:r>
            <a:r>
              <a:rPr lang="en-US" altLang="en-US"/>
              <a:t>kelompok</a:t>
            </a:r>
            <a:r>
              <a:rPr lang="id-ID" altLang="en-US"/>
              <a:t> yang membutuhkan kerjasama.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id-ID" altLang="en-US"/>
              <a:t>Fungsinya tidak</a:t>
            </a:r>
            <a:r>
              <a:rPr lang="en-US" altLang="en-US"/>
              <a:t> hanya alat untuk komunikasi</a:t>
            </a:r>
            <a:r>
              <a:rPr lang="id-ID" altLang="en-US"/>
              <a:t>.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Groupware dapat diklasifikasikan dengan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kapan dan di mana para </a:t>
            </a:r>
            <a:r>
              <a:rPr lang="id-ID" altLang="en-US"/>
              <a:t>partisipan</a:t>
            </a:r>
            <a:r>
              <a:rPr lang="en-US" altLang="en-US"/>
              <a:t> bekerja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fungsi itu melakukan kerja ko</a:t>
            </a:r>
            <a:r>
              <a:rPr lang="id-ID" altLang="en-US"/>
              <a:t>o</a:t>
            </a:r>
            <a:r>
              <a:rPr lang="en-US" altLang="en-US"/>
              <a:t>pera</a:t>
            </a:r>
            <a:r>
              <a:rPr lang="id-ID" altLang="en-US"/>
              <a:t>tif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id-ID" altLang="en-US"/>
              <a:t>Terdapat berbagai masalah yang s</a:t>
            </a:r>
            <a:r>
              <a:rPr lang="en-US" altLang="en-US"/>
              <a:t>pesifik dan sulit dengan</a:t>
            </a:r>
            <a:r>
              <a:rPr lang="id-ID" altLang="en-US"/>
              <a:t> adanya</a:t>
            </a:r>
            <a:r>
              <a:rPr lang="en-US" altLang="en-US"/>
              <a:t> implementasi groupware</a:t>
            </a:r>
            <a:r>
              <a:rPr lang="id-ID" altLang="en-US"/>
              <a:t>.</a:t>
            </a:r>
            <a:endParaRPr lang="en-US" altLang="en-US"/>
          </a:p>
        </p:txBody>
      </p:sp>
      <p:sp>
        <p:nvSpPr>
          <p:cNvPr id="34820" name="Slide Number Placeholder 6">
            <a:extLst>
              <a:ext uri="{FF2B5EF4-FFF2-40B4-BE49-F238E27FC236}">
                <a16:creationId xmlns:a16="http://schemas.microsoft.com/office/drawing/2014/main" id="{E444E021-F481-49CC-B1CA-FB20B99F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7D3CCB7-1711-40AE-ABCF-BEEC5AE5DC28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231A684-8FAD-436D-9C5C-CD1B792153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66910" y="1428736"/>
            <a:ext cx="7772400" cy="1493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Implement</a:t>
            </a:r>
            <a:r>
              <a:rPr lang="id-ID" cap="none" dirty="0">
                <a:solidFill>
                  <a:schemeClr val="tx2">
                    <a:satMod val="200000"/>
                  </a:schemeClr>
                </a:solidFill>
              </a:rPr>
              <a:t>asi</a:t>
            </a: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 Groupware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16D5857-65EC-454B-83F0-E174EC19B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2835275"/>
            <a:ext cx="7772400" cy="3094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umpan balik dan delay pada jaringan</a:t>
            </a:r>
            <a:endParaRPr lang="en-GB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id-ID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arsitektur  </a:t>
            </a:r>
            <a:r>
              <a:rPr lang="en-GB" altLang="en-US" sz="2800"/>
              <a:t>groupware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id-ID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</a:t>
            </a:r>
            <a:r>
              <a:rPr lang="en-GB" altLang="en-US" sz="2800"/>
              <a:t>feedthrough and network traffic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id-ID" altLang="en-US" sz="28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d-ID" altLang="en-US" sz="2800"/>
              <a:t> graphical </a:t>
            </a:r>
            <a:r>
              <a:rPr lang="en-GB" altLang="en-US" sz="2800"/>
              <a:t>toolkits, robustness and scaling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9DE19D1-0DE2-44C4-AE44-10DE23C7B2A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The Time/Space Matrix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4531C59-3969-44BB-8358-ADF6BADBE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GB" altLang="en-US" sz="2400"/>
              <a:t>Mengklasifikasikan groupware dengan: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US" altLang="en-US"/>
              <a:t>Ketika</a:t>
            </a:r>
            <a:r>
              <a:rPr lang="id-ID" altLang="en-US"/>
              <a:t> (when)</a:t>
            </a:r>
            <a:r>
              <a:rPr lang="en-US" altLang="en-US"/>
              <a:t> p</a:t>
            </a:r>
            <a:r>
              <a:rPr lang="id-ID" altLang="en-US"/>
              <a:t>artisipan</a:t>
            </a:r>
            <a:r>
              <a:rPr lang="en-US" altLang="en-US"/>
              <a:t> bekerja </a:t>
            </a:r>
            <a:r>
              <a:rPr lang="en-GB" altLang="en-US" sz="2400"/>
              <a:t>,</a:t>
            </a:r>
            <a:br>
              <a:rPr lang="en-GB" altLang="en-US" sz="2400"/>
            </a:br>
            <a:r>
              <a:rPr lang="en-GB" altLang="en-US" sz="2400"/>
              <a:t>		</a:t>
            </a:r>
            <a:r>
              <a:rPr lang="en-US" altLang="en-US" sz="2400"/>
              <a:t>pada </a:t>
            </a:r>
            <a:r>
              <a:rPr lang="id-ID" altLang="en-US" sz="2400"/>
              <a:t>waktu</a:t>
            </a:r>
            <a:r>
              <a:rPr lang="en-US" altLang="en-US" sz="2400"/>
              <a:t> yang sama atau tidak </a:t>
            </a:r>
            <a:endParaRPr lang="en-GB" altLang="en-US" sz="240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US" altLang="en-US"/>
              <a:t>Dimana</a:t>
            </a:r>
            <a:r>
              <a:rPr lang="id-ID" altLang="en-US"/>
              <a:t> (where)</a:t>
            </a:r>
            <a:r>
              <a:rPr lang="en-US" altLang="en-US"/>
              <a:t> para p</a:t>
            </a:r>
            <a:r>
              <a:rPr lang="id-ID" altLang="en-US"/>
              <a:t>artisipan</a:t>
            </a:r>
            <a:r>
              <a:rPr lang="en-US" altLang="en-US"/>
              <a:t> bekerja </a:t>
            </a:r>
            <a:r>
              <a:rPr lang="en-GB" altLang="en-US" sz="2400"/>
              <a:t>,</a:t>
            </a:r>
            <a:br>
              <a:rPr lang="en-GB" altLang="en-US" sz="2400"/>
            </a:br>
            <a:r>
              <a:rPr lang="en-GB" altLang="en-US" sz="2400"/>
              <a:t>		</a:t>
            </a:r>
            <a:r>
              <a:rPr lang="en-US" altLang="en-US" sz="2400"/>
              <a:t>di tempat yang sama atau tidak </a:t>
            </a:r>
            <a:endParaRPr lang="en-GB" altLang="en-US" sz="240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tabLst>
                <a:tab pos="571500" algn="l"/>
                <a:tab pos="1143000" algn="l"/>
              </a:tabLst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tabLst>
                <a:tab pos="571500" algn="l"/>
                <a:tab pos="1143000" algn="l"/>
              </a:tabLst>
            </a:pPr>
            <a:r>
              <a:rPr lang="id-ID" altLang="en-US" sz="2400"/>
              <a:t>Nama untuk sumbu matrix</a:t>
            </a:r>
            <a:r>
              <a:rPr lang="en-GB" altLang="en-US" sz="2400"/>
              <a:t>:</a:t>
            </a:r>
            <a:br>
              <a:rPr lang="en-GB" altLang="en-US" sz="2400"/>
            </a:br>
            <a:r>
              <a:rPr lang="en-GB" altLang="en-US" sz="2400"/>
              <a:t>	time</a:t>
            </a:r>
            <a:r>
              <a:rPr lang="id-ID" altLang="en-US" sz="2400"/>
              <a:t> (waktu)</a:t>
            </a:r>
            <a:r>
              <a:rPr lang="en-GB" altLang="en-US" sz="2400"/>
              <a:t>:</a:t>
            </a:r>
            <a:br>
              <a:rPr lang="en-GB" altLang="en-US" sz="2400"/>
            </a:br>
            <a:r>
              <a:rPr lang="en-GB" altLang="en-US" sz="2400"/>
              <a:t>		synchronous/asynchronous</a:t>
            </a:r>
            <a:br>
              <a:rPr lang="en-GB" altLang="en-US" sz="2400"/>
            </a:br>
            <a:r>
              <a:rPr lang="en-GB" altLang="en-US" sz="2400"/>
              <a:t>	place</a:t>
            </a:r>
            <a:r>
              <a:rPr lang="id-ID" altLang="en-US" sz="2400"/>
              <a:t> (tempat)</a:t>
            </a:r>
            <a:r>
              <a:rPr lang="en-GB" altLang="en-US" sz="2400"/>
              <a:t>: </a:t>
            </a:r>
            <a:br>
              <a:rPr lang="en-GB" altLang="en-US" sz="2400"/>
            </a:br>
            <a:r>
              <a:rPr lang="en-GB" altLang="en-US" sz="2400"/>
              <a:t>		co-located/remote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B0E72E6F-54BD-4AAF-98F0-B3488980586F}"/>
              </a:ext>
            </a:extLst>
          </p:cNvPr>
          <p:cNvGrpSpPr>
            <a:grpSpLocks/>
          </p:cNvGrpSpPr>
          <p:nvPr/>
        </p:nvGrpSpPr>
        <p:grpSpPr bwMode="auto">
          <a:xfrm>
            <a:off x="7540626" y="3962400"/>
            <a:ext cx="2468563" cy="2209800"/>
            <a:chOff x="3581" y="1248"/>
            <a:chExt cx="1555" cy="1392"/>
          </a:xfrm>
        </p:grpSpPr>
        <p:sp>
          <p:nvSpPr>
            <p:cNvPr id="35846" name="Rectangle 5">
              <a:extLst>
                <a:ext uri="{FF2B5EF4-FFF2-40B4-BE49-F238E27FC236}">
                  <a16:creationId xmlns:a16="http://schemas.microsoft.com/office/drawing/2014/main" id="{C85C379E-4AE1-4623-893E-AB6A9B2D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5847" name="Rectangle 6">
              <a:extLst>
                <a:ext uri="{FF2B5EF4-FFF2-40B4-BE49-F238E27FC236}">
                  <a16:creationId xmlns:a16="http://schemas.microsoft.com/office/drawing/2014/main" id="{CB6821DB-075B-4CA4-B1D6-2BCEF8962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5848" name="Rectangle 7">
              <a:extLst>
                <a:ext uri="{FF2B5EF4-FFF2-40B4-BE49-F238E27FC236}">
                  <a16:creationId xmlns:a16="http://schemas.microsoft.com/office/drawing/2014/main" id="{126D0B9E-2F9E-4B3F-8199-34037ABBB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EC9BC592-C600-41CE-8B68-A14D3FB7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5850" name="Rectangle 9">
              <a:extLst>
                <a:ext uri="{FF2B5EF4-FFF2-40B4-BE49-F238E27FC236}">
                  <a16:creationId xmlns:a16="http://schemas.microsoft.com/office/drawing/2014/main" id="{C94ADE41-FC80-4C64-9229-8540175B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1056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55A5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id="{B5172906-A999-4D56-9EEE-638F21CFF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F08D4D61-CB72-4B48-85BC-682E74147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96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53" name="Line 12">
              <a:extLst>
                <a:ext uri="{FF2B5EF4-FFF2-40B4-BE49-F238E27FC236}">
                  <a16:creationId xmlns:a16="http://schemas.microsoft.com/office/drawing/2014/main" id="{988B988A-0A69-4126-8B39-93032DC3E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13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54" name="Text Box 13">
              <a:extLst>
                <a:ext uri="{FF2B5EF4-FFF2-40B4-BE49-F238E27FC236}">
                  <a16:creationId xmlns:a16="http://schemas.microsoft.com/office/drawing/2014/main" id="{405E7CF8-500B-44D8-B7C5-87AE51C7B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1248"/>
              <a:ext cx="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different</a:t>
              </a:r>
              <a:br>
                <a:rPr lang="en-GB" altLang="en-US" sz="1400">
                  <a:solidFill>
                    <a:prstClr val="white"/>
                  </a:solidFill>
                </a:rPr>
              </a:br>
              <a:r>
                <a:rPr lang="en-GB" altLang="en-US" sz="1400">
                  <a:solidFill>
                    <a:prstClr val="white"/>
                  </a:solidFill>
                </a:rPr>
                <a:t>place</a:t>
              </a:r>
            </a:p>
          </p:txBody>
        </p:sp>
        <p:sp>
          <p:nvSpPr>
            <p:cNvPr id="35855" name="Text Box 14">
              <a:extLst>
                <a:ext uri="{FF2B5EF4-FFF2-40B4-BE49-F238E27FC236}">
                  <a16:creationId xmlns:a16="http://schemas.microsoft.com/office/drawing/2014/main" id="{00F6F9C2-6213-4134-8812-E3C60264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248"/>
              <a:ext cx="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same</a:t>
              </a:r>
              <a:br>
                <a:rPr lang="en-GB" altLang="en-US" sz="1400">
                  <a:solidFill>
                    <a:prstClr val="white"/>
                  </a:solidFill>
                </a:rPr>
              </a:br>
              <a:r>
                <a:rPr lang="en-GB" altLang="en-US" sz="1400">
                  <a:solidFill>
                    <a:prstClr val="white"/>
                  </a:solidFill>
                </a:rPr>
                <a:t>place</a:t>
              </a:r>
            </a:p>
          </p:txBody>
        </p:sp>
        <p:sp>
          <p:nvSpPr>
            <p:cNvPr id="35856" name="Text Box 15">
              <a:extLst>
                <a:ext uri="{FF2B5EF4-FFF2-40B4-BE49-F238E27FC236}">
                  <a16:creationId xmlns:a16="http://schemas.microsoft.com/office/drawing/2014/main" id="{148850F3-0DB3-42E8-B3FD-15630E77B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1690"/>
              <a:ext cx="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same</a:t>
              </a:r>
              <a:br>
                <a:rPr lang="en-GB" altLang="en-US" sz="1400">
                  <a:solidFill>
                    <a:prstClr val="white"/>
                  </a:solidFill>
                </a:rPr>
              </a:br>
              <a:r>
                <a:rPr lang="en-GB" altLang="en-US" sz="1400">
                  <a:solidFill>
                    <a:prstClr val="white"/>
                  </a:solidFill>
                </a:rPr>
                <a:t>time</a:t>
              </a:r>
            </a:p>
          </p:txBody>
        </p:sp>
        <p:sp>
          <p:nvSpPr>
            <p:cNvPr id="35857" name="Text Box 16">
              <a:extLst>
                <a:ext uri="{FF2B5EF4-FFF2-40B4-BE49-F238E27FC236}">
                  <a16:creationId xmlns:a16="http://schemas.microsoft.com/office/drawing/2014/main" id="{234D7C32-60D4-4D97-8813-E8B48FC4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2208"/>
              <a:ext cx="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different</a:t>
              </a:r>
              <a:br>
                <a:rPr lang="en-GB" altLang="en-US" sz="1400">
                  <a:solidFill>
                    <a:prstClr val="white"/>
                  </a:solidFill>
                </a:rPr>
              </a:br>
              <a:r>
                <a:rPr lang="en-GB" altLang="en-US" sz="1400">
                  <a:solidFill>
                    <a:prstClr val="white"/>
                  </a:solidFill>
                </a:rPr>
                <a:t>time</a:t>
              </a:r>
            </a:p>
          </p:txBody>
        </p:sp>
      </p:grpSp>
      <p:sp>
        <p:nvSpPr>
          <p:cNvPr id="35845" name="Slide Number Placeholder 19">
            <a:extLst>
              <a:ext uri="{FF2B5EF4-FFF2-40B4-BE49-F238E27FC236}">
                <a16:creationId xmlns:a16="http://schemas.microsoft.com/office/drawing/2014/main" id="{4A2D3D5B-50AC-45B7-ACEF-C695747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A5036ABF-FB06-4749-BA98-375DABB51DF8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8614356F-43B0-4E6A-BC9D-F3E79164C8F5}"/>
              </a:ext>
            </a:extLst>
          </p:cNvPr>
          <p:cNvGrpSpPr>
            <a:grpSpLocks/>
          </p:cNvGrpSpPr>
          <p:nvPr/>
        </p:nvGrpSpPr>
        <p:grpSpPr bwMode="auto">
          <a:xfrm>
            <a:off x="3884614" y="1785939"/>
            <a:ext cx="4783137" cy="4778375"/>
            <a:chOff x="2352" y="1213"/>
            <a:chExt cx="3013" cy="3010"/>
          </a:xfrm>
        </p:grpSpPr>
        <p:sp>
          <p:nvSpPr>
            <p:cNvPr id="36881" name="Rectangle 3">
              <a:extLst>
                <a:ext uri="{FF2B5EF4-FFF2-40B4-BE49-F238E27FC236}">
                  <a16:creationId xmlns:a16="http://schemas.microsoft.com/office/drawing/2014/main" id="{2B077E15-0341-4AA9-9A65-2D75086808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8" y="1858"/>
              <a:ext cx="2367" cy="23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55A5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6882" name="Line 4">
              <a:extLst>
                <a:ext uri="{FF2B5EF4-FFF2-40B4-BE49-F238E27FC236}">
                  <a16:creationId xmlns:a16="http://schemas.microsoft.com/office/drawing/2014/main" id="{3B7A6E93-BCC9-468A-87CD-F91CACBF6C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3040"/>
              <a:ext cx="3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83" name="Line 5">
              <a:extLst>
                <a:ext uri="{FF2B5EF4-FFF2-40B4-BE49-F238E27FC236}">
                  <a16:creationId xmlns:a16="http://schemas.microsoft.com/office/drawing/2014/main" id="{E43243AF-E162-441B-9850-539F569AD6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81" y="1213"/>
              <a:ext cx="0" cy="30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84" name="Line 6">
              <a:extLst>
                <a:ext uri="{FF2B5EF4-FFF2-40B4-BE49-F238E27FC236}">
                  <a16:creationId xmlns:a16="http://schemas.microsoft.com/office/drawing/2014/main" id="{0EED2AC2-73FD-4195-A025-CB91DE5F06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567" y="1428"/>
              <a:ext cx="431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B4E25CA-8F2E-40E2-BC37-F199001F872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satMod val="200000"/>
                  </a:schemeClr>
                </a:solidFill>
              </a:rPr>
              <a:t>Time/Space Matrix</a:t>
            </a:r>
          </a:p>
        </p:txBody>
      </p:sp>
      <p:sp>
        <p:nvSpPr>
          <p:cNvPr id="36868" name="Text Box 8">
            <a:extLst>
              <a:ext uri="{FF2B5EF4-FFF2-40B4-BE49-F238E27FC236}">
                <a16:creationId xmlns:a16="http://schemas.microsoft.com/office/drawing/2014/main" id="{8797D993-58A6-4A0D-AFD6-9B1B67A3BB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93278" y="1857376"/>
            <a:ext cx="1291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>
                <a:solidFill>
                  <a:prstClr val="white"/>
                </a:solidFill>
              </a:rPr>
              <a:t>different</a:t>
            </a:r>
            <a:br>
              <a:rPr lang="en-GB" altLang="en-US" sz="2400">
                <a:solidFill>
                  <a:prstClr val="white"/>
                </a:solidFill>
              </a:rPr>
            </a:br>
            <a:r>
              <a:rPr lang="en-GB" altLang="en-US" sz="2400">
                <a:solidFill>
                  <a:prstClr val="white"/>
                </a:solidFill>
              </a:rPr>
              <a:t>place</a:t>
            </a:r>
          </a:p>
        </p:txBody>
      </p:sp>
      <p:sp>
        <p:nvSpPr>
          <p:cNvPr id="36869" name="Text Box 9">
            <a:extLst>
              <a:ext uri="{FF2B5EF4-FFF2-40B4-BE49-F238E27FC236}">
                <a16:creationId xmlns:a16="http://schemas.microsoft.com/office/drawing/2014/main" id="{79D3CB2F-66C1-4649-9365-0A6A1E7731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68175" y="1928814"/>
            <a:ext cx="9380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>
                <a:solidFill>
                  <a:prstClr val="white"/>
                </a:solidFill>
              </a:rPr>
              <a:t>same</a:t>
            </a:r>
            <a:br>
              <a:rPr lang="en-GB" altLang="en-US" sz="2400">
                <a:solidFill>
                  <a:prstClr val="white"/>
                </a:solidFill>
              </a:rPr>
            </a:br>
            <a:r>
              <a:rPr lang="en-GB" altLang="en-US" sz="2400">
                <a:solidFill>
                  <a:prstClr val="white"/>
                </a:solidFill>
              </a:rPr>
              <a:t>place</a:t>
            </a:r>
          </a:p>
        </p:txBody>
      </p:sp>
      <p:sp>
        <p:nvSpPr>
          <p:cNvPr id="36870" name="Text Box 10">
            <a:extLst>
              <a:ext uri="{FF2B5EF4-FFF2-40B4-BE49-F238E27FC236}">
                <a16:creationId xmlns:a16="http://schemas.microsoft.com/office/drawing/2014/main" id="{600123FD-CC10-4658-9696-A33F053B426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00612" y="3505201"/>
            <a:ext cx="9380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>
                <a:solidFill>
                  <a:prstClr val="white"/>
                </a:solidFill>
              </a:rPr>
              <a:t>same</a:t>
            </a:r>
            <a:br>
              <a:rPr lang="en-GB" altLang="en-US" sz="2400">
                <a:solidFill>
                  <a:prstClr val="white"/>
                </a:solidFill>
              </a:rPr>
            </a:br>
            <a:r>
              <a:rPr lang="en-GB" altLang="en-US" sz="2400">
                <a:solidFill>
                  <a:prstClr val="white"/>
                </a:solidFill>
              </a:rPr>
              <a:t>time</a:t>
            </a:r>
          </a:p>
        </p:txBody>
      </p:sp>
      <p:sp>
        <p:nvSpPr>
          <p:cNvPr id="36871" name="Text Box 11">
            <a:extLst>
              <a:ext uri="{FF2B5EF4-FFF2-40B4-BE49-F238E27FC236}">
                <a16:creationId xmlns:a16="http://schemas.microsoft.com/office/drawing/2014/main" id="{842EF86F-20E5-4708-8C3C-557949F2D6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18555" y="5273676"/>
            <a:ext cx="1291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>
                <a:solidFill>
                  <a:prstClr val="white"/>
                </a:solidFill>
              </a:rPr>
              <a:t>different</a:t>
            </a:r>
            <a:br>
              <a:rPr lang="en-GB" altLang="en-US" sz="2400">
                <a:solidFill>
                  <a:prstClr val="white"/>
                </a:solidFill>
              </a:rPr>
            </a:br>
            <a:r>
              <a:rPr lang="en-GB" altLang="en-US" sz="2400">
                <a:solidFill>
                  <a:prstClr val="white"/>
                </a:solidFill>
              </a:rPr>
              <a:t>time</a:t>
            </a:r>
          </a:p>
        </p:txBody>
      </p:sp>
      <p:sp>
        <p:nvSpPr>
          <p:cNvPr id="36872" name="Rectangle 12">
            <a:extLst>
              <a:ext uri="{FF2B5EF4-FFF2-40B4-BE49-F238E27FC236}">
                <a16:creationId xmlns:a16="http://schemas.microsoft.com/office/drawing/2014/main" id="{7480EC4F-1D05-4761-94A0-C5CB2CA2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500439"/>
            <a:ext cx="162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prstClr val="white"/>
                </a:solidFill>
              </a:rPr>
              <a:t>face-to-face</a:t>
            </a:r>
            <a:br>
              <a:rPr lang="en-GB" altLang="en-US" sz="2000">
                <a:solidFill>
                  <a:prstClr val="white"/>
                </a:solidFill>
              </a:rPr>
            </a:br>
            <a:r>
              <a:rPr lang="en-GB" altLang="en-US" sz="2000">
                <a:solidFill>
                  <a:prstClr val="white"/>
                </a:solidFill>
              </a:rPr>
              <a:t>conversation</a:t>
            </a:r>
          </a:p>
        </p:txBody>
      </p:sp>
      <p:sp>
        <p:nvSpPr>
          <p:cNvPr id="36873" name="Rectangle 13">
            <a:extLst>
              <a:ext uri="{FF2B5EF4-FFF2-40B4-BE49-F238E27FC236}">
                <a16:creationId xmlns:a16="http://schemas.microsoft.com/office/drawing/2014/main" id="{3F2010F8-C715-495F-A7E7-CB5F71DB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6" y="3687764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prstClr val="white"/>
                </a:solidFill>
              </a:rPr>
              <a:t>telephone</a:t>
            </a:r>
          </a:p>
        </p:txBody>
      </p:sp>
      <p:sp>
        <p:nvSpPr>
          <p:cNvPr id="36874" name="Rectangle 14">
            <a:extLst>
              <a:ext uri="{FF2B5EF4-FFF2-40B4-BE49-F238E27FC236}">
                <a16:creationId xmlns:a16="http://schemas.microsoft.com/office/drawing/2014/main" id="{D4C13786-89F3-46FF-A170-46AA13EF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9" y="5429251"/>
            <a:ext cx="1438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prstClr val="white"/>
                </a:solidFill>
              </a:rPr>
              <a:t>post-it note</a:t>
            </a:r>
          </a:p>
        </p:txBody>
      </p:sp>
      <p:sp>
        <p:nvSpPr>
          <p:cNvPr id="36875" name="Rectangle 15">
            <a:extLst>
              <a:ext uri="{FF2B5EF4-FFF2-40B4-BE49-F238E27FC236}">
                <a16:creationId xmlns:a16="http://schemas.microsoft.com/office/drawing/2014/main" id="{1A0CADB8-86FC-4725-8602-7B37F4F2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5389564"/>
            <a:ext cx="74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prstClr val="white"/>
                </a:solidFill>
              </a:rPr>
              <a:t>letter</a:t>
            </a:r>
          </a:p>
        </p:txBody>
      </p:sp>
      <p:sp>
        <p:nvSpPr>
          <p:cNvPr id="36876" name="Text Box 17">
            <a:extLst>
              <a:ext uri="{FF2B5EF4-FFF2-40B4-BE49-F238E27FC236}">
                <a16:creationId xmlns:a16="http://schemas.microsoft.com/office/drawing/2014/main" id="{2DBED398-A540-412C-A161-56EDD6A8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5240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latin typeface="Tahoma" panose="020B0604030504040204" pitchFamily="34" charset="0"/>
              </a:rPr>
              <a:t>Co-Located</a:t>
            </a:r>
          </a:p>
        </p:txBody>
      </p:sp>
      <p:sp>
        <p:nvSpPr>
          <p:cNvPr id="36877" name="Text Box 18">
            <a:extLst>
              <a:ext uri="{FF2B5EF4-FFF2-40B4-BE49-F238E27FC236}">
                <a16:creationId xmlns:a16="http://schemas.microsoft.com/office/drawing/2014/main" id="{15890D92-3262-4EC1-8F3F-9F0B70276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5240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latin typeface="Tahoma" panose="020B0604030504040204" pitchFamily="34" charset="0"/>
              </a:rPr>
              <a:t>Remote </a:t>
            </a:r>
          </a:p>
        </p:txBody>
      </p:sp>
      <p:sp>
        <p:nvSpPr>
          <p:cNvPr id="36878" name="Text Box 19">
            <a:extLst>
              <a:ext uri="{FF2B5EF4-FFF2-40B4-BE49-F238E27FC236}">
                <a16:creationId xmlns:a16="http://schemas.microsoft.com/office/drawing/2014/main" id="{9A619291-65C3-49BD-9D3D-0FA9E963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6576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latin typeface="Tahoma" panose="020B0604030504040204" pitchFamily="34" charset="0"/>
              </a:rPr>
              <a:t>Synchronous</a:t>
            </a:r>
          </a:p>
        </p:txBody>
      </p:sp>
      <p:sp>
        <p:nvSpPr>
          <p:cNvPr id="36879" name="Text Box 20">
            <a:extLst>
              <a:ext uri="{FF2B5EF4-FFF2-40B4-BE49-F238E27FC236}">
                <a16:creationId xmlns:a16="http://schemas.microsoft.com/office/drawing/2014/main" id="{F9AC5DC8-E90C-4E63-A322-52091AC58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53340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latin typeface="Tahoma" panose="020B0604030504040204" pitchFamily="34" charset="0"/>
              </a:rPr>
              <a:t>Asynchronous</a:t>
            </a:r>
          </a:p>
        </p:txBody>
      </p:sp>
      <p:sp>
        <p:nvSpPr>
          <p:cNvPr id="36880" name="Slide Number Placeholder 22">
            <a:extLst>
              <a:ext uri="{FF2B5EF4-FFF2-40B4-BE49-F238E27FC236}">
                <a16:creationId xmlns:a16="http://schemas.microsoft.com/office/drawing/2014/main" id="{BF7AF77D-58FD-454F-8B1A-18931D39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DF71831-EBDC-4A7B-BA2D-BFA9398D7805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5B4F9B9-C330-469D-B973-55E36BE3310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Classification by Function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FF5E996-EBEE-40D8-A3CD-108BF505A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257300"/>
          </a:xfrm>
        </p:spPr>
        <p:txBody>
          <a:bodyPr>
            <a:normAutofit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GB" sz="2800" dirty="0"/>
              <a:t>Cooperative work involves:</a:t>
            </a:r>
          </a:p>
          <a:p>
            <a:pPr marL="819150"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GB" sz="2400" b="1" dirty="0"/>
              <a:t>Participants</a:t>
            </a:r>
            <a:r>
              <a:rPr lang="en-GB" sz="2400" dirty="0"/>
              <a:t> who are working</a:t>
            </a:r>
          </a:p>
          <a:p>
            <a:pPr marL="819150"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GB" sz="2400" b="1" dirty="0"/>
              <a:t>Artefacts</a:t>
            </a:r>
            <a:r>
              <a:rPr lang="en-GB" sz="2400" dirty="0"/>
              <a:t> upon which they work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GB" sz="2800" dirty="0"/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34C8878-B0C1-4E16-9494-2DC791F0600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200401"/>
            <a:ext cx="5410200" cy="3109913"/>
            <a:chOff x="1536" y="2121"/>
            <a:chExt cx="3408" cy="1959"/>
          </a:xfrm>
        </p:grpSpPr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A2604D84-778E-46C4-A05E-6704EF9F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7896" name="Rectangle 6">
              <a:extLst>
                <a:ext uri="{FF2B5EF4-FFF2-40B4-BE49-F238E27FC236}">
                  <a16:creationId xmlns:a16="http://schemas.microsoft.com/office/drawing/2014/main" id="{F5F03B75-C15D-4AD5-A04E-CC58E174F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9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7897" name="Text Box 7">
              <a:extLst>
                <a:ext uri="{FF2B5EF4-FFF2-40B4-BE49-F238E27FC236}">
                  <a16:creationId xmlns:a16="http://schemas.microsoft.com/office/drawing/2014/main" id="{59E790FA-87E4-4190-9982-890652C1E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92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prstClr val="white"/>
                  </a:solidFill>
                </a:rPr>
                <a:t>participants</a:t>
              </a:r>
            </a:p>
          </p:txBody>
        </p:sp>
        <p:sp>
          <p:nvSpPr>
            <p:cNvPr id="37898" name="Text Box 8">
              <a:extLst>
                <a:ext uri="{FF2B5EF4-FFF2-40B4-BE49-F238E27FC236}">
                  <a16:creationId xmlns:a16="http://schemas.microsoft.com/office/drawing/2014/main" id="{8F5801FE-9E3D-4D16-95FF-C0848CAC1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753"/>
              <a:ext cx="1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prstClr val="white"/>
                  </a:solidFill>
                </a:rPr>
                <a:t>artefacts of work</a:t>
              </a:r>
            </a:p>
          </p:txBody>
        </p:sp>
        <p:sp>
          <p:nvSpPr>
            <p:cNvPr id="37899" name="Text Box 9">
              <a:extLst>
                <a:ext uri="{FF2B5EF4-FFF2-40B4-BE49-F238E27FC236}">
                  <a16:creationId xmlns:a16="http://schemas.microsoft.com/office/drawing/2014/main" id="{CF5BC73E-5FFA-4D51-A4F1-A886D3A31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68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prstClr val="white"/>
                  </a:solidFill>
                </a:rPr>
                <a:t>   control and</a:t>
              </a:r>
              <a:br>
                <a:rPr lang="en-GB" altLang="en-US">
                  <a:solidFill>
                    <a:prstClr val="white"/>
                  </a:solidFill>
                </a:rPr>
              </a:br>
              <a:r>
                <a:rPr lang="en-GB" altLang="en-US">
                  <a:solidFill>
                    <a:prstClr val="white"/>
                  </a:solidFill>
                </a:rPr>
                <a:t>feedback</a:t>
              </a:r>
            </a:p>
          </p:txBody>
        </p:sp>
        <p:sp>
          <p:nvSpPr>
            <p:cNvPr id="37900" name="Oval 10">
              <a:extLst>
                <a:ext uri="{FF2B5EF4-FFF2-40B4-BE49-F238E27FC236}">
                  <a16:creationId xmlns:a16="http://schemas.microsoft.com/office/drawing/2014/main" id="{E7D81C36-5BDA-4EC8-9410-5B997B84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3600">
                  <a:solidFill>
                    <a:prstClr val="white"/>
                  </a:solidFill>
                </a:rPr>
                <a:t>P</a:t>
              </a:r>
            </a:p>
          </p:txBody>
        </p:sp>
        <p:sp>
          <p:nvSpPr>
            <p:cNvPr id="37901" name="Oval 11">
              <a:extLst>
                <a:ext uri="{FF2B5EF4-FFF2-40B4-BE49-F238E27FC236}">
                  <a16:creationId xmlns:a16="http://schemas.microsoft.com/office/drawing/2014/main" id="{7CA005B4-4624-4C0B-9FDD-8EC45535F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3600">
                  <a:solidFill>
                    <a:prstClr val="white"/>
                  </a:solidFill>
                </a:rPr>
                <a:t>P</a:t>
              </a:r>
            </a:p>
          </p:txBody>
        </p:sp>
        <p:sp>
          <p:nvSpPr>
            <p:cNvPr id="37902" name="Oval 12">
              <a:extLst>
                <a:ext uri="{FF2B5EF4-FFF2-40B4-BE49-F238E27FC236}">
                  <a16:creationId xmlns:a16="http://schemas.microsoft.com/office/drawing/2014/main" id="{AE2C1575-F912-4DB6-B2E8-248BD0B8F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48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3600">
                  <a:solidFill>
                    <a:prstClr val="white"/>
                  </a:solidFill>
                </a:rPr>
                <a:t>A</a:t>
              </a:r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37AC1059-E880-4CE7-B126-F4A92F28F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28"/>
              <a:ext cx="5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4" name="Line 14">
              <a:extLst>
                <a:ext uri="{FF2B5EF4-FFF2-40B4-BE49-F238E27FC236}">
                  <a16:creationId xmlns:a16="http://schemas.microsoft.com/office/drawing/2014/main" id="{E93FD0A7-19E9-4373-8AFD-0848D9BA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" y="2928"/>
              <a:ext cx="5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5" name="Line 15">
              <a:extLst>
                <a:ext uri="{FF2B5EF4-FFF2-40B4-BE49-F238E27FC236}">
                  <a16:creationId xmlns:a16="http://schemas.microsoft.com/office/drawing/2014/main" id="{910245D4-6967-49EC-8DFF-246149962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8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906" name="AutoShape 16">
              <a:extLst>
                <a:ext uri="{FF2B5EF4-FFF2-40B4-BE49-F238E27FC236}">
                  <a16:creationId xmlns:a16="http://schemas.microsoft.com/office/drawing/2014/main" id="{7D5197F5-E503-435B-9032-47F0FA7CF1C6}"/>
                </a:ext>
              </a:extLst>
            </p:cNvPr>
            <p:cNvCxnSpPr>
              <a:cxnSpLocks noChangeShapeType="1"/>
              <a:stCxn id="37895" idx="0"/>
              <a:endCxn id="37896" idx="0"/>
            </p:cNvCxnSpPr>
            <p:nvPr/>
          </p:nvCxnSpPr>
          <p:spPr bwMode="auto">
            <a:xfrm rot="5400000" flipV="1">
              <a:off x="3503" y="1897"/>
              <a:ext cx="1" cy="1200"/>
            </a:xfrm>
            <a:prstGeom prst="curvedConnector3">
              <a:avLst>
                <a:gd name="adj1" fmla="val -144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7" name="Text Box 17">
              <a:extLst>
                <a:ext uri="{FF2B5EF4-FFF2-40B4-BE49-F238E27FC236}">
                  <a16:creationId xmlns:a16="http://schemas.microsoft.com/office/drawing/2014/main" id="{67CF516B-D735-4CF0-81E8-32C2FCF89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688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prstClr val="white"/>
                  </a:solidFill>
                </a:rPr>
                <a:t>communication</a:t>
              </a:r>
            </a:p>
          </p:txBody>
        </p:sp>
        <p:sp>
          <p:nvSpPr>
            <p:cNvPr id="37908" name="Text Box 18">
              <a:extLst>
                <a:ext uri="{FF2B5EF4-FFF2-40B4-BE49-F238E27FC236}">
                  <a16:creationId xmlns:a16="http://schemas.microsoft.com/office/drawing/2014/main" id="{43401298-1459-4F1B-811E-EBB5F0368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121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prstClr val="white"/>
                  </a:solidFill>
                </a:rPr>
                <a:t>understanding</a:t>
              </a:r>
            </a:p>
          </p:txBody>
        </p:sp>
        <p:sp>
          <p:nvSpPr>
            <p:cNvPr id="37909" name="Text Box 19">
              <a:extLst>
                <a:ext uri="{FF2B5EF4-FFF2-40B4-BE49-F238E27FC236}">
                  <a16:creationId xmlns:a16="http://schemas.microsoft.com/office/drawing/2014/main" id="{6776A644-3C3C-4C47-BBAA-1D8663D5B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457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>
                  <a:solidFill>
                    <a:prstClr val="white"/>
                  </a:solidFill>
                </a:rPr>
                <a:t>direct</a:t>
              </a:r>
            </a:p>
          </p:txBody>
        </p:sp>
      </p:grpSp>
      <p:sp>
        <p:nvSpPr>
          <p:cNvPr id="37893" name="Text Box 20">
            <a:extLst>
              <a:ext uri="{FF2B5EF4-FFF2-40B4-BE49-F238E27FC236}">
                <a16:creationId xmlns:a16="http://schemas.microsoft.com/office/drawing/2014/main" id="{67CE4AD7-B583-424E-83E9-5EB694FB8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white"/>
                </a:solidFill>
              </a:rPr>
              <a:t>Artefact : tempat bekerja</a:t>
            </a:r>
          </a:p>
        </p:txBody>
      </p:sp>
      <p:sp>
        <p:nvSpPr>
          <p:cNvPr id="37894" name="Slide Number Placeholder 23">
            <a:extLst>
              <a:ext uri="{FF2B5EF4-FFF2-40B4-BE49-F238E27FC236}">
                <a16:creationId xmlns:a16="http://schemas.microsoft.com/office/drawing/2014/main" id="{18B98890-225F-4036-A04A-0FFD5936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A88F120-B17A-47AA-B176-E0A882B01E2A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7348BA7-BFBE-4F5F-9817-1A84104138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38400" y="214313"/>
            <a:ext cx="7772400" cy="1212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satMod val="200000"/>
                  </a:schemeClr>
                </a:solidFill>
              </a:rPr>
              <a:t>What interactions does a tool support?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8FF047F-5FE3-4A10-8E01-D9C78314A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5808663" cy="1006475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GB" sz="1000"/>
              <a:t>computer-mediated communication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GB" sz="900"/>
              <a:t>direct communication between participants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GB" sz="1000"/>
              <a:t>meeting and decision support systems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GB" sz="900"/>
              <a:t>common understanding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GB" sz="1000"/>
              <a:t>shared applications and artefacts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GB" sz="900"/>
              <a:t>control and feedback with shared work objects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2E164ED-DE06-4D1A-96D8-207E95622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426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white"/>
              </a:solidFill>
            </a:endParaRPr>
          </a:p>
        </p:txBody>
      </p:sp>
      <p:grpSp>
        <p:nvGrpSpPr>
          <p:cNvPr id="38917" name="Group 5">
            <a:extLst>
              <a:ext uri="{FF2B5EF4-FFF2-40B4-BE49-F238E27FC236}">
                <a16:creationId xmlns:a16="http://schemas.microsoft.com/office/drawing/2014/main" id="{E0025850-3214-48DE-B0AA-54A168A0FD6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819400"/>
            <a:ext cx="4294188" cy="2566988"/>
            <a:chOff x="2987" y="1728"/>
            <a:chExt cx="2705" cy="1617"/>
          </a:xfrm>
        </p:grpSpPr>
        <p:sp>
          <p:nvSpPr>
            <p:cNvPr id="38933" name="Rectangle 6">
              <a:extLst>
                <a:ext uri="{FF2B5EF4-FFF2-40B4-BE49-F238E27FC236}">
                  <a16:creationId xmlns:a16="http://schemas.microsoft.com/office/drawing/2014/main" id="{7BCAC97B-BEB0-4010-98B9-204B8F924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3" y="2079"/>
              <a:ext cx="115" cy="1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8934" name="Rectangle 7">
              <a:extLst>
                <a:ext uri="{FF2B5EF4-FFF2-40B4-BE49-F238E27FC236}">
                  <a16:creationId xmlns:a16="http://schemas.microsoft.com/office/drawing/2014/main" id="{8E8DF0DD-84D9-40C9-9390-9C190FB08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3" y="2079"/>
              <a:ext cx="115" cy="1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8935" name="Text Box 8">
              <a:extLst>
                <a:ext uri="{FF2B5EF4-FFF2-40B4-BE49-F238E27FC236}">
                  <a16:creationId xmlns:a16="http://schemas.microsoft.com/office/drawing/2014/main" id="{BAEB6B71-752A-4F8E-98F8-818A649097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87" y="2185"/>
              <a:ext cx="6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participants</a:t>
              </a:r>
            </a:p>
          </p:txBody>
        </p:sp>
        <p:sp>
          <p:nvSpPr>
            <p:cNvPr id="38936" name="Text Box 9">
              <a:extLst>
                <a:ext uri="{FF2B5EF4-FFF2-40B4-BE49-F238E27FC236}">
                  <a16:creationId xmlns:a16="http://schemas.microsoft.com/office/drawing/2014/main" id="{5531DD45-3900-4366-874B-8B70B37580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5" y="3113"/>
              <a:ext cx="9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artefacts of work</a:t>
              </a:r>
            </a:p>
          </p:txBody>
        </p:sp>
        <p:sp>
          <p:nvSpPr>
            <p:cNvPr id="38937" name="Text Box 10">
              <a:extLst>
                <a:ext uri="{FF2B5EF4-FFF2-40B4-BE49-F238E27FC236}">
                  <a16:creationId xmlns:a16="http://schemas.microsoft.com/office/drawing/2014/main" id="{79B0F7EE-531B-4BFA-8A7C-D53E82F8198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48" y="2616"/>
              <a:ext cx="8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   control and</a:t>
              </a:r>
              <a:br>
                <a:rPr lang="en-GB" altLang="en-US" sz="1400">
                  <a:solidFill>
                    <a:prstClr val="white"/>
                  </a:solidFill>
                </a:rPr>
              </a:br>
              <a:r>
                <a:rPr lang="en-GB" altLang="en-US" sz="1400">
                  <a:solidFill>
                    <a:prstClr val="white"/>
                  </a:solidFill>
                </a:rPr>
                <a:t>feedback</a:t>
              </a:r>
            </a:p>
          </p:txBody>
        </p:sp>
        <p:sp>
          <p:nvSpPr>
            <p:cNvPr id="38938" name="Oval 11">
              <a:extLst>
                <a:ext uri="{FF2B5EF4-FFF2-40B4-BE49-F238E27FC236}">
                  <a16:creationId xmlns:a16="http://schemas.microsoft.com/office/drawing/2014/main" id="{107CA28C-E787-4716-9617-E7F33A8ED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16" y="2041"/>
              <a:ext cx="346" cy="3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800">
                  <a:solidFill>
                    <a:prstClr val="white"/>
                  </a:solidFill>
                </a:rPr>
                <a:t>P</a:t>
              </a:r>
            </a:p>
          </p:txBody>
        </p:sp>
        <p:sp>
          <p:nvSpPr>
            <p:cNvPr id="38939" name="Oval 12">
              <a:extLst>
                <a:ext uri="{FF2B5EF4-FFF2-40B4-BE49-F238E27FC236}">
                  <a16:creationId xmlns:a16="http://schemas.microsoft.com/office/drawing/2014/main" id="{7D81DF7B-B3CE-49BB-911E-7FC5D921B8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60" y="2041"/>
              <a:ext cx="345" cy="3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800">
                  <a:solidFill>
                    <a:prstClr val="white"/>
                  </a:solidFill>
                </a:rPr>
                <a:t>P</a:t>
              </a:r>
            </a:p>
          </p:txBody>
        </p:sp>
        <p:sp>
          <p:nvSpPr>
            <p:cNvPr id="38940" name="Oval 13">
              <a:extLst>
                <a:ext uri="{FF2B5EF4-FFF2-40B4-BE49-F238E27FC236}">
                  <a16:creationId xmlns:a16="http://schemas.microsoft.com/office/drawing/2014/main" id="{26738C0C-6F28-4EC5-8384-EFF7752FE4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07" y="3000"/>
              <a:ext cx="345" cy="3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800">
                  <a:solidFill>
                    <a:prstClr val="white"/>
                  </a:solidFill>
                </a:rPr>
                <a:t>A</a:t>
              </a:r>
            </a:p>
          </p:txBody>
        </p:sp>
        <p:sp>
          <p:nvSpPr>
            <p:cNvPr id="38941" name="Line 14">
              <a:extLst>
                <a:ext uri="{FF2B5EF4-FFF2-40B4-BE49-F238E27FC236}">
                  <a16:creationId xmlns:a16="http://schemas.microsoft.com/office/drawing/2014/main" id="{472C649C-5CD6-4F6B-9F98-9FCB7B4A29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5" y="2424"/>
              <a:ext cx="40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42" name="Line 15">
              <a:extLst>
                <a:ext uri="{FF2B5EF4-FFF2-40B4-BE49-F238E27FC236}">
                  <a16:creationId xmlns:a16="http://schemas.microsoft.com/office/drawing/2014/main" id="{94A559D6-7F53-4AD8-BA41-EFCE911313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727" y="2424"/>
              <a:ext cx="40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43" name="Line 16">
              <a:extLst>
                <a:ext uri="{FF2B5EF4-FFF2-40B4-BE49-F238E27FC236}">
                  <a16:creationId xmlns:a16="http://schemas.microsoft.com/office/drawing/2014/main" id="{867876AE-6E46-4F35-AD8D-6CEEB99367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00" y="2232"/>
              <a:ext cx="8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944" name="AutoShape 17">
              <a:extLst>
                <a:ext uri="{FF2B5EF4-FFF2-40B4-BE49-F238E27FC236}">
                  <a16:creationId xmlns:a16="http://schemas.microsoft.com/office/drawing/2014/main" id="{5AA132F1-C711-4EF0-87DE-49526DACBBC0}"/>
                </a:ext>
              </a:extLst>
            </p:cNvPr>
            <p:cNvCxnSpPr>
              <a:cxnSpLocks noChangeAspect="1" noChangeShapeType="1"/>
              <a:stCxn id="38933" idx="0"/>
              <a:endCxn id="38934" idx="0"/>
            </p:cNvCxnSpPr>
            <p:nvPr/>
          </p:nvCxnSpPr>
          <p:spPr bwMode="auto">
            <a:xfrm rot="5400000" flipV="1">
              <a:off x="4560" y="1600"/>
              <a:ext cx="1" cy="959"/>
            </a:xfrm>
            <a:prstGeom prst="curvedConnector3">
              <a:avLst>
                <a:gd name="adj1" fmla="val -144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5" name="Text Box 18">
              <a:extLst>
                <a:ext uri="{FF2B5EF4-FFF2-40B4-BE49-F238E27FC236}">
                  <a16:creationId xmlns:a16="http://schemas.microsoft.com/office/drawing/2014/main" id="{76381F73-459C-4F01-A6E8-8AE6694EB20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25" y="2256"/>
              <a:ext cx="8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communication</a:t>
              </a:r>
            </a:p>
          </p:txBody>
        </p:sp>
        <p:sp>
          <p:nvSpPr>
            <p:cNvPr id="38946" name="Text Box 19">
              <a:extLst>
                <a:ext uri="{FF2B5EF4-FFF2-40B4-BE49-F238E27FC236}">
                  <a16:creationId xmlns:a16="http://schemas.microsoft.com/office/drawing/2014/main" id="{D87CFB59-DCBD-409A-B318-9443BA655F1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38" y="1728"/>
              <a:ext cx="8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understanding</a:t>
              </a:r>
            </a:p>
          </p:txBody>
        </p:sp>
        <p:sp>
          <p:nvSpPr>
            <p:cNvPr id="38947" name="Text Box 20">
              <a:extLst>
                <a:ext uri="{FF2B5EF4-FFF2-40B4-BE49-F238E27FC236}">
                  <a16:creationId xmlns:a16="http://schemas.microsoft.com/office/drawing/2014/main" id="{FD92B07D-EEAD-4D8B-B58D-0DD238421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46" y="2064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prstClr val="white"/>
                  </a:solidFill>
                </a:rPr>
                <a:t>direct</a:t>
              </a: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BF461F33-786A-4381-BA83-5B96068D69D9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1784350"/>
            <a:ext cx="5768975" cy="1416050"/>
            <a:chOff x="1392" y="1124"/>
            <a:chExt cx="3634" cy="892"/>
          </a:xfrm>
        </p:grpSpPr>
        <p:sp>
          <p:nvSpPr>
            <p:cNvPr id="38930" name="Rectangle 22">
              <a:extLst>
                <a:ext uri="{FF2B5EF4-FFF2-40B4-BE49-F238E27FC236}">
                  <a16:creationId xmlns:a16="http://schemas.microsoft.com/office/drawing/2014/main" id="{662362F4-61ED-4F7A-8448-72EE68BC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24"/>
              <a:ext cx="2002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90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  <a:t>meeting and decision</a:t>
              </a:r>
              <a:b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</a:br>
              <a: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  <a:t>          support systems</a:t>
              </a:r>
            </a:p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r>
                <a:rPr lang="en-GB" altLang="en-US">
                  <a:solidFill>
                    <a:prstClr val="white"/>
                  </a:solidFill>
                  <a:latin typeface="Verdana" panose="020B0604030504040204" pitchFamily="34" charset="0"/>
                </a:rPr>
                <a:t>  </a:t>
              </a:r>
              <a: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  <a:t>common understanding</a:t>
              </a:r>
            </a:p>
            <a:p>
              <a:pPr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en-GB" altLang="en-US">
                <a:solidFill>
                  <a:prstClr val="white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8931" name="Oval 23">
              <a:extLst>
                <a:ext uri="{FF2B5EF4-FFF2-40B4-BE49-F238E27FC236}">
                  <a16:creationId xmlns:a16="http://schemas.microsoft.com/office/drawing/2014/main" id="{0EAC46A3-EF37-4866-A110-4F4EB71A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28"/>
              <a:ext cx="1008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8932" name="Line 24">
              <a:extLst>
                <a:ext uri="{FF2B5EF4-FFF2-40B4-BE49-F238E27FC236}">
                  <a16:creationId xmlns:a16="http://schemas.microsoft.com/office/drawing/2014/main" id="{D87973B4-057F-4B5E-AF7A-022E7E013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768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39670AC1-16A1-452B-823E-31A09E711954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3352801"/>
            <a:ext cx="6442075" cy="1255713"/>
            <a:chOff x="1392" y="2112"/>
            <a:chExt cx="4058" cy="791"/>
          </a:xfrm>
        </p:grpSpPr>
        <p:sp>
          <p:nvSpPr>
            <p:cNvPr id="38927" name="Rectangle 26">
              <a:extLst>
                <a:ext uri="{FF2B5EF4-FFF2-40B4-BE49-F238E27FC236}">
                  <a16:creationId xmlns:a16="http://schemas.microsoft.com/office/drawing/2014/main" id="{6C801D19-F6D5-4FFE-AA18-7B0172BE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1898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90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  <a:t>computer-mediated</a:t>
              </a:r>
              <a:b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</a:br>
              <a: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  <a:t>          communication</a:t>
              </a:r>
            </a:p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r>
                <a:rPr lang="en-GB" altLang="en-US">
                  <a:solidFill>
                    <a:prstClr val="white"/>
                  </a:solidFill>
                  <a:latin typeface="Verdana" panose="020B0604030504040204" pitchFamily="34" charset="0"/>
                </a:rPr>
                <a:t> </a:t>
              </a:r>
              <a: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  <a:t>direct communication</a:t>
              </a:r>
              <a:b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</a:br>
              <a: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  <a:t>   between participants</a:t>
              </a:r>
              <a:endParaRPr lang="en-GB" altLang="en-US">
                <a:solidFill>
                  <a:prstClr val="white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8928" name="Oval 27">
              <a:extLst>
                <a:ext uri="{FF2B5EF4-FFF2-40B4-BE49-F238E27FC236}">
                  <a16:creationId xmlns:a16="http://schemas.microsoft.com/office/drawing/2014/main" id="{39C371C5-AF8D-4DC3-882E-DD4FCB9C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12"/>
              <a:ext cx="1008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8929" name="Line 28">
              <a:extLst>
                <a:ext uri="{FF2B5EF4-FFF2-40B4-BE49-F238E27FC236}">
                  <a16:creationId xmlns:a16="http://schemas.microsoft.com/office/drawing/2014/main" id="{75AF9829-677A-4ABE-AA09-7E7B980F9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2352"/>
              <a:ext cx="110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A9C3B916-5D2B-4A2A-A6EE-34C9EDD2966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91001"/>
            <a:ext cx="5638800" cy="2246313"/>
            <a:chOff x="1632" y="2640"/>
            <a:chExt cx="3552" cy="1415"/>
          </a:xfrm>
        </p:grpSpPr>
        <p:sp>
          <p:nvSpPr>
            <p:cNvPr id="38922" name="Rectangle 30">
              <a:extLst>
                <a:ext uri="{FF2B5EF4-FFF2-40B4-BE49-F238E27FC236}">
                  <a16:creationId xmlns:a16="http://schemas.microsoft.com/office/drawing/2014/main" id="{B85C883A-D760-4E4C-9372-EFFA2EFE2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3312"/>
              <a:ext cx="2034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90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  <a:t>shared applications</a:t>
              </a:r>
              <a:b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</a:br>
              <a:r>
                <a:rPr lang="en-GB" altLang="en-US" sz="2000">
                  <a:solidFill>
                    <a:prstClr val="white"/>
                  </a:solidFill>
                  <a:latin typeface="Verdana" panose="020B0604030504040204" pitchFamily="34" charset="0"/>
                </a:rPr>
                <a:t>               and artefacts</a:t>
              </a:r>
            </a:p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r>
                <a:rPr lang="en-GB" altLang="en-US">
                  <a:solidFill>
                    <a:prstClr val="white"/>
                  </a:solidFill>
                  <a:latin typeface="Verdana" panose="020B0604030504040204" pitchFamily="34" charset="0"/>
                </a:rPr>
                <a:t>  </a:t>
              </a:r>
              <a: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  <a:t>control and feedback</a:t>
              </a:r>
              <a:b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</a:br>
              <a:r>
                <a:rPr lang="en-GB" altLang="en-US" sz="1600">
                  <a:solidFill>
                    <a:prstClr val="white"/>
                  </a:solidFill>
                  <a:latin typeface="Verdana" panose="020B0604030504040204" pitchFamily="34" charset="0"/>
                </a:rPr>
                <a:t>    with shared work objects</a:t>
              </a:r>
            </a:p>
          </p:txBody>
        </p:sp>
        <p:sp>
          <p:nvSpPr>
            <p:cNvPr id="38923" name="Oval 31">
              <a:extLst>
                <a:ext uri="{FF2B5EF4-FFF2-40B4-BE49-F238E27FC236}">
                  <a16:creationId xmlns:a16="http://schemas.microsoft.com/office/drawing/2014/main" id="{818392E1-33FD-4B68-9A43-329F0DFC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1008" cy="432"/>
            </a:xfrm>
            <a:prstGeom prst="ellipse">
              <a:avLst/>
            </a:prstGeom>
            <a:noFill/>
            <a:ln w="38100">
              <a:solidFill>
                <a:srgbClr val="2F8B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8924" name="Oval 32">
              <a:extLst>
                <a:ext uri="{FF2B5EF4-FFF2-40B4-BE49-F238E27FC236}">
                  <a16:creationId xmlns:a16="http://schemas.microsoft.com/office/drawing/2014/main" id="{23F26E4A-CC75-40F7-BA6E-8E504F5D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76"/>
              <a:ext cx="624" cy="528"/>
            </a:xfrm>
            <a:prstGeom prst="ellipse">
              <a:avLst/>
            </a:prstGeom>
            <a:noFill/>
            <a:ln w="38100">
              <a:solidFill>
                <a:srgbClr val="2F8B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8925" name="Line 33">
              <a:extLst>
                <a:ext uri="{FF2B5EF4-FFF2-40B4-BE49-F238E27FC236}">
                  <a16:creationId xmlns:a16="http://schemas.microsoft.com/office/drawing/2014/main" id="{D60B21D1-BDA5-4E56-BE2B-590E02FB9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3120"/>
              <a:ext cx="432" cy="240"/>
            </a:xfrm>
            <a:prstGeom prst="line">
              <a:avLst/>
            </a:prstGeom>
            <a:noFill/>
            <a:ln w="28575">
              <a:solidFill>
                <a:srgbClr val="2F8B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26" name="Line 34">
              <a:extLst>
                <a:ext uri="{FF2B5EF4-FFF2-40B4-BE49-F238E27FC236}">
                  <a16:creationId xmlns:a16="http://schemas.microsoft.com/office/drawing/2014/main" id="{B9706E9B-4C51-44C5-9AFD-CAA795C14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3408"/>
              <a:ext cx="768" cy="144"/>
            </a:xfrm>
            <a:prstGeom prst="line">
              <a:avLst/>
            </a:prstGeom>
            <a:noFill/>
            <a:ln w="28575">
              <a:solidFill>
                <a:srgbClr val="2F8B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D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921" name="Slide Number Placeholder 37">
            <a:extLst>
              <a:ext uri="{FF2B5EF4-FFF2-40B4-BE49-F238E27FC236}">
                <a16:creationId xmlns:a16="http://schemas.microsoft.com/office/drawing/2014/main" id="{E3BA7765-4BDA-4CE6-AC4B-101E2F9A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9F856B40-84CE-44F9-92CC-45B4385DB7D4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F6D1E52-7485-4C86-AF90-0D62506B8D3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38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Time/space matrix revisited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9AF2B5D-CB72-4455-955B-4409946C9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4" y="2438400"/>
            <a:ext cx="3646487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866D08F5-A0A2-469C-A5B4-42C8DEA5B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81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D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B8326568-1DFC-44C6-B420-37AD6417A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267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D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6404E721-214D-4C3C-91F6-D3ED479A6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4" y="4267200"/>
            <a:ext cx="4103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D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5335DA46-79CB-410D-AF6D-6E870E837A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0713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D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54DEA561-17C5-4A43-A429-B83DBF31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prstClr val="white"/>
                </a:solidFill>
                <a:latin typeface="Verdana" panose="020B0604030504040204" pitchFamily="34" charset="0"/>
              </a:rPr>
              <a:t>co-located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730912C8-1983-4DDC-80CD-64725E44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4" y="1981200"/>
            <a:ext cx="1004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prstClr val="white"/>
                </a:solidFill>
                <a:latin typeface="Verdana" panose="020B0604030504040204" pitchFamily="34" charset="0"/>
              </a:rPr>
              <a:t>remote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960BB8CD-AB4F-4753-A63C-75FA83F6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4" y="312420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prstClr val="white"/>
                </a:solidFill>
                <a:latin typeface="Verdana" panose="020B0604030504040204" pitchFamily="34" charset="0"/>
              </a:rPr>
              <a:t>synchronous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DB728144-D410-4C09-BE3F-76F59759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887914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prstClr val="white"/>
                </a:solidFill>
                <a:latin typeface="Verdana" panose="020B0604030504040204" pitchFamily="34" charset="0"/>
              </a:rPr>
              <a:t>asynchronous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B1059DCD-BE90-4534-B3BA-43DD1E9B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5416550"/>
            <a:ext cx="21812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co-authoring systems,</a:t>
            </a:r>
            <a:b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</a:b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shared calendars</a:t>
            </a:r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EE3A8D42-1F5A-4E71-915B-AA8F77D6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4540250"/>
            <a:ext cx="1498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argumentation</a:t>
            </a:r>
            <a:b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</a:b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tools</a:t>
            </a:r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C0326FC3-F02D-486D-B530-AF43454E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12509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email and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electronic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conferences</a:t>
            </a:r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8CC63838-3B2D-4B01-A5B9-28800E93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3513138"/>
            <a:ext cx="31543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shared work surfaces and editors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shared PCs and windows</a:t>
            </a:r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BFDBB621-99E6-4CF9-90D9-660BC4B3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2743201"/>
            <a:ext cx="1857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video conferences,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video-wall, etc.</a:t>
            </a:r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DFB44429-DBD4-41EB-941B-59C8A2EC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2814638"/>
            <a:ext cx="153193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400">
                <a:solidFill>
                  <a:prstClr val="white"/>
                </a:solidFill>
                <a:latin typeface="Verdana" panose="020B0604030504040204" pitchFamily="34" charset="0"/>
              </a:rPr>
              <a:t>meeting rooms</a:t>
            </a:r>
          </a:p>
        </p:txBody>
      </p:sp>
      <p:sp>
        <p:nvSpPr>
          <p:cNvPr id="39954" name="Slide Number Placeholder 20">
            <a:extLst>
              <a:ext uri="{FF2B5EF4-FFF2-40B4-BE49-F238E27FC236}">
                <a16:creationId xmlns:a16="http://schemas.microsoft.com/office/drawing/2014/main" id="{683E8455-EF53-411C-B94E-B6C5B2F8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5D2E71D-408F-445C-9528-C8AF25CD2A49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53C0129-EFB3-430B-9090-8755B5BE05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95472" y="857232"/>
            <a:ext cx="7772400" cy="1493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Computer-</a:t>
            </a:r>
            <a:r>
              <a:rPr lang="id-ID" cap="none" dirty="0">
                <a:solidFill>
                  <a:schemeClr val="tx2">
                    <a:satMod val="200000"/>
                  </a:schemeClr>
                </a:solidFill>
              </a:rPr>
              <a:t>M</a:t>
            </a:r>
            <a:r>
              <a:rPr lang="en-GB" cap="none" dirty="0" err="1">
                <a:solidFill>
                  <a:schemeClr val="tx2">
                    <a:satMod val="200000"/>
                  </a:schemeClr>
                </a:solidFill>
              </a:rPr>
              <a:t>ediated</a:t>
            </a:r>
            <a:r>
              <a:rPr lang="en-GB" cap="none" dirty="0">
                <a:solidFill>
                  <a:schemeClr val="tx2">
                    <a:satMod val="200000"/>
                  </a:schemeClr>
                </a:solidFill>
              </a:rPr>
              <a:t> Communication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B2B89B-AB06-46E2-8998-F7F30372E3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2835275"/>
            <a:ext cx="7772400" cy="30226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/>
              <a:t> </a:t>
            </a:r>
            <a:r>
              <a:rPr lang="en-GB" sz="2800" dirty="0"/>
              <a:t>email and bulletin boards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/>
              <a:t> </a:t>
            </a:r>
            <a:r>
              <a:rPr lang="en-GB" sz="2800" dirty="0"/>
              <a:t>structured message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/>
              <a:t> </a:t>
            </a:r>
            <a:r>
              <a:rPr lang="en-GB" sz="2800" dirty="0"/>
              <a:t>text messaging</a:t>
            </a:r>
            <a:r>
              <a:rPr lang="id-ID" sz="2800" dirty="0"/>
              <a:t> -sms</a:t>
            </a: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/>
              <a:t> </a:t>
            </a:r>
            <a:r>
              <a:rPr lang="en-GB" sz="2800" dirty="0"/>
              <a:t>video, virtual environments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ECA8C21-9242-4BA3-880A-B7655A2293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Email and bulletin boards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117AAAA-3B81-445B-A53B-3258A8E0D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571625"/>
            <a:ext cx="7772400" cy="4929188"/>
          </a:xfrm>
        </p:spPr>
        <p:txBody>
          <a:bodyPr/>
          <a:lstStyle/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r>
              <a:rPr lang="en-GB" altLang="en-US" sz="2800" i="1"/>
              <a:t>asynchronous/remote</a:t>
            </a:r>
            <a:endParaRPr lang="id-ID" altLang="en-US" sz="2800" i="1"/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endParaRPr lang="en-GB" altLang="en-US" sz="2800"/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r>
              <a:rPr lang="id-ID" altLang="en-US" sz="2800"/>
              <a:t>Paling familiar dan groupware yang tersukses</a:t>
            </a:r>
            <a:endParaRPr lang="en-GB" altLang="en-US" sz="2800"/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endParaRPr lang="id-ID" altLang="en-US" sz="2800"/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r>
              <a:rPr lang="en-GB" altLang="en-US" sz="2800"/>
              <a:t>Recipients of email:</a:t>
            </a:r>
            <a:br>
              <a:rPr lang="en-GB" altLang="en-US" sz="2800"/>
            </a:br>
            <a:r>
              <a:rPr lang="en-GB" altLang="en-US" sz="2800"/>
              <a:t>	</a:t>
            </a:r>
            <a:r>
              <a:rPr lang="en-GB" altLang="en-US" sz="2800" i="1"/>
              <a:t>direct</a:t>
            </a:r>
            <a:r>
              <a:rPr lang="en-GB" altLang="en-US" sz="2800"/>
              <a:t> in To: field</a:t>
            </a:r>
            <a:br>
              <a:rPr lang="en-GB" altLang="en-US" sz="2800"/>
            </a:br>
            <a:r>
              <a:rPr lang="en-GB" altLang="en-US" sz="2800"/>
              <a:t>	</a:t>
            </a:r>
            <a:r>
              <a:rPr lang="en-GB" altLang="en-US" sz="2800" i="1"/>
              <a:t>copies</a:t>
            </a:r>
            <a:r>
              <a:rPr lang="en-GB" altLang="en-US" sz="2800"/>
              <a:t> in Cc: field</a:t>
            </a:r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endParaRPr lang="id-ID" altLang="en-US" sz="2800"/>
          </a:p>
          <a:p>
            <a:pPr marL="190500" indent="-190500" eaLnBrk="1" hangingPunct="1">
              <a:buClr>
                <a:schemeClr val="tx1"/>
              </a:buClr>
              <a:buFontTx/>
              <a:buChar char=" "/>
            </a:pPr>
            <a:r>
              <a:rPr lang="id-ID" altLang="en-US" sz="2800"/>
              <a:t>Pengiriman identik-berbeda dalam hal tujuan sosialnya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5EE529ED-D8AD-4984-A691-666B81C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416676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AFD6A45-EB16-4322-A6A8-4295625918F8}" type="slidenum">
              <a:rPr lang="en-US" altLang="en-US" sz="1100">
                <a:solidFill>
                  <a:srgbClr val="D6EC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100">
              <a:solidFill>
                <a:srgbClr val="D6EC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814</Words>
  <Application>Microsoft Office PowerPoint</Application>
  <PresentationFormat>Widescreen</PresentationFormat>
  <Paragraphs>208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Comic Sans MS</vt:lpstr>
      <vt:lpstr>Consolas</vt:lpstr>
      <vt:lpstr>Corbel</vt:lpstr>
      <vt:lpstr>Tahoma</vt:lpstr>
      <vt:lpstr>Verdana</vt:lpstr>
      <vt:lpstr>Wingdings</vt:lpstr>
      <vt:lpstr>Wingdings 2</vt:lpstr>
      <vt:lpstr>Wingdings 3</vt:lpstr>
      <vt:lpstr>Metro</vt:lpstr>
      <vt:lpstr>groupware </vt:lpstr>
      <vt:lpstr>Apa itu Groupware?</vt:lpstr>
      <vt:lpstr>The Time/Space Matrix</vt:lpstr>
      <vt:lpstr>Time/Space Matrix</vt:lpstr>
      <vt:lpstr>Classification by Function</vt:lpstr>
      <vt:lpstr>What interactions does a tool support?</vt:lpstr>
      <vt:lpstr>Time/space matrix revisited</vt:lpstr>
      <vt:lpstr>Computer-Mediated Communication</vt:lpstr>
      <vt:lpstr>Email and bulletin boards</vt:lpstr>
      <vt:lpstr>Email vs. bulletin boards</vt:lpstr>
      <vt:lpstr>Structured message systems (ctd)</vt:lpstr>
      <vt:lpstr>Meeting And Decision Support Systems</vt:lpstr>
      <vt:lpstr>Meeting and Decision Support System</vt:lpstr>
      <vt:lpstr>Three types of system</vt:lpstr>
      <vt:lpstr>argumentation tools</vt:lpstr>
      <vt:lpstr>Meeting rooms</vt:lpstr>
      <vt:lpstr>Typical meeting room</vt:lpstr>
      <vt:lpstr>Shared Applications And Artefacts</vt:lpstr>
      <vt:lpstr>Frameworks For Groupware</vt:lpstr>
      <vt:lpstr>Implementasi Groupware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groupware </dc:title>
  <dc:creator>DELL</dc:creator>
  <cp:lastModifiedBy>DELL</cp:lastModifiedBy>
  <cp:revision>1</cp:revision>
  <dcterms:created xsi:type="dcterms:W3CDTF">2022-02-28T08:32:43Z</dcterms:created>
  <dcterms:modified xsi:type="dcterms:W3CDTF">2022-02-28T08:34:34Z</dcterms:modified>
</cp:coreProperties>
</file>