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  <p:sldId id="267" r:id="rId10"/>
    <p:sldId id="271" r:id="rId11"/>
    <p:sldId id="293" r:id="rId12"/>
    <p:sldId id="294" r:id="rId13"/>
    <p:sldId id="277" r:id="rId14"/>
    <p:sldId id="292" r:id="rId15"/>
    <p:sldId id="288" r:id="rId16"/>
    <p:sldId id="278" r:id="rId17"/>
    <p:sldId id="289" r:id="rId18"/>
    <p:sldId id="290" r:id="rId19"/>
    <p:sldId id="291" r:id="rId20"/>
    <p:sldId id="266" r:id="rId21"/>
    <p:sldId id="272" r:id="rId22"/>
    <p:sldId id="312" r:id="rId23"/>
    <p:sldId id="280" r:id="rId24"/>
    <p:sldId id="279" r:id="rId25"/>
    <p:sldId id="265" r:id="rId26"/>
    <p:sldId id="268" r:id="rId27"/>
    <p:sldId id="274" r:id="rId28"/>
    <p:sldId id="283" r:id="rId29"/>
    <p:sldId id="282" r:id="rId30"/>
    <p:sldId id="270" r:id="rId31"/>
    <p:sldId id="275" r:id="rId32"/>
    <p:sldId id="285" r:id="rId33"/>
    <p:sldId id="28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262" r:id="rId5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58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7E30-F63D-495F-8780-B91978A1F778}" type="datetimeFigureOut">
              <a:rPr lang="de-DE" smtClean="0"/>
              <a:pPr/>
              <a:t>09.07.2015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D48B-3DA8-40CA-9103-EF746686D2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Scrum#Product_Increment" TargetMode="External"/><Relationship Id="rId3" Type="http://schemas.openxmlformats.org/officeDocument/2006/relationships/hyperlink" Target="https://de.wikipedia.org/wiki/Projektmanagement" TargetMode="External"/><Relationship Id="rId7" Type="http://schemas.openxmlformats.org/officeDocument/2006/relationships/hyperlink" Target="https://de.wikipedia.org/wiki/Anforderung_(Informatik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Funktionalit%C3%A4t" TargetMode="External"/><Relationship Id="rId5" Type="http://schemas.openxmlformats.org/officeDocument/2006/relationships/hyperlink" Target="https://de.wikipedia.org/wiki/Scrum#cite_note-7" TargetMode="External"/><Relationship Id="rId4" Type="http://schemas.openxmlformats.org/officeDocument/2006/relationships/hyperlink" Target="https://de.wikipedia.org/wiki/Produktmanagemen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 </a:t>
            </a:r>
            <a:r>
              <a:rPr lang="de-DE" dirty="0" smtClean="0">
                <a:sym typeface="Wingdings" pitchFamily="2" charset="2"/>
              </a:rPr>
              <a:t> Kris </a:t>
            </a:r>
            <a:r>
              <a:rPr lang="de-DE" dirty="0" err="1" smtClean="0">
                <a:sym typeface="Wingdings" pitchFamily="2" charset="2"/>
              </a:rPr>
              <a:t>Klamser</a:t>
            </a:r>
            <a:r>
              <a:rPr lang="de-DE" dirty="0" smtClean="0">
                <a:sym typeface="Wingdings" pitchFamily="2" charset="2"/>
              </a:rPr>
              <a:t>,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Product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Owner</a:t>
            </a:r>
            <a:r>
              <a:rPr lang="de-DE" baseline="0" dirty="0" smtClean="0">
                <a:sym typeface="Wingdings" pitchFamily="2" charset="2"/>
              </a:rPr>
              <a:t>  Roland Schmid.</a:t>
            </a:r>
            <a:endParaRPr lang="de-DE" dirty="0" smtClean="0"/>
          </a:p>
          <a:p>
            <a:r>
              <a:rPr lang="de-DE" dirty="0" smtClean="0"/>
              <a:t>Sprint</a:t>
            </a:r>
            <a:r>
              <a:rPr lang="de-DE" baseline="0" dirty="0" smtClean="0"/>
              <a:t> 1-4 </a:t>
            </a:r>
            <a:r>
              <a:rPr lang="de-DE" baseline="0" dirty="0" smtClean="0">
                <a:sym typeface="Wingdings" pitchFamily="2" charset="2"/>
              </a:rPr>
              <a:t> 2 Wochen</a:t>
            </a:r>
          </a:p>
          <a:p>
            <a:r>
              <a:rPr lang="de-DE" baseline="0" dirty="0" smtClean="0">
                <a:sym typeface="Wingdings" pitchFamily="2" charset="2"/>
              </a:rPr>
              <a:t>Sprint 5  3 Wochen</a:t>
            </a:r>
          </a:p>
          <a:p>
            <a:r>
              <a:rPr lang="de-DE" baseline="0" dirty="0" smtClean="0">
                <a:sym typeface="Wingdings" pitchFamily="2" charset="2"/>
              </a:rPr>
              <a:t>Sprint 6  2 Wochen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Anzahl der Meetings: 4-5 pro Sprint. Zusätzlich </a:t>
            </a:r>
            <a:r>
              <a:rPr lang="de-DE" baseline="0" dirty="0" err="1" smtClean="0">
                <a:sym typeface="Wingdings" pitchFamily="2" charset="2"/>
              </a:rPr>
              <a:t>Whats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App</a:t>
            </a:r>
            <a:r>
              <a:rPr lang="de-DE" baseline="0" dirty="0" smtClean="0">
                <a:sym typeface="Wingdings" pitchFamily="2" charset="2"/>
              </a:rPr>
              <a:t> Gruppe zur Kommunikation.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ist ein Framework für das Vorgehen im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Projektmanagement"/>
              </a:rPr>
              <a:t>Projekt-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und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Produktmanagement"/>
              </a:rPr>
              <a:t>Produktmanagement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empirische Verbesserung fußt auf drei Säulen:</a:t>
            </a:r>
            <a:r>
              <a:rPr lang="de-DE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[7]</a:t>
            </a:r>
            <a:endParaRPr lang="de-DE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Transparenz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Fortschritt und Hindernisse eines Projektes werden regelmäßig und für alle sichtbar festgehalten.</a:t>
            </a:r>
          </a:p>
          <a:p>
            <a:r>
              <a:rPr lang="de-DE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Überprüfung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 regelmäßigen Abständen werden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Funktionalität"/>
              </a:rPr>
              <a:t>Produktfunktionalitäten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geliefert und sowohl das Produkt als auch das Vorgehen beurteilt.</a:t>
            </a:r>
          </a:p>
          <a:p>
            <a:r>
              <a:rPr lang="de-DE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Anpassung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Anforderung (Informatik)"/>
              </a:rPr>
              <a:t>Anforderungen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 das Produkt, Pläne und Vorgehen werden nicht ein für alle Mal festgelegt, sondern kontinuierlich detailliert und angepasst. </a:t>
            </a:r>
            <a:r>
              <a:rPr lang="de-DE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Scrum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reduziert die Komplexität der Aufgabe nicht, strukturiert sie aber in kleinere und weniger komplexe „Häppchen“, die </a:t>
            </a:r>
            <a:r>
              <a:rPr lang="de-DE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/>
              </a:rPr>
              <a:t>Inkremente</a:t>
            </a:r>
            <a:r>
              <a:rPr lang="de-DE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CD48B-3DA8-40CA-9103-EF746686D22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http://www.tcpdf.org/doc/code/classTCPDF.html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CD48B-3DA8-40CA-9103-EF746686D22F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35F8-BBDC-4BD8-A4D5-B35AF6C79A8F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AF9D-AE35-4BCF-8304-E71BD7C66085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EF80-271D-457A-9FF9-0E48356CE9DF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3F20-E00E-4F2B-98A6-C6D09F394B09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6C29-6BF9-4F22-B949-8B79AB1BD406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B6817-2E44-49EB-B947-C64E4A4BD52F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AA8F-1698-4FDF-B170-8F009198CC7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422-DECF-4AC4-9F36-C56A500D35B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E394E-C81E-40A4-8C8E-47D8389B5AE0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schneiden und abrunde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winkliges Dreiec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F9B5-10CE-41E5-A0DF-3380CABEF893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10" name="Freihand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ihand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F27BC3-4C89-4C31-A43F-568576DBF9F3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2C6A90-B532-49E7-BF34-9E691CE16D9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ihand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ihand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1357298"/>
            <a:ext cx="7851648" cy="1828800"/>
          </a:xfrm>
        </p:spPr>
        <p:txBody>
          <a:bodyPr>
            <a:normAutofit/>
          </a:bodyPr>
          <a:lstStyle/>
          <a:p>
            <a:r>
              <a:rPr lang="de-DE" sz="5400" dirty="0" smtClean="0"/>
              <a:t>Lehrveranstaltungs-</a:t>
            </a:r>
            <a:br>
              <a:rPr lang="de-DE" sz="5400" dirty="0" smtClean="0"/>
            </a:br>
            <a:r>
              <a:rPr lang="de-DE" sz="5400" dirty="0" err="1" smtClean="0"/>
              <a:t>management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3676664"/>
            <a:ext cx="7854696" cy="2181228"/>
          </a:xfrm>
        </p:spPr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Wirtschaftinformatik-Projekt</a:t>
            </a:r>
          </a:p>
          <a:p>
            <a:r>
              <a:rPr lang="de-DE" sz="2800" dirty="0" smtClean="0"/>
              <a:t>5. Semester</a:t>
            </a:r>
          </a:p>
          <a:p>
            <a:r>
              <a:rPr lang="de-DE" sz="2800" dirty="0" smtClean="0"/>
              <a:t>Sommersemester 2015</a:t>
            </a:r>
          </a:p>
          <a:p>
            <a:endParaRPr lang="de-DE" dirty="0" smtClean="0"/>
          </a:p>
          <a:p>
            <a:pPr algn="l"/>
            <a:r>
              <a:rPr lang="de-DE" dirty="0" smtClean="0"/>
              <a:t>Kilian Kraus, Kris </a:t>
            </a:r>
            <a:r>
              <a:rPr lang="de-DE" dirty="0" err="1" smtClean="0"/>
              <a:t>Klamser</a:t>
            </a:r>
            <a:r>
              <a:rPr lang="de-DE" dirty="0" smtClean="0"/>
              <a:t>, Alexander Mayer, </a:t>
            </a:r>
          </a:p>
          <a:p>
            <a:pPr algn="l"/>
            <a:r>
              <a:rPr lang="de-DE" dirty="0" smtClean="0"/>
              <a:t>Roland Schmid und Damian Wysocki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 – </a:t>
            </a:r>
            <a:r>
              <a:rPr lang="de-DE" dirty="0" err="1" smtClean="0"/>
              <a:t>get</a:t>
            </a:r>
            <a:r>
              <a:rPr lang="de-DE" dirty="0" smtClean="0"/>
              <a:t>-Funktionen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026" name="Picture 2" descr="C:\Users\Kris\Desktop\Präsentation\veranstaltungerweitern\getDozente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4429132"/>
            <a:ext cx="6067425" cy="1838325"/>
          </a:xfrm>
          <a:prstGeom prst="rect">
            <a:avLst/>
          </a:prstGeom>
          <a:noFill/>
        </p:spPr>
      </p:pic>
      <p:pic>
        <p:nvPicPr>
          <p:cNvPr id="1028" name="Picture 4" descr="C:\Users\Kris\Desktop\Präsentation\veranstaltungerweitern\getVeranstaltungen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28868"/>
            <a:ext cx="6076950" cy="1876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 – </a:t>
            </a:r>
            <a:r>
              <a:rPr lang="de-DE" dirty="0" err="1" smtClean="0"/>
              <a:t>set</a:t>
            </a:r>
            <a:r>
              <a:rPr lang="de-DE" dirty="0" smtClean="0"/>
              <a:t>-Funktionen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7170" name="Picture 2" descr="C:\Users\Kris\Desktop\Präsentation\veranstaltungerweitern\setErwDozen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357430"/>
            <a:ext cx="7740628" cy="1785950"/>
          </a:xfrm>
          <a:prstGeom prst="rect">
            <a:avLst/>
          </a:prstGeom>
          <a:noFill/>
        </p:spPr>
      </p:pic>
      <p:pic>
        <p:nvPicPr>
          <p:cNvPr id="7171" name="Picture 3" descr="C:\Users\Kris\Desktop\Präsentation\veranstaltungerweitern\setErwStuden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4152900"/>
            <a:ext cx="7572428" cy="25978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Prüfung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Picture 5" descr="C:\Users\Kris\Desktop\Präsentation\veranstaltungerweitern\prüfenDozent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57496"/>
            <a:ext cx="7445307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050" name="Picture 2" descr="C:\Users\Kris\Desktop\Präsentation\veranstaltungerweitern\veranstaltungErweiter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428868"/>
            <a:ext cx="6427787" cy="168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6" name="Picture 2" descr="C:\Users\Kris\Desktop\Präsentation\veranstaltungerweitern\umPerson_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428868"/>
            <a:ext cx="8047037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075" name="Picture 3" descr="C:\Users\Kris\Desktop\Präsentation\veranstaltungerweitern\umPerson_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500306"/>
            <a:ext cx="6494463" cy="2562225"/>
          </a:xfrm>
          <a:prstGeom prst="rect">
            <a:avLst/>
          </a:prstGeom>
          <a:noFill/>
        </p:spPr>
      </p:pic>
      <p:pic>
        <p:nvPicPr>
          <p:cNvPr id="3076" name="Picture 4" descr="C:\Users\Kris\Desktop\Präsentation\veranstaltungerweitern\umPerson_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3786190"/>
            <a:ext cx="5392869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4098" name="Picture 2" descr="C:\Users\Kris\Desktop\Präsentation\veranstaltungerweitern\veranstaltungErwController_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714620"/>
            <a:ext cx="5810250" cy="48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5122" name="Picture 2" descr="C:\Users\Kris\Desktop\Präsentation\veranstaltungerweitern\veranstaltungErwController_2_typSelecte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428867"/>
            <a:ext cx="7826808" cy="4000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6146" name="Picture 2" descr="C:\Users\Kris\Desktop\Präsentation\veranstaltungerweitern\veranstaltungErwController_selected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428868"/>
            <a:ext cx="7913687" cy="255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30 / 560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6147" name="Picture 3" descr="C:\Users\Kris\Desktop\Präsentation\veranstaltungerweitern\veranstaltungErwController_selected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582" y="2428868"/>
            <a:ext cx="8418698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</a:p>
          <a:p>
            <a:pPr lvl="1"/>
            <a:r>
              <a:rPr lang="de-DE" dirty="0" err="1" smtClean="0"/>
              <a:t>Functionscope</a:t>
            </a:r>
            <a:endParaRPr lang="de-DE" dirty="0" smtClean="0"/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MVC-Pattern</a:t>
            </a:r>
          </a:p>
          <a:p>
            <a:r>
              <a:rPr lang="de-DE" dirty="0" smtClean="0"/>
              <a:t>ER-Model</a:t>
            </a:r>
          </a:p>
          <a:p>
            <a:r>
              <a:rPr lang="de-DE" dirty="0" smtClean="0"/>
              <a:t>Programmcode</a:t>
            </a:r>
          </a:p>
          <a:p>
            <a:pPr lvl="1"/>
            <a:r>
              <a:rPr lang="de-DE" dirty="0" smtClean="0"/>
              <a:t>Kraus</a:t>
            </a:r>
          </a:p>
          <a:p>
            <a:pPr lvl="1"/>
            <a:r>
              <a:rPr lang="de-DE" dirty="0" smtClean="0"/>
              <a:t>Wysocki</a:t>
            </a:r>
          </a:p>
          <a:p>
            <a:pPr lvl="1"/>
            <a:r>
              <a:rPr lang="de-DE" dirty="0" err="1" smtClean="0"/>
              <a:t>Klamser</a:t>
            </a:r>
            <a:endParaRPr lang="de-DE" dirty="0" smtClean="0"/>
          </a:p>
          <a:p>
            <a:pPr lvl="1"/>
            <a:r>
              <a:rPr lang="de-DE" dirty="0" smtClean="0"/>
              <a:t>Mayer</a:t>
            </a:r>
          </a:p>
          <a:p>
            <a:pPr lvl="1"/>
            <a:r>
              <a:rPr lang="de-DE" dirty="0" smtClean="0"/>
              <a:t>Schmid</a:t>
            </a:r>
          </a:p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EC8F-4C6B-41CC-A06D-D03DFB9E22D0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4800" dirty="0" smtClean="0"/>
              <a:t>User Story Nr. 110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800" dirty="0" smtClean="0"/>
              <a:t>Als Mitarbeiter möchte ich Räume anlegen können. </a:t>
            </a:r>
          </a:p>
          <a:p>
            <a:pPr lvl="1"/>
            <a:r>
              <a:rPr lang="de-DE" dirty="0" smtClean="0"/>
              <a:t>Raum-Tabelle mit Vorlesungsraum-, Laborraum-, Büro- und Bibliothek-Tabelle</a:t>
            </a:r>
          </a:p>
          <a:p>
            <a:pPr lvl="2"/>
            <a:r>
              <a:rPr lang="de-DE" dirty="0" err="1" smtClean="0"/>
              <a:t>Vorlesungsraum_hat_Ausstattung</a:t>
            </a:r>
            <a:endParaRPr lang="de-DE" dirty="0" smtClean="0"/>
          </a:p>
          <a:p>
            <a:pPr lvl="2"/>
            <a:r>
              <a:rPr lang="de-DE" dirty="0" err="1" smtClean="0"/>
              <a:t>Laborraum_hat_Ausstattung</a:t>
            </a:r>
            <a:endParaRPr lang="de-DE" dirty="0" smtClean="0"/>
          </a:p>
          <a:p>
            <a:pPr lvl="2"/>
            <a:r>
              <a:rPr lang="de-DE" dirty="0" err="1" smtClean="0"/>
              <a:t>Bibliothek_hat_Buchkategorie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CBD3-DE52-4737-9C98-B03ECA10D1E2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Raum anlegen - Startpage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2050" name="Picture 2" descr="C:\Users\Kris\Desktop\Präsentation\raumanlegen\startseit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428868"/>
            <a:ext cx="6656387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Raum anlegen - Startpage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4098" name="Picture 2" descr="C:\Users\Kris\Desktop\Präsentation\raumanlegen\seite_start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500306"/>
            <a:ext cx="3676473" cy="2443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Raum anlegen - 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3074" name="Picture 2" descr="C:\Users\Kris\Desktop\Präsentation\raumanlegen\raumselected_funktio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85926"/>
            <a:ext cx="6718212" cy="2857520"/>
          </a:xfrm>
          <a:prstGeom prst="rect">
            <a:avLst/>
          </a:prstGeom>
          <a:noFill/>
        </p:spPr>
      </p:pic>
      <p:pic>
        <p:nvPicPr>
          <p:cNvPr id="3075" name="Picture 3" descr="C:\Users\Kris\Desktop\Präsentation\raumanlegen\raumselected_funktion_els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5157808"/>
            <a:ext cx="6850764" cy="12715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Raum anlegen - Model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5123" name="Picture 3" descr="C:\Users\Kris\Desktop\Präsentation\raumanlegen\getAusstattung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928802"/>
            <a:ext cx="5923810" cy="1438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User Story Nr. 460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Als Entwickler möchte ich ein Tool haben um PDFs ausgeben zu können.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TCPDF-Tool</a:t>
            </a:r>
          </a:p>
          <a:p>
            <a:pPr lvl="1"/>
            <a:r>
              <a:rPr lang="de-DE" dirty="0" smtClean="0"/>
              <a:t>http://www.tcpdf.org</a:t>
            </a:r>
          </a:p>
          <a:p>
            <a:pPr lvl="1"/>
            <a:r>
              <a:rPr lang="de-DE" dirty="0" smtClean="0"/>
              <a:t>http://sourceforge.net/projects/tcpdf/files/</a:t>
            </a:r>
          </a:p>
          <a:p>
            <a:pPr lvl="1"/>
            <a:r>
              <a:rPr lang="de-DE" dirty="0" smtClean="0"/>
              <a:t>Verfasser des Tools: Nicola </a:t>
            </a:r>
            <a:r>
              <a:rPr lang="de-DE" dirty="0" err="1" smtClean="0"/>
              <a:t>Asuni</a:t>
            </a:r>
            <a:endParaRPr lang="de-DE" dirty="0" smtClean="0"/>
          </a:p>
          <a:p>
            <a:pPr lvl="1"/>
            <a:r>
              <a:rPr lang="de-DE" dirty="0" smtClean="0"/>
              <a:t>HTML/PHP-Seite </a:t>
            </a:r>
            <a:r>
              <a:rPr lang="de-DE" dirty="0" smtClean="0">
                <a:sym typeface="Wingdings" pitchFamily="2" charset="2"/>
              </a:rPr>
              <a:t> PDF Dokument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3FDC1-D07D-4ABD-A352-CEC8345FA5BA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User Story Nr. 280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Als Admin möchte ich alle Nutzer in einer Liste speichern können.</a:t>
            </a:r>
          </a:p>
          <a:p>
            <a:pPr lvl="1"/>
            <a:r>
              <a:rPr lang="de-DE" dirty="0" smtClean="0"/>
              <a:t>Nutzer mit allen relevanten Informationen</a:t>
            </a:r>
          </a:p>
          <a:p>
            <a:pPr lvl="2"/>
            <a:r>
              <a:rPr lang="de-DE" dirty="0" smtClean="0"/>
              <a:t>Nutzer-Tabelle</a:t>
            </a:r>
          </a:p>
          <a:p>
            <a:pPr lvl="2"/>
            <a:r>
              <a:rPr lang="de-DE" dirty="0" smtClean="0"/>
              <a:t>Adress-Tabelle</a:t>
            </a:r>
          </a:p>
          <a:p>
            <a:pPr lvl="2"/>
            <a:r>
              <a:rPr lang="de-DE" dirty="0" smtClean="0"/>
              <a:t>Rolle-Tabelle</a:t>
            </a:r>
          </a:p>
          <a:p>
            <a:pPr lvl="2"/>
            <a:r>
              <a:rPr lang="de-DE" dirty="0" smtClean="0"/>
              <a:t>E-Mail-Tabelle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AB26-DF77-4DAA-8836-1947DE5B54A5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280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280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280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Functionscope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Lehrveranstaltungsmanagementsystem</a:t>
            </a:r>
          </a:p>
          <a:p>
            <a:r>
              <a:rPr lang="de-DE" dirty="0" smtClean="0"/>
              <a:t>Verschiedene Funktionen für die User/Rollen</a:t>
            </a:r>
          </a:p>
          <a:p>
            <a:pPr lvl="1"/>
            <a:r>
              <a:rPr lang="de-DE" dirty="0" smtClean="0"/>
              <a:t>Mitarbeiter</a:t>
            </a:r>
          </a:p>
          <a:p>
            <a:pPr lvl="1"/>
            <a:r>
              <a:rPr lang="de-DE" dirty="0" smtClean="0"/>
              <a:t>Studenten</a:t>
            </a:r>
          </a:p>
          <a:p>
            <a:pPr lvl="1"/>
            <a:r>
              <a:rPr lang="de-DE" dirty="0" smtClean="0"/>
              <a:t>Dozenten</a:t>
            </a:r>
          </a:p>
          <a:p>
            <a:r>
              <a:rPr lang="de-DE" dirty="0" smtClean="0"/>
              <a:t>Verwaltung von…</a:t>
            </a:r>
          </a:p>
          <a:p>
            <a:pPr lvl="1"/>
            <a:r>
              <a:rPr lang="de-DE" dirty="0" smtClean="0"/>
              <a:t>Fakultäten, Studiengängen und Veranstaltungen </a:t>
            </a:r>
          </a:p>
          <a:p>
            <a:pPr lvl="1"/>
            <a:r>
              <a:rPr lang="de-DE" dirty="0" smtClean="0"/>
              <a:t>Gebäuden und Räumen</a:t>
            </a:r>
          </a:p>
          <a:p>
            <a:pPr lvl="1"/>
            <a:r>
              <a:rPr lang="de-DE" dirty="0" smtClean="0"/>
              <a:t>Usern</a:t>
            </a:r>
          </a:p>
          <a:p>
            <a:pPr lvl="1"/>
            <a:r>
              <a:rPr lang="de-DE" dirty="0" smtClean="0"/>
              <a:t>Stundenplänen und Raumplanen</a:t>
            </a:r>
          </a:p>
          <a:p>
            <a:r>
              <a:rPr lang="de-DE" dirty="0" smtClean="0"/>
              <a:t>Stundenpläne erzeugen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606A-470A-4E78-AE9D-057CAC092F18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User Story Nr. 440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Als Student möchte ich mir ein Zeugnis mit allen bisher erbrachten Leistungen erstellen lassen können.</a:t>
            </a:r>
          </a:p>
          <a:p>
            <a:pPr lvl="1"/>
            <a:r>
              <a:rPr lang="de-DE" dirty="0" smtClean="0"/>
              <a:t>Student-Tabelle</a:t>
            </a:r>
          </a:p>
          <a:p>
            <a:pPr lvl="1"/>
            <a:r>
              <a:rPr lang="de-DE" dirty="0" smtClean="0"/>
              <a:t>Notenliste-Tabelle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B74F-14A8-402D-B072-59690B951194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440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440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View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 smtClean="0"/>
              <a:t>User Story Nr. 440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33CB-5822-4BAB-8526-3ED1841AE56B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de-DE" sz="5000" strike="noStrike">
                <a:solidFill>
                  <a:srgbClr val="04617B"/>
                </a:solidFill>
                <a:latin typeface="Calibri"/>
              </a:rPr>
              <a:t>Veranstaltungen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de-DE" sz="2600" strike="noStrike" dirty="0">
                <a:solidFill>
                  <a:srgbClr val="000000"/>
                </a:solidFill>
                <a:latin typeface="Constantia"/>
              </a:rPr>
              <a:t>anlegen</a:t>
            </a:r>
            <a:endParaRPr dirty="0"/>
          </a:p>
          <a:p>
            <a:pPr>
              <a:lnSpc>
                <a:spcPct val="100000"/>
              </a:lnSpc>
              <a:buSzPct val="95000"/>
              <a:buFont typeface="Wingdings 2" charset="2"/>
              <a:buChar char=""/>
            </a:pPr>
            <a:r>
              <a:rPr lang="de-DE" sz="2600" strike="noStrike" dirty="0" smtClean="0">
                <a:solidFill>
                  <a:srgbClr val="000000"/>
                </a:solidFill>
                <a:latin typeface="Constantia"/>
              </a:rPr>
              <a:t>bearbeiten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16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b"/>
          <a:lstStyle/>
          <a:p>
            <a:pPr>
              <a:lnSpc>
                <a:spcPct val="100000"/>
              </a:lnSpc>
            </a:pPr>
            <a:r>
              <a:rPr lang="de-DE" sz="5000" strike="noStrike">
                <a:solidFill>
                  <a:srgbClr val="04617B"/>
                </a:solidFill>
                <a:latin typeface="Calibri"/>
              </a:rPr>
              <a:t>Veranstaltung anlegen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935360"/>
            <a:ext cx="8228880" cy="43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8" name="Grafik 97"/>
          <p:cNvPicPr/>
          <p:nvPr/>
        </p:nvPicPr>
        <p:blipFill>
          <a:blip r:embed="rId2" cstate="print"/>
          <a:stretch/>
        </p:blipFill>
        <p:spPr>
          <a:xfrm>
            <a:off x="-144000" y="1388880"/>
            <a:ext cx="9143280" cy="55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anlegen: Controller</a:t>
            </a:r>
            <a:endParaRPr/>
          </a:p>
        </p:txBody>
      </p:sp>
      <p:pic>
        <p:nvPicPr>
          <p:cNvPr id="100" name="Grafik 99"/>
          <p:cNvPicPr/>
          <p:nvPr/>
        </p:nvPicPr>
        <p:blipFill>
          <a:blip r:embed="rId2" cstate="print"/>
          <a:stretch/>
        </p:blipFill>
        <p:spPr>
          <a:xfrm>
            <a:off x="0" y="2016000"/>
            <a:ext cx="9143280" cy="460944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04000" y="2088000"/>
            <a:ext cx="215640" cy="16556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anlegen: Model</a:t>
            </a:r>
            <a:endParaRPr/>
          </a:p>
        </p:txBody>
      </p:sp>
      <p:pic>
        <p:nvPicPr>
          <p:cNvPr id="103" name="Grafik 102"/>
          <p:cNvPicPr/>
          <p:nvPr/>
        </p:nvPicPr>
        <p:blipFill>
          <a:blip r:embed="rId2" cstate="print"/>
          <a:stretch/>
        </p:blipFill>
        <p:spPr>
          <a:xfrm>
            <a:off x="115560" y="1582200"/>
            <a:ext cx="8524080" cy="517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anlegen: Controller</a:t>
            </a:r>
            <a:endParaRPr/>
          </a:p>
        </p:txBody>
      </p:sp>
      <p:pic>
        <p:nvPicPr>
          <p:cNvPr id="105" name="Grafik 104"/>
          <p:cNvPicPr/>
          <p:nvPr/>
        </p:nvPicPr>
        <p:blipFill>
          <a:blip r:embed="rId2" cstate="print"/>
          <a:stretch/>
        </p:blipFill>
        <p:spPr>
          <a:xfrm>
            <a:off x="0" y="2016000"/>
            <a:ext cx="9143280" cy="46094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504360" y="3528000"/>
            <a:ext cx="215640" cy="223164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anlegen: View</a:t>
            </a:r>
            <a:endParaRPr/>
          </a:p>
        </p:txBody>
      </p:sp>
      <p:pic>
        <p:nvPicPr>
          <p:cNvPr id="108" name="Grafik 107"/>
          <p:cNvPicPr/>
          <p:nvPr/>
        </p:nvPicPr>
        <p:blipFill>
          <a:blip r:embed="rId2" cstate="print"/>
          <a:stretch/>
        </p:blipFill>
        <p:spPr>
          <a:xfrm>
            <a:off x="321480" y="1568160"/>
            <a:ext cx="8318160" cy="517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- </a:t>
            </a:r>
            <a:r>
              <a:rPr lang="de-DE" dirty="0" err="1" smtClean="0"/>
              <a:t>Scrum</a:t>
            </a:r>
            <a:endParaRPr lang="de-DE" dirty="0"/>
          </a:p>
        </p:txBody>
      </p:sp>
      <p:pic>
        <p:nvPicPr>
          <p:cNvPr id="5122" name="Picture 2" descr="https://www.mountaingoatsoftware.com/system/asset/file/17/ScrumLargeLabelled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19255"/>
            <a:ext cx="8229600" cy="3821253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643042" y="6215082"/>
            <a:ext cx="5979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https://www.mountaingoatsoftware.com/system/asset/file/17/ScrumLargeLabelled.png</a:t>
            </a:r>
            <a:endParaRPr lang="de-DE" sz="12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DC3D-EE7D-43B4-A1A7-14353D1A4E9C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anlegen</a:t>
            </a:r>
            <a:endParaRPr/>
          </a:p>
        </p:txBody>
      </p:sp>
      <p:pic>
        <p:nvPicPr>
          <p:cNvPr id="110" name="Grafik 109"/>
          <p:cNvPicPr/>
          <p:nvPr/>
        </p:nvPicPr>
        <p:blipFill>
          <a:blip r:embed="rId2" cstate="print"/>
          <a:stretch/>
        </p:blipFill>
        <p:spPr>
          <a:xfrm>
            <a:off x="43560" y="1365480"/>
            <a:ext cx="9143280" cy="55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bearbeiten </a:t>
            </a:r>
            <a:endParaRPr/>
          </a:p>
        </p:txBody>
      </p:sp>
      <p:pic>
        <p:nvPicPr>
          <p:cNvPr id="112" name="Grafik 111"/>
          <p:cNvPicPr/>
          <p:nvPr/>
        </p:nvPicPr>
        <p:blipFill>
          <a:blip r:embed="rId2" cstate="print"/>
          <a:stretch/>
        </p:blipFill>
        <p:spPr>
          <a:xfrm>
            <a:off x="43560" y="1440000"/>
            <a:ext cx="8727120" cy="534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04617B"/>
                </a:solidFill>
                <a:latin typeface="Calibri"/>
              </a:rPr>
              <a:t>Veranstaltung bearbeiten: Controller</a:t>
            </a:r>
            <a:endParaRPr/>
          </a:p>
        </p:txBody>
      </p:sp>
      <p:pic>
        <p:nvPicPr>
          <p:cNvPr id="114" name="Grafik 113"/>
          <p:cNvPicPr/>
          <p:nvPr/>
        </p:nvPicPr>
        <p:blipFill>
          <a:blip r:embed="rId2" cstate="print"/>
          <a:stretch/>
        </p:blipFill>
        <p:spPr>
          <a:xfrm>
            <a:off x="43560" y="2561400"/>
            <a:ext cx="9143280" cy="292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bearbeiten: View</a:t>
            </a:r>
            <a:endParaRPr/>
          </a:p>
        </p:txBody>
      </p:sp>
      <p:pic>
        <p:nvPicPr>
          <p:cNvPr id="116" name="Grafik 115"/>
          <p:cNvPicPr/>
          <p:nvPr/>
        </p:nvPicPr>
        <p:blipFill>
          <a:blip r:embed="rId2" cstate="print"/>
          <a:stretch/>
        </p:blipFill>
        <p:spPr>
          <a:xfrm>
            <a:off x="72000" y="1728000"/>
            <a:ext cx="9143280" cy="486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bearbeiten: Grunddaten</a:t>
            </a:r>
            <a:endParaRPr/>
          </a:p>
        </p:txBody>
      </p:sp>
      <p:pic>
        <p:nvPicPr>
          <p:cNvPr id="118" name="Grafik 117"/>
          <p:cNvPicPr/>
          <p:nvPr/>
        </p:nvPicPr>
        <p:blipFill>
          <a:blip r:embed="rId2" cstate="print"/>
          <a:srcRect b="16946"/>
          <a:stretch/>
        </p:blipFill>
        <p:spPr>
          <a:xfrm>
            <a:off x="43560" y="1653480"/>
            <a:ext cx="9143280" cy="464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bearbeiten: View</a:t>
            </a:r>
            <a:endParaRPr/>
          </a:p>
        </p:txBody>
      </p:sp>
      <p:pic>
        <p:nvPicPr>
          <p:cNvPr id="120" name="Grafik 119"/>
          <p:cNvPicPr/>
          <p:nvPr/>
        </p:nvPicPr>
        <p:blipFill>
          <a:blip r:embed="rId2" cstate="print"/>
          <a:stretch/>
        </p:blipFill>
        <p:spPr>
          <a:xfrm>
            <a:off x="324000" y="1684800"/>
            <a:ext cx="8567640" cy="501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bearbeiten</a:t>
            </a:r>
            <a:endParaRPr/>
          </a:p>
        </p:txBody>
      </p:sp>
      <p:pic>
        <p:nvPicPr>
          <p:cNvPr id="122" name="Grafik 121"/>
          <p:cNvPicPr/>
          <p:nvPr/>
        </p:nvPicPr>
        <p:blipFill>
          <a:blip r:embed="rId2" cstate="print"/>
          <a:stretch/>
        </p:blipFill>
        <p:spPr>
          <a:xfrm>
            <a:off x="43560" y="1344240"/>
            <a:ext cx="8884080" cy="543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513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04617B"/>
                </a:solidFill>
                <a:latin typeface="Calibri"/>
              </a:rPr>
              <a:t>Veranstaltung bearbeiten: Controller</a:t>
            </a:r>
            <a:endParaRPr/>
          </a:p>
        </p:txBody>
      </p:sp>
      <p:pic>
        <p:nvPicPr>
          <p:cNvPr id="124" name="Grafik 123"/>
          <p:cNvPicPr/>
          <p:nvPr/>
        </p:nvPicPr>
        <p:blipFill>
          <a:blip r:embed="rId2" cstate="print"/>
          <a:stretch/>
        </p:blipFill>
        <p:spPr>
          <a:xfrm>
            <a:off x="79560" y="1404000"/>
            <a:ext cx="8448120" cy="467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bearbeiten </a:t>
            </a:r>
            <a:endParaRPr/>
          </a:p>
        </p:txBody>
      </p:sp>
      <p:pic>
        <p:nvPicPr>
          <p:cNvPr id="126" name="Grafik 125"/>
          <p:cNvPicPr/>
          <p:nvPr/>
        </p:nvPicPr>
        <p:blipFill>
          <a:blip r:embed="rId2" cstate="print"/>
          <a:stretch/>
        </p:blipFill>
        <p:spPr>
          <a:xfrm>
            <a:off x="43560" y="1437480"/>
            <a:ext cx="9143280" cy="55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513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200" strike="noStrike">
                <a:solidFill>
                  <a:srgbClr val="04617B"/>
                </a:solidFill>
                <a:latin typeface="Calibri"/>
              </a:rPr>
              <a:t>Veranstaltung bearbeiten: Controller</a:t>
            </a:r>
            <a:endParaRPr/>
          </a:p>
        </p:txBody>
      </p:sp>
      <p:pic>
        <p:nvPicPr>
          <p:cNvPr id="128" name="Grafik 127"/>
          <p:cNvPicPr/>
          <p:nvPr/>
        </p:nvPicPr>
        <p:blipFill>
          <a:blip r:embed="rId2" cstate="print"/>
          <a:stretch/>
        </p:blipFill>
        <p:spPr>
          <a:xfrm>
            <a:off x="457200" y="1432080"/>
            <a:ext cx="7462440" cy="543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– MVC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Kilian!!!!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72B7-2BFF-47BF-8D96-318EB0F975A8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704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600" strike="noStrike">
                <a:solidFill>
                  <a:srgbClr val="04617B"/>
                </a:solidFill>
                <a:latin typeface="Calibri"/>
              </a:rPr>
              <a:t>Veranstaltung bearbeiten</a:t>
            </a:r>
            <a:endParaRPr/>
          </a:p>
        </p:txBody>
      </p:sp>
      <p:pic>
        <p:nvPicPr>
          <p:cNvPr id="130" name="Grafik 129"/>
          <p:cNvPicPr/>
          <p:nvPr/>
        </p:nvPicPr>
        <p:blipFill>
          <a:blip r:embed="rId2" cstate="print"/>
          <a:srcRect t="3346" r="8343"/>
          <a:stretch/>
        </p:blipFill>
        <p:spPr>
          <a:xfrm>
            <a:off x="115560" y="1620000"/>
            <a:ext cx="8380080" cy="497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Zum Schluss die Livevorführung des Lehrveranstaltungsmanagementsystems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E3FC-F8E1-4670-8B02-18464A2592F1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ER-Model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Alex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E65F-6C5B-4DEB-820E-C812006C1818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Programmcode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Kraus</a:t>
            </a:r>
          </a:p>
          <a:p>
            <a:r>
              <a:rPr lang="de-DE" dirty="0" smtClean="0"/>
              <a:t>Wysocki</a:t>
            </a:r>
          </a:p>
          <a:p>
            <a:r>
              <a:rPr lang="de-DE" dirty="0" err="1" smtClean="0"/>
              <a:t>Klamser</a:t>
            </a:r>
            <a:endParaRPr lang="de-DE" dirty="0" smtClean="0"/>
          </a:p>
          <a:p>
            <a:r>
              <a:rPr lang="de-DE" dirty="0" smtClean="0"/>
              <a:t>Mayer</a:t>
            </a:r>
          </a:p>
          <a:p>
            <a:r>
              <a:rPr lang="de-DE" dirty="0" smtClean="0"/>
              <a:t>Schmid</a:t>
            </a:r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4C2-D1AE-41E2-8E80-308332ECA78D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/>
              <a:t>Programmcode - </a:t>
            </a:r>
            <a:r>
              <a:rPr lang="de-DE" sz="4800" dirty="0" err="1" smtClean="0"/>
              <a:t>Klamser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1800" dirty="0" smtClean="0"/>
              <a:t>Als Mitarbeiter möchte ich Lehrverantwortlicher / Dozent / Tutor zu Veranstaltung hinzufügen können. (Nr. 30) bzw. Als Mitarbeiter möchte ich einer Veranstaltung einen Dozenten zuordnen können. (Nr. 560)</a:t>
            </a:r>
          </a:p>
          <a:p>
            <a:pPr lvl="0">
              <a:lnSpc>
                <a:spcPct val="150000"/>
              </a:lnSpc>
            </a:pPr>
            <a:r>
              <a:rPr lang="de-DE" sz="1800" dirty="0" smtClean="0"/>
              <a:t>Als Mitarbeiter möchte ich Räume anlegen können. (Nr. 110)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Als Entwickler möchte ich ein Tool haben um PDFs ausgeben zu können.     (Nr. 460)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Als Admin möchte ich alle Nutzer in einer Liste speichern können. (Nr. 280)</a:t>
            </a:r>
          </a:p>
          <a:p>
            <a:pPr>
              <a:lnSpc>
                <a:spcPct val="150000"/>
              </a:lnSpc>
            </a:pPr>
            <a:r>
              <a:rPr lang="de-DE" sz="1800" dirty="0" smtClean="0"/>
              <a:t>Als Student möchte ich mir ein Zeugnis mit allen bisher erbrachten Leistungen erstellen lassen können. (Nr. 440)</a:t>
            </a:r>
          </a:p>
          <a:p>
            <a:pPr lvl="0">
              <a:lnSpc>
                <a:spcPct val="150000"/>
              </a:lnSpc>
            </a:pPr>
            <a:r>
              <a:rPr lang="de-DE" sz="1800" dirty="0" smtClean="0"/>
              <a:t>Als Student möchte ich online Infos zu meinem Studiengang einsehen können. (Nr. 470)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5017-FB5F-46C8-A7BD-6A906D834BC6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4800" dirty="0" smtClean="0"/>
              <a:t>User Story Nr. 30 / 560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Als Mitarbeiter möchte ich Lehrverantwortlicher / Dozent / Tutor zu Veranstaltung hinzufügen können. Bzw. Als Mitarbeiter möchte ich einer Veranstaltung einen Dozenten zuordnen können. </a:t>
            </a:r>
            <a:endParaRPr lang="de-DE" sz="2200" dirty="0" smtClean="0"/>
          </a:p>
          <a:p>
            <a:pPr lvl="1"/>
            <a:r>
              <a:rPr lang="de-DE" sz="2200" dirty="0" smtClean="0"/>
              <a:t>Verbindung zwischen Veranstaltung-Tabelle und Dozent-Tabelle</a:t>
            </a:r>
          </a:p>
          <a:p>
            <a:pPr lvl="2"/>
            <a:r>
              <a:rPr lang="de-DE" sz="1900" dirty="0" smtClean="0"/>
              <a:t>Berücksichtigung der Berechtigung eines Dozenten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3BDB-A713-4332-B76A-6EE29676270E}" type="datetime1">
              <a:rPr lang="de-DE" smtClean="0"/>
              <a:pPr/>
              <a:t>09.07.2015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6A90-B532-49E7-BF34-9E691CE16D9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yperion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Hyperion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yperio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677</Words>
  <Application>Microsoft Office PowerPoint</Application>
  <PresentationFormat>Bildschirmpräsentation (4:3)</PresentationFormat>
  <Paragraphs>218</Paragraphs>
  <Slides>51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Hyperion</vt:lpstr>
      <vt:lpstr>Lehrveranstaltungs- management</vt:lpstr>
      <vt:lpstr>Agenda </vt:lpstr>
      <vt:lpstr>Einführung - Functionscope</vt:lpstr>
      <vt:lpstr>Einführung - Scrum</vt:lpstr>
      <vt:lpstr>Einführung – MVC Pattern</vt:lpstr>
      <vt:lpstr>ER-Model</vt:lpstr>
      <vt:lpstr>Programmcode</vt:lpstr>
      <vt:lpstr>Programmcode - Klamser</vt:lpstr>
      <vt:lpstr>User Story Nr. 30 / 560</vt:lpstr>
      <vt:lpstr>User Story Nr. 30 / 560</vt:lpstr>
      <vt:lpstr>User Story Nr. 30 / 560</vt:lpstr>
      <vt:lpstr>User Story Nr. 30 / 560</vt:lpstr>
      <vt:lpstr>User Story Nr. 30 / 560</vt:lpstr>
      <vt:lpstr>User Story Nr. 30 / 560</vt:lpstr>
      <vt:lpstr>User Story Nr. 30 / 560</vt:lpstr>
      <vt:lpstr>User Story Nr. 30 / 560</vt:lpstr>
      <vt:lpstr>User Story Nr. 30 / 560</vt:lpstr>
      <vt:lpstr>User Story Nr. 30 / 560</vt:lpstr>
      <vt:lpstr>User Story Nr. 30 / 560</vt:lpstr>
      <vt:lpstr>User Story Nr. 110</vt:lpstr>
      <vt:lpstr>Raum anlegen - Startpage</vt:lpstr>
      <vt:lpstr>Raum anlegen - Startpage</vt:lpstr>
      <vt:lpstr>Raum anlegen - Controller</vt:lpstr>
      <vt:lpstr>Raum anlegen - Model </vt:lpstr>
      <vt:lpstr>User Story Nr. 460</vt:lpstr>
      <vt:lpstr>User Story Nr. 280</vt:lpstr>
      <vt:lpstr>User Story Nr. 280</vt:lpstr>
      <vt:lpstr>User Story Nr. 280</vt:lpstr>
      <vt:lpstr>User Story Nr. 280</vt:lpstr>
      <vt:lpstr>User Story Nr. 440</vt:lpstr>
      <vt:lpstr>User Story Nr. 440</vt:lpstr>
      <vt:lpstr>User Story Nr. 440</vt:lpstr>
      <vt:lpstr>User Story Nr. 440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Folie 45</vt:lpstr>
      <vt:lpstr>Folie 46</vt:lpstr>
      <vt:lpstr>Folie 47</vt:lpstr>
      <vt:lpstr>Folie 48</vt:lpstr>
      <vt:lpstr>Folie 49</vt:lpstr>
      <vt:lpstr>Folie 50</vt:lpstr>
      <vt:lpstr>Live 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Lehrveranstaltungsmanagement</dc:title>
  <dc:creator>Kris</dc:creator>
  <cp:lastModifiedBy>Kris</cp:lastModifiedBy>
  <cp:revision>105</cp:revision>
  <dcterms:created xsi:type="dcterms:W3CDTF">2015-06-30T09:24:41Z</dcterms:created>
  <dcterms:modified xsi:type="dcterms:W3CDTF">2015-07-09T08:55:54Z</dcterms:modified>
</cp:coreProperties>
</file>