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7" r:id="rId15"/>
    <p:sldId id="271" r:id="rId16"/>
    <p:sldId id="274" r:id="rId17"/>
    <p:sldId id="275" r:id="rId18"/>
    <p:sldId id="276" r:id="rId19"/>
    <p:sldId id="256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72" r:id="rId29"/>
    <p:sldId id="266" r:id="rId30"/>
    <p:sldId id="273" r:id="rId31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20" y="-680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384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6040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617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726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15097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4889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3662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6222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943497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181392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38202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38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1089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0333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4403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4920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14370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2801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5919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9215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28907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70168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3192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0651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4005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6559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6645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0811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522540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653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540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7799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59127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81136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36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126291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6922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1260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3182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3451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8967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52088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5952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4262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22848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839128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764281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210892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7790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17016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06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3860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57293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2931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401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753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0279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852377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450517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01568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2046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134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728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320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18120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45412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139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631161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809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069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4750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437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02861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991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375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8456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30590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138712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26545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77985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47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012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0439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831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13526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2188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4451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83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5529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02548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9951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78573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1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8713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868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969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1643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322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123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0611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7496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14239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39450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491954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757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089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0647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564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57614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800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4737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2087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409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53466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280264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205395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693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615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466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576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6172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198256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1705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655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559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27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220167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08504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6685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28462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748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607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6804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12803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8059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544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2417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396544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7041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70955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5049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2323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190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03549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367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77780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2596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7085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2778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072882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147279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04646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0323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953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93700"/>
            <a:ext cx="7696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/>
          </p:cNvSpPr>
          <p:nvPr/>
        </p:nvSpPr>
        <p:spPr bwMode="auto">
          <a:xfrm>
            <a:off x="7272338" y="6978650"/>
            <a:ext cx="1958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Page 1996 Syst. Biol.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555625" y="6311900"/>
            <a:ext cx="9029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sorting: extinction; failure to speciate; </a:t>
            </a:r>
            <a:r>
              <a:rPr lang="ja-JP" alt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400">
                <a:solidFill>
                  <a:schemeClr val="tx1"/>
                </a:solidFill>
                <a:cs typeface="Gill Sans" charset="0"/>
              </a:rPr>
              <a:t>miss the boat</a:t>
            </a:r>
            <a:r>
              <a:rPr lang="ja-JP" altLang="en-US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>
                <a:solidFill>
                  <a:schemeClr val="tx1"/>
                </a:solidFill>
                <a:cs typeface="Gill Sans" charset="0"/>
              </a:rPr>
              <a:t>; missed collection </a:t>
            </a:r>
            <a:endParaRPr lang="en-US" sz="24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203200" y="5702300"/>
            <a:ext cx="9956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3 kinds of speciation events for 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parasite: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cospeciation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host switch, duplication 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0"/>
            <a:ext cx="5508625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88925"/>
            <a:ext cx="43688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/>
          </p:cNvSpPr>
          <p:nvPr/>
        </p:nvSpPr>
        <p:spPr bwMode="auto">
          <a:xfrm>
            <a:off x="6842125" y="7105650"/>
            <a:ext cx="322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Weiblen and Bush 2002 Mol. Ecol.</a:t>
            </a:r>
          </a:p>
        </p:txBody>
      </p:sp>
      <p:sp>
        <p:nvSpPr>
          <p:cNvPr id="23556" name="Oval 4"/>
          <p:cNvSpPr>
            <a:spLocks/>
          </p:cNvSpPr>
          <p:nvPr/>
        </p:nvSpPr>
        <p:spPr bwMode="auto">
          <a:xfrm>
            <a:off x="4305300" y="5473700"/>
            <a:ext cx="444500" cy="4318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val 5"/>
          <p:cNvSpPr>
            <a:spLocks/>
          </p:cNvSpPr>
          <p:nvPr/>
        </p:nvSpPr>
        <p:spPr bwMode="auto">
          <a:xfrm>
            <a:off x="4305300" y="6019800"/>
            <a:ext cx="444500" cy="4318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val 6"/>
          <p:cNvSpPr>
            <a:spLocks/>
          </p:cNvSpPr>
          <p:nvPr/>
        </p:nvSpPr>
        <p:spPr bwMode="auto">
          <a:xfrm>
            <a:off x="4305300" y="6426200"/>
            <a:ext cx="444500" cy="4318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5100"/>
            <a:ext cx="5994400" cy="72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/>
          </p:cNvSpPr>
          <p:nvPr/>
        </p:nvSpPr>
        <p:spPr bwMode="auto">
          <a:xfrm>
            <a:off x="6842125" y="7194550"/>
            <a:ext cx="322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Weiblen and Bush 2002 Mol. Ecol.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0"/>
            <a:ext cx="9107488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/>
          </p:cNvSpPr>
          <p:nvPr/>
        </p:nvSpPr>
        <p:spPr bwMode="auto">
          <a:xfrm rot="-5400000">
            <a:off x="-722313" y="1365251"/>
            <a:ext cx="2530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Percy et al. 2004 Syst. Biol.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0160000" cy="732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1"/>
          <p:cNvSpPr>
            <a:spLocks/>
          </p:cNvSpPr>
          <p:nvPr/>
        </p:nvSpPr>
        <p:spPr bwMode="auto">
          <a:xfrm>
            <a:off x="6654800" y="0"/>
            <a:ext cx="3505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  <a:sym typeface="Palatino" charset="0"/>
              </a:rPr>
              <a:t>but assumed 16 cospeciation events (parallel cladogenesis),</a:t>
            </a:r>
          </a:p>
          <a:p>
            <a:pPr algn="l"/>
            <a:r>
              <a:rPr lang="en-US" sz="10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  <a:sym typeface="Palatino" charset="0"/>
              </a:rPr>
              <a:t>29 duplications (parasite speciation without host</a:t>
            </a:r>
          </a:p>
          <a:p>
            <a:pPr algn="l"/>
            <a:r>
              <a:rPr lang="en-US" sz="10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  <a:sym typeface="Palatino" charset="0"/>
              </a:rPr>
              <a:t>speciation), and 220 sorting events (parasite loss from</a:t>
            </a:r>
          </a:p>
          <a:p>
            <a:pPr algn="l"/>
            <a:r>
              <a:rPr lang="en-US" sz="10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  <a:sym typeface="Palatino" charset="0"/>
              </a:rPr>
              <a:t>host lineage), suggesting that the nonrandom pattern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 rot="-5400000">
            <a:off x="-722313" y="1365251"/>
            <a:ext cx="2530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Percy et al. 2004 Syst. Biol.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5080000" y="-53975"/>
            <a:ext cx="1614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200"/>
              <a:t>To get 0 host switches: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0160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/>
          <p:cNvSpPr>
            <a:spLocks/>
          </p:cNvSpPr>
          <p:nvPr/>
        </p:nvSpPr>
        <p:spPr bwMode="auto">
          <a:xfrm>
            <a:off x="203200" y="2057400"/>
            <a:ext cx="2530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Percy et al. 2004 Syst. Biol.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457200"/>
            <a:ext cx="5484813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3"/>
          <p:cNvSpPr>
            <a:spLocks/>
          </p:cNvSpPr>
          <p:nvPr/>
        </p:nvSpPr>
        <p:spPr bwMode="auto">
          <a:xfrm rot="-5400000">
            <a:off x="-976313" y="4387851"/>
            <a:ext cx="2530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Percy et al. 2004 Syst. Biol.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7"/>
          <a:stretch>
            <a:fillRect/>
          </a:stretch>
        </p:blipFill>
        <p:spPr bwMode="auto">
          <a:xfrm>
            <a:off x="1574800" y="152400"/>
            <a:ext cx="6024563" cy="73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/>
          </p:cNvSpPr>
          <p:nvPr/>
        </p:nvSpPr>
        <p:spPr bwMode="auto">
          <a:xfrm>
            <a:off x="7518400" y="7086600"/>
            <a:ext cx="2532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Percy et al. 2004 Syst. Biol.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55"/>
          <a:stretch>
            <a:fillRect/>
          </a:stretch>
        </p:blipFill>
        <p:spPr bwMode="auto">
          <a:xfrm rot="-5400000">
            <a:off x="5794375" y="2497138"/>
            <a:ext cx="6024563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0160000" cy="6838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6109" y="7281446"/>
            <a:ext cx="281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 Vienne et al. 2013 New </a:t>
            </a:r>
            <a:r>
              <a:rPr lang="en-US" sz="1600" dirty="0" err="1" smtClean="0"/>
              <a:t>Phyt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720021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>
                <a:latin typeface="Gill Sans" charset="0"/>
                <a:ea typeface="ヒラギノ角ゴ ProN W3" charset="0"/>
                <a:cs typeface="ヒラギノ角ゴ ProN W3" charset="0"/>
              </a:rPr>
              <a:t>Host-parasite evolution vs. Biogeography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1143000"/>
            <a:ext cx="9144000" cy="617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Cospeciation = vicariant speciation event</a:t>
            </a:r>
          </a:p>
          <a:p>
            <a:pPr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Duplication = speciation within region</a:t>
            </a:r>
          </a:p>
          <a:p>
            <a:pPr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Host switch = dispersal to new region + speciation</a:t>
            </a:r>
          </a:p>
          <a:p>
            <a:pPr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Host switch without speciation (expansion of niche breadth) = range expansion to new region without speciation</a:t>
            </a:r>
          </a:p>
          <a:p>
            <a:pPr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Sorting:</a:t>
            </a:r>
          </a:p>
          <a:p>
            <a:pPr lvl="1"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Vicariance with subsequent extinction in one region</a:t>
            </a:r>
          </a:p>
          <a:p>
            <a:pPr lvl="1" eaLnBrk="1" hangingPunct="1"/>
            <a:r>
              <a:rPr lang="en-US" sz="2800">
                <a:latin typeface="Gill Sans" charset="0"/>
                <a:ea typeface="ヒラギノ角ゴ ProN W3" charset="0"/>
                <a:cs typeface="ヒラギノ角ゴ ProN W3" charset="0"/>
              </a:rPr>
              <a:t>Narrowly distributed species that ‘miss’ vicariant event</a:t>
            </a:r>
          </a:p>
          <a:p>
            <a:pPr eaLnBrk="1" hangingPunct="1"/>
            <a:endParaRPr lang="en-US" sz="280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lvl="1" eaLnBrk="1" hangingPunct="1"/>
            <a:endParaRPr lang="en-US" sz="280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0160000" cy="6789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6109" y="7281446"/>
            <a:ext cx="281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 Vienne et al. 2013 New </a:t>
            </a:r>
            <a:r>
              <a:rPr lang="en-US" sz="1600" dirty="0" err="1" smtClean="0"/>
              <a:t>Phyt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538047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5096" b="42673"/>
          <a:stretch/>
        </p:blipFill>
        <p:spPr>
          <a:xfrm>
            <a:off x="0" y="406400"/>
            <a:ext cx="10156172" cy="5994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6109" y="7281446"/>
            <a:ext cx="281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 Vienne et al. 2013 New </a:t>
            </a:r>
            <a:r>
              <a:rPr lang="en-US" sz="1600" dirty="0" err="1" smtClean="0"/>
              <a:t>Phyt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094169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607" r="35897"/>
          <a:stretch/>
        </p:blipFill>
        <p:spPr>
          <a:xfrm>
            <a:off x="0" y="2667000"/>
            <a:ext cx="10011495" cy="452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5096" b="82087"/>
          <a:stretch/>
        </p:blipFill>
        <p:spPr>
          <a:xfrm>
            <a:off x="0" y="406400"/>
            <a:ext cx="10156172" cy="1873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6109" y="7281446"/>
            <a:ext cx="281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 Vienne et al. 2013 New </a:t>
            </a:r>
            <a:r>
              <a:rPr lang="en-US" sz="1600" dirty="0" err="1" smtClean="0"/>
              <a:t>Phyt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491162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4300"/>
            <a:ext cx="9804400" cy="69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/>
          </p:cNvSpPr>
          <p:nvPr/>
        </p:nvSpPr>
        <p:spPr bwMode="auto">
          <a:xfrm>
            <a:off x="7021513" y="7169150"/>
            <a:ext cx="30686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Hafner and Nadler 1998 Nature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825500"/>
            <a:ext cx="94615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7272338" y="7105650"/>
            <a:ext cx="1958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Page 1996 Syst. Biol.</a:t>
            </a:r>
          </a:p>
        </p:txBody>
      </p:sp>
      <p:sp>
        <p:nvSpPr>
          <p:cNvPr id="20483" name="Oval 3"/>
          <p:cNvSpPr>
            <a:spLocks/>
          </p:cNvSpPr>
          <p:nvPr/>
        </p:nvSpPr>
        <p:spPr bwMode="auto">
          <a:xfrm>
            <a:off x="5753100" y="2870200"/>
            <a:ext cx="1460500" cy="7366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val 4"/>
          <p:cNvSpPr>
            <a:spLocks/>
          </p:cNvSpPr>
          <p:nvPr/>
        </p:nvSpPr>
        <p:spPr bwMode="auto">
          <a:xfrm>
            <a:off x="5613400" y="5410200"/>
            <a:ext cx="1600200" cy="7366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val 5"/>
          <p:cNvSpPr>
            <a:spLocks/>
          </p:cNvSpPr>
          <p:nvPr/>
        </p:nvSpPr>
        <p:spPr bwMode="auto">
          <a:xfrm>
            <a:off x="5600700" y="1282700"/>
            <a:ext cx="2120900" cy="16129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val 6"/>
          <p:cNvSpPr>
            <a:spLocks/>
          </p:cNvSpPr>
          <p:nvPr/>
        </p:nvSpPr>
        <p:spPr bwMode="auto">
          <a:xfrm>
            <a:off x="5765800" y="5981700"/>
            <a:ext cx="1460500" cy="8128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5537200" y="3581400"/>
            <a:ext cx="2209800" cy="18923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092200"/>
            <a:ext cx="59721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52400"/>
            <a:ext cx="50927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/>
          </p:cNvSpPr>
          <p:nvPr/>
        </p:nvSpPr>
        <p:spPr bwMode="auto">
          <a:xfrm>
            <a:off x="274638" y="7092950"/>
            <a:ext cx="1958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Page 1996 Syst. Biol.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0160000" cy="723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/>
          </p:cNvSpPr>
          <p:nvPr/>
        </p:nvSpPr>
        <p:spPr bwMode="auto">
          <a:xfrm>
            <a:off x="6842125" y="7105650"/>
            <a:ext cx="322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Weiblen and Bush 2002 Mol. Ecol.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Pages>0</Pages>
  <Words>259</Words>
  <Characters>0</Characters>
  <Application>Microsoft Macintosh PowerPoint</Application>
  <PresentationFormat>Custom</PresentationFormat>
  <Lines>0</Lines>
  <Paragraphs>31</Paragraphs>
  <Slides>17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Blank</vt:lpstr>
      <vt:lpstr>Title &amp; 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Bullets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Host-parasite evolution vs. Biogeography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David Ackerly</cp:lastModifiedBy>
  <cp:revision>10</cp:revision>
  <dcterms:modified xsi:type="dcterms:W3CDTF">2016-04-26T15:50:15Z</dcterms:modified>
</cp:coreProperties>
</file>