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67" r:id="rId4"/>
    <p:sldId id="258" r:id="rId5"/>
    <p:sldId id="257" r:id="rId6"/>
    <p:sldId id="256" r:id="rId7"/>
    <p:sldId id="269" r:id="rId8"/>
    <p:sldId id="259" r:id="rId9"/>
    <p:sldId id="260" r:id="rId10"/>
    <p:sldId id="27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5" autoAdjust="0"/>
  </p:normalViewPr>
  <p:slideViewPr>
    <p:cSldViewPr snapToObjects="1">
      <p:cViewPr>
        <p:scale>
          <a:sx n="95" d="100"/>
          <a:sy n="95" d="100"/>
        </p:scale>
        <p:origin x="-13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E9CC-40B8-E94C-A798-878B41F32D18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9B02-EFD6-3B49-8A1F-BCBE1B2FFB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???" TargetMode="External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???" TargetMode="External"/><Relationship Id="rId5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548" y="528935"/>
            <a:ext cx="76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(0,0)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76948" y="528935"/>
            <a:ext cx="76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(0,1)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5548" y="3195935"/>
            <a:ext cx="76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(1,0)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76948" y="3195935"/>
            <a:ext cx="76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8042" y="6858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22242" y="1143000"/>
            <a:ext cx="0" cy="205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3642" y="1143000"/>
            <a:ext cx="0" cy="205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08042" y="33528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08042" y="3581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08042" y="914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50842" y="1143000"/>
            <a:ext cx="0" cy="205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08442" y="1143000"/>
            <a:ext cx="0" cy="2052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9084" y="1524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12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6442" y="18288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13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0042" y="9144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21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2147" y="18288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31</a:t>
            </a:r>
            <a:endParaRPr lang="en-US" sz="2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0042" y="289113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34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1484" y="35052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43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39926" y="1828800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24</a:t>
            </a:r>
            <a:endParaRPr lang="en-US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84642" y="1828800"/>
            <a:ext cx="55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42</a:t>
            </a:r>
            <a:endParaRPr lang="en-US" sz="2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495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traits evolve independently: q12 = q34; q21 = q43; q13=q24; q31=q42 and there are 4 different rates 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18039" y="6248400"/>
            <a:ext cx="56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trait evolution is correlated: all 8 rates could be different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6958" y="5370731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evolution of trait 1 is dependent on state of trait 2, but not the other way around:</a:t>
            </a:r>
          </a:p>
          <a:p>
            <a:pPr lvl="1" algn="ctr"/>
            <a:r>
              <a:rPr lang="en-US" dirty="0" smtClean="0"/>
              <a:t>q12=q34; q21=q43 and there are 6 different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7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977900"/>
          <a:ext cx="9084777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5943600" imgH="2451100" progId="Word.Document.12">
                  <p:link updateAutomatic="1"/>
                </p:oleObj>
              </mc:Choice>
              <mc:Fallback>
                <p:oleObj name="Document" r:id="rId3" imgW="5943600" imgH="24511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77900"/>
                        <a:ext cx="9084777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4797778" cy="6800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1066800"/>
            <a:ext cx="3249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Is the rate of C4 evolution higher in salt- or drought-adapted lineages?</a:t>
            </a:r>
          </a:p>
          <a:p>
            <a:endParaRPr lang="en-US" dirty="0" smtClean="0"/>
          </a:p>
          <a:p>
            <a:r>
              <a:rPr lang="en-US" dirty="0" smtClean="0"/>
              <a:t>Did C4 evolution occur before evolution of salt or drought tolerance (C4 is a predisposing factor)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7700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Kadereit</a:t>
            </a:r>
            <a:r>
              <a:rPr lang="en-US" dirty="0" smtClean="0"/>
              <a:t> et al. 2012 Proc Roy Soc </a:t>
            </a:r>
            <a:r>
              <a:rPr lang="en-US" dirty="0" err="1" smtClean="0"/>
              <a:t>Lond</a:t>
            </a:r>
            <a:r>
              <a:rPr lang="en-US" dirty="0" smtClean="0"/>
              <a:t> 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r="17424"/>
          <a:stretch>
            <a:fillRect/>
          </a:stretch>
        </p:blipFill>
        <p:spPr>
          <a:xfrm>
            <a:off x="76200" y="1219200"/>
            <a:ext cx="8814318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4051300" cy="499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000"/>
            <a:ext cx="4953000" cy="581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and BIC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35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AIC: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– used to choose best among alternative models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01600"/>
            <a:ext cx="7937500" cy="6654800"/>
          </a:xfrm>
          <a:prstGeom prst="rect">
            <a:avLst/>
          </a:prstGeom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10200" y="1828800"/>
          <a:ext cx="2286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2286000" imgH="1384300" progId="Word.Document.12">
                  <p:link updateAutomatic="1"/>
                </p:oleObj>
              </mc:Choice>
              <mc:Fallback>
                <p:oleObj name="Document" r:id="rId4" imgW="2286000" imgH="13843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2860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0800" y="533400"/>
            <a:ext cx="196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ML solution if a = 0</a:t>
            </a:r>
          </a:p>
          <a:p>
            <a:pPr algn="ctr"/>
            <a:r>
              <a:rPr lang="en-US" dirty="0" smtClean="0"/>
              <a:t>beta = 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b="26315"/>
          <a:stretch>
            <a:fillRect/>
          </a:stretch>
        </p:blipFill>
        <p:spPr bwMode="auto">
          <a:xfrm>
            <a:off x="6934200" y="835025"/>
            <a:ext cx="1143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5600" y="381000"/>
          <a:ext cx="5867400" cy="608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3429000" imgH="3556000" progId="Word.Document.12">
                  <p:link updateAutomatic="1"/>
                </p:oleObj>
              </mc:Choice>
              <mc:Fallback>
                <p:oleObj name="Document" r:id="rId4" imgW="3429000" imgH="3556000" progId="Word.Document.12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81000"/>
                        <a:ext cx="5867400" cy="608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45068"/>
            <a:ext cx="28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contours for a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2466" y="5867400"/>
            <a:ext cx="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10952" y="2942020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200400"/>
            <a:ext cx="24603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a = 1, ML solution is:</a:t>
            </a:r>
          </a:p>
          <a:p>
            <a:pPr algn="ctr"/>
            <a:r>
              <a:rPr lang="en-US" dirty="0" smtClean="0"/>
              <a:t>alpha = </a:t>
            </a:r>
            <a:r>
              <a:rPr lang="en-US" dirty="0" err="1" smtClean="0"/>
              <a:t>inf</a:t>
            </a:r>
            <a:endParaRPr lang="en-US" dirty="0" smtClean="0"/>
          </a:p>
          <a:p>
            <a:pPr algn="ctr"/>
            <a:r>
              <a:rPr lang="en-US" dirty="0" smtClean="0"/>
              <a:t>beta = </a:t>
            </a:r>
            <a:r>
              <a:rPr lang="en-US" dirty="0" err="1" smtClean="0"/>
              <a:t>inf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10</a:t>
            </a:r>
            <a:r>
              <a:rPr lang="en-US" dirty="0" smtClean="0"/>
              <a:t> = 0.5</a:t>
            </a:r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11</a:t>
            </a:r>
            <a:r>
              <a:rPr lang="en-US" dirty="0" smtClean="0"/>
              <a:t> = 0.5</a:t>
            </a:r>
          </a:p>
          <a:p>
            <a:pPr algn="ctr"/>
            <a:r>
              <a:rPr lang="en-US" dirty="0" smtClean="0"/>
              <a:t>joint probability = 0.25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84260" y="5133672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99804" y="6336268"/>
            <a:ext cx="21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= 0.46, beta = 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381000"/>
            <a:ext cx="6172200" cy="6324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Likelihood ratio tests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a measure of support for alternative hypotheses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LR = -2*ln(L</a:t>
            </a:r>
            <a:r>
              <a:rPr lang="en-US" b="1" baseline="-25000" dirty="0"/>
              <a:t>1</a:t>
            </a:r>
            <a:r>
              <a:rPr lang="en-US" b="1" dirty="0"/>
              <a:t>/L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For two hypotheses with the same number of parameters, there is no exact significance value attached to the LR. Values greater than 2 are considered 'strong support'</a:t>
            </a:r>
            <a:endParaRPr lang="en-US" dirty="0"/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/>
              <a:t>For nested hypotheses with different numbers of parameters, LR is distributed as a chi-square with </a:t>
            </a:r>
            <a:r>
              <a:rPr lang="en-US" b="1" dirty="0" err="1"/>
              <a:t>df</a:t>
            </a:r>
            <a:r>
              <a:rPr lang="en-US" b="1" dirty="0"/>
              <a:t> = the difference in number of </a:t>
            </a:r>
            <a:r>
              <a:rPr lang="en-US" b="1" dirty="0" smtClean="0"/>
              <a:t>parameters. L1 is the likelihood of the model with fewer parameters, and L2 has more parameters. L2 is always greater than L1 (you can’t have a worse model if you add more parameters)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191000"/>
            <a:ext cx="11430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191000"/>
            <a:ext cx="57239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2-rate model (averaged over both possible ancestral states)</a:t>
            </a:r>
          </a:p>
          <a:p>
            <a:r>
              <a:rPr lang="en-US" dirty="0" smtClean="0">
                <a:latin typeface="Symbol"/>
              </a:rPr>
              <a:t>a </a:t>
            </a:r>
            <a:r>
              <a:rPr lang="en-US" dirty="0" smtClean="0"/>
              <a:t>= </a:t>
            </a:r>
            <a:r>
              <a:rPr lang="en-US" dirty="0"/>
              <a:t>0.59</a:t>
            </a:r>
            <a:endParaRPr lang="en-US" dirty="0" smtClean="0"/>
          </a:p>
          <a:p>
            <a:r>
              <a:rPr lang="en-US" dirty="0" err="1" smtClean="0">
                <a:latin typeface="Symbol"/>
              </a:rPr>
              <a:t>b</a:t>
            </a:r>
            <a:r>
              <a:rPr lang="en-US" dirty="0" smtClean="0">
                <a:latin typeface="Symbol"/>
              </a:rPr>
              <a:t> </a:t>
            </a:r>
            <a:r>
              <a:rPr lang="en-US" dirty="0" smtClean="0"/>
              <a:t>= 0.31</a:t>
            </a:r>
          </a:p>
          <a:p>
            <a:r>
              <a:rPr lang="en-US" dirty="0" err="1" smtClean="0"/>
              <a:t>L(m</a:t>
            </a:r>
            <a:r>
              <a:rPr lang="en-US" dirty="0" smtClean="0"/>
              <a:t>) </a:t>
            </a:r>
            <a:r>
              <a:rPr lang="en-US" dirty="0" err="1" smtClean="0">
                <a:sym typeface="Symbol"/>
              </a:rPr>
              <a:t></a:t>
            </a:r>
            <a:r>
              <a:rPr lang="en-US" dirty="0" smtClean="0"/>
              <a:t> 0.256.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1-rate model</a:t>
            </a:r>
          </a:p>
          <a:p>
            <a:r>
              <a:rPr lang="en-US" dirty="0" smtClean="0">
                <a:latin typeface="Symbol"/>
              </a:rPr>
              <a:t>a</a:t>
            </a:r>
            <a:r>
              <a:rPr lang="en-US" dirty="0" smtClean="0"/>
              <a:t>= </a:t>
            </a:r>
            <a:r>
              <a:rPr lang="en-US" dirty="0" err="1">
                <a:latin typeface="Symbol"/>
              </a:rPr>
              <a:t>b</a:t>
            </a:r>
            <a:r>
              <a:rPr lang="en-US" dirty="0" smtClean="0"/>
              <a:t>= 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/>
              <a:t>L </a:t>
            </a:r>
            <a:r>
              <a:rPr lang="en-US" dirty="0" err="1">
                <a:sym typeface="Symbol"/>
              </a:rPr>
              <a:t></a:t>
            </a:r>
            <a:r>
              <a:rPr lang="en-US" dirty="0"/>
              <a:t>  0.25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19400" y="5334000"/>
            <a:ext cx="3641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 = -2*ln(.25/.256) = 0.05</a:t>
            </a:r>
          </a:p>
          <a:p>
            <a:r>
              <a:rPr lang="en-US" dirty="0" smtClean="0"/>
              <a:t>chisq(0.05, </a:t>
            </a:r>
            <a:r>
              <a:rPr lang="en-US" dirty="0" err="1" smtClean="0"/>
              <a:t>df</a:t>
            </a:r>
            <a:r>
              <a:rPr lang="en-US" dirty="0" smtClean="0"/>
              <a:t>=1) = 0.82</a:t>
            </a:r>
          </a:p>
          <a:p>
            <a:r>
              <a:rPr lang="en-US" dirty="0" smtClean="0"/>
              <a:t>NS, so two rate model not supported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003300"/>
            <a:ext cx="9080500" cy="485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6211669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blue: ML solution for each set of ancestral states</a:t>
            </a:r>
          </a:p>
          <a:p>
            <a:r>
              <a:rPr lang="en-US" dirty="0" smtClean="0"/>
              <a:t>red: overall ML solution showing both ancestral states and transition parameters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 l="5035" t="20157" r="55035" b="10733"/>
          <a:stretch>
            <a:fillRect/>
          </a:stretch>
        </p:blipFill>
        <p:spPr>
          <a:xfrm>
            <a:off x="7219950" y="411293"/>
            <a:ext cx="1615353" cy="14937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6200" y="990600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rcRect l="5035" t="20157" r="55035" b="10733"/>
          <a:stretch>
            <a:fillRect/>
          </a:stretch>
        </p:blipFill>
        <p:spPr>
          <a:xfrm>
            <a:off x="7315200" y="3341132"/>
            <a:ext cx="1615353" cy="149370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76200" y="0"/>
            <a:ext cx="7143750" cy="6172200"/>
            <a:chOff x="76200" y="0"/>
            <a:chExt cx="7143750" cy="6172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182880"/>
              <a:ext cx="7143750" cy="59893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67978" y="0"/>
              <a:ext cx="84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a=(0,0)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2950" y="0"/>
              <a:ext cx="84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a=(0,1)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7978" y="2971800"/>
              <a:ext cx="84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a=(1,0)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2950" y="2971800"/>
              <a:ext cx="84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a=(1,1)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724150" y="369332"/>
              <a:ext cx="609600" cy="54506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724150" y="3493532"/>
              <a:ext cx="609600" cy="54506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14950" y="2133600"/>
              <a:ext cx="148828" cy="1524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8868" y="4724400"/>
              <a:ext cx="148828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15200" y="762000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0450" y="3691839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1450" y="3920439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229600" cy="5878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00800" y="76200"/>
            <a:ext cx="2590800" cy="2209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496466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328" t="21310" r="54517" b="15446"/>
          <a:stretch/>
        </p:blipFill>
        <p:spPr>
          <a:xfrm>
            <a:off x="6553200" y="228600"/>
            <a:ext cx="2263859" cy="1904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3600" y="3657600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305966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5347702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76200"/>
            <a:ext cx="3355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P(A=1) = L(A=1)/L(A=0)+L(A=1)</a:t>
            </a:r>
          </a:p>
          <a:p>
            <a:r>
              <a:rPr lang="en-US" dirty="0" smtClean="0"/>
              <a:t>L(A=1) = L(A,B = 1,0) + L(A,B = 1,1)</a:t>
            </a:r>
          </a:p>
          <a:p>
            <a:endParaRPr lang="en-US" dirty="0"/>
          </a:p>
          <a:p>
            <a:r>
              <a:rPr lang="en-US" dirty="0" smtClean="0"/>
              <a:t>RL(A=1) = 0.554</a:t>
            </a:r>
          </a:p>
          <a:p>
            <a:r>
              <a:rPr lang="en-US" dirty="0" smtClean="0"/>
              <a:t>RL(B=1) = 0.954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154"/>
            <a:ext cx="9144000" cy="5666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6477000"/>
            <a:ext cx="199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Schluter et al. 1997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1108" y="152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Parsimony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52400"/>
            <a:ext cx="20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with equal rates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61975" y="228600"/>
          <a:ext cx="79724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3543300" imgH="2032000" progId="Word.Document.12">
                  <p:link updateAutomatic="1"/>
                </p:oleObj>
              </mc:Choice>
              <mc:Fallback>
                <p:oleObj name="Document" r:id="rId3" imgW="3543300" imgH="20320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28600"/>
                        <a:ext cx="79724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39" y="6324600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Pagel 1994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800600"/>
            <a:ext cx="6560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with full dependence has 8 parameters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traits evolve independently, there are only 4 parameters, because:</a:t>
            </a:r>
          </a:p>
          <a:p>
            <a:r>
              <a:rPr lang="en-US" dirty="0"/>
              <a:t>q12 = q34; q13 = q24; q31 = q42; q21 = q43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409</Words>
  <Application>Microsoft Macintosh PowerPoint</Application>
  <PresentationFormat>On-screen Show (4:3)</PresentationFormat>
  <Paragraphs>82</Paragraphs>
  <Slides>15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Office Theme</vt:lpstr>
      <vt:lpstr>???</vt:lpstr>
      <vt:lpstr>???</vt:lpstr>
      <vt:lpstr>???</vt:lpstr>
      <vt:lpstr>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AIC and BIC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Ackerly</dc:creator>
  <cp:lastModifiedBy>David Ackerly</cp:lastModifiedBy>
  <cp:revision>20</cp:revision>
  <dcterms:created xsi:type="dcterms:W3CDTF">2013-02-07T15:55:11Z</dcterms:created>
  <dcterms:modified xsi:type="dcterms:W3CDTF">2014-03-03T16:46:54Z</dcterms:modified>
</cp:coreProperties>
</file>