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2" r:id="rId2"/>
    <p:sldId id="257" r:id="rId3"/>
    <p:sldId id="258" r:id="rId4"/>
    <p:sldId id="259" r:id="rId5"/>
    <p:sldId id="260" r:id="rId6"/>
    <p:sldId id="261" r:id="rId7"/>
    <p:sldId id="267" r:id="rId8"/>
    <p:sldId id="270" r:id="rId9"/>
    <p:sldId id="268" r:id="rId10"/>
    <p:sldId id="271" r:id="rId11"/>
    <p:sldId id="272" r:id="rId12"/>
    <p:sldId id="266" r:id="rId13"/>
    <p:sldId id="263" r:id="rId14"/>
    <p:sldId id="264" r:id="rId15"/>
    <p:sldId id="265" r:id="rId16"/>
    <p:sldId id="273" r:id="rId17"/>
    <p:sldId id="274" r:id="rId18"/>
    <p:sldId id="275" r:id="rId19"/>
    <p:sldId id="276" r:id="rId20"/>
    <p:sldId id="25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05960-315D-2B48-A813-374097254560}" type="datetimeFigureOut">
              <a:rPr lang="en-US" smtClean="0"/>
              <a:t>4/30/14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A2248-958D-B048-9CE2-5E3B2202D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1B48-E864-DD43-9591-A326DA02FFC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747-35EC-9643-A4C3-2AEF689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9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1B48-E864-DD43-9591-A326DA02FFC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747-35EC-9643-A4C3-2AEF689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1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1B48-E864-DD43-9591-A326DA02FFC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747-35EC-9643-A4C3-2AEF689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61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BC7F0A-5EF0-E54B-83BE-6AC0E71970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4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1B48-E864-DD43-9591-A326DA02FFC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747-35EC-9643-A4C3-2AEF689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1B48-E864-DD43-9591-A326DA02FFC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747-35EC-9643-A4C3-2AEF689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3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1B48-E864-DD43-9591-A326DA02FFC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747-35EC-9643-A4C3-2AEF689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1B48-E864-DD43-9591-A326DA02FFC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747-35EC-9643-A4C3-2AEF689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9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1B48-E864-DD43-9591-A326DA02FFC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747-35EC-9643-A4C3-2AEF689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6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1B48-E864-DD43-9591-A326DA02FFC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747-35EC-9643-A4C3-2AEF689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8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1B48-E864-DD43-9591-A326DA02FFC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747-35EC-9643-A4C3-2AEF689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3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1B48-E864-DD43-9591-A326DA02FFC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8747-35EC-9643-A4C3-2AEF689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01B48-E864-DD43-9591-A326DA02FFC7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8747-35EC-9643-A4C3-2AEF689E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2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0"/>
            <a:ext cx="556902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6780" y="6499226"/>
            <a:ext cx="281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Rezende</a:t>
            </a:r>
            <a:r>
              <a:rPr lang="en-US" dirty="0" smtClean="0"/>
              <a:t> et al. 2006 </a:t>
            </a:r>
            <a:r>
              <a:rPr lang="en-US" i="1" dirty="0" smtClean="0"/>
              <a:t>Science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8521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Stochastic dynamics drives one extinct if species are identical (or nearly so)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5880"/>
          <a:stretch/>
        </p:blipFill>
        <p:spPr>
          <a:xfrm>
            <a:off x="1156487" y="1729689"/>
            <a:ext cx="7048235" cy="3218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73" y="4948646"/>
            <a:ext cx="6657829" cy="9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8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2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0"/>
            <a:ext cx="737580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65423" y="6477000"/>
            <a:ext cx="187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Adler et al. 2007</a:t>
            </a:r>
            <a:endParaRPr lang="en-US" sz="1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870000" y="1678863"/>
            <a:ext cx="3678217" cy="275225"/>
            <a:chOff x="2870000" y="1678863"/>
            <a:chExt cx="3678217" cy="27522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70000" y="1814503"/>
              <a:ext cx="3678217" cy="0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3727700" y="1678863"/>
              <a:ext cx="273051" cy="271280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381054" y="1682808"/>
              <a:ext cx="273051" cy="271280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628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65423" y="6477000"/>
            <a:ext cx="187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Adler et al. 2007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00"/>
            <a:ext cx="9144000" cy="640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6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65423" y="6477000"/>
            <a:ext cx="187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Adler et al. 2007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8600"/>
            <a:ext cx="5422900" cy="561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667000"/>
            <a:ext cx="431800" cy="118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219200"/>
            <a:ext cx="647700" cy="370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5791200"/>
            <a:ext cx="50927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07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65423" y="6477000"/>
            <a:ext cx="187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Adler et al. 2007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85800"/>
            <a:ext cx="5372100" cy="528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438400"/>
            <a:ext cx="431800" cy="118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1295400"/>
            <a:ext cx="609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2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316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6399" y="64770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Godoy et al. 2014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2873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96399" y="64770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Godoy et al. 2014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55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79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96399" y="64770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Godoy et al. 2014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0"/>
            <a:ext cx="9144000" cy="50720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77515" y="5096063"/>
            <a:ext cx="4457849" cy="109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28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316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6399" y="64770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Godoy et al. 2014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8063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0"/>
            <a:ext cx="621736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6780" y="6499226"/>
            <a:ext cx="277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Rezende</a:t>
            </a:r>
            <a:r>
              <a:rPr lang="en-US" dirty="0" smtClean="0"/>
              <a:t> et al. 2007 </a:t>
            </a:r>
            <a:r>
              <a:rPr lang="en-US" i="1" dirty="0" smtClean="0"/>
              <a:t>Nature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6187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Debate: in a small group defend or challenge this assertion: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923" y="2707593"/>
            <a:ext cx="8526878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“The </a:t>
            </a:r>
            <a:r>
              <a:rPr lang="en-US" sz="2800" dirty="0"/>
              <a:t>presence of a phylogenetic signal, where patterns of interactions between species can be partly explained by phylogenetic relatedness, would suggest that </a:t>
            </a:r>
            <a:r>
              <a:rPr lang="en-US" sz="2800" dirty="0" smtClean="0"/>
              <a:t>network </a:t>
            </a:r>
            <a:r>
              <a:rPr lang="en-US" sz="2800" dirty="0"/>
              <a:t>patterns are partially dependent on past evolutionary history, and so cannot be exclusively explained by current ecological </a:t>
            </a:r>
            <a:r>
              <a:rPr lang="en-US" sz="2800" dirty="0" smtClean="0"/>
              <a:t>processes” (</a:t>
            </a:r>
            <a:r>
              <a:rPr lang="en-US" sz="2800" dirty="0" err="1" smtClean="0"/>
              <a:t>Rezende</a:t>
            </a:r>
            <a:r>
              <a:rPr lang="en-US" sz="2800" dirty="0" smtClean="0"/>
              <a:t> et al. 2007)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619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794" y="494865"/>
            <a:ext cx="7983216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3200" dirty="0" smtClean="0"/>
              <a:t>Species degree: Number of links</a:t>
            </a:r>
          </a:p>
          <a:p>
            <a:pPr marL="457200" indent="-457200"/>
            <a:endParaRPr lang="en-US" sz="3200" dirty="0" smtClean="0"/>
          </a:p>
          <a:p>
            <a:pPr marL="457200" indent="-457200"/>
            <a:r>
              <a:rPr lang="en-US" sz="3200" dirty="0" smtClean="0"/>
              <a:t>Species strength: sum of dependencies or interaction weights of animal species on that plant</a:t>
            </a:r>
          </a:p>
          <a:p>
            <a:pPr marL="457200" indent="-457200"/>
            <a:endParaRPr lang="en-US" sz="3200" dirty="0"/>
          </a:p>
          <a:p>
            <a:pPr marL="457200" indent="-457200"/>
            <a:r>
              <a:rPr lang="en-US" sz="3200" dirty="0" smtClean="0"/>
              <a:t>Ecological similarity (pairwise): </a:t>
            </a:r>
            <a:r>
              <a:rPr lang="en-US" sz="3200" dirty="0"/>
              <a:t>The ecological </a:t>
            </a:r>
            <a:r>
              <a:rPr lang="en-US" sz="3200" dirty="0" smtClean="0"/>
              <a:t>similarity </a:t>
            </a:r>
            <a:r>
              <a:rPr lang="en-US" sz="3200" dirty="0"/>
              <a:t>of any two species is defined as the number of species with which they both interact divided by the total number of species with which they interact </a:t>
            </a:r>
            <a:endParaRPr lang="en-US" sz="3200" dirty="0" smtClean="0"/>
          </a:p>
          <a:p>
            <a:pPr marL="457200" indent="-45720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156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73100"/>
            <a:ext cx="78613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9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003300"/>
            <a:ext cx="74803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8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0"/>
            <a:ext cx="7383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6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cology-Fig-11-13-2R"/>
          <p:cNvPicPr>
            <a:picLocks noChangeAspect="1" noChangeArrowheads="1"/>
          </p:cNvPicPr>
          <p:nvPr/>
        </p:nvPicPr>
        <p:blipFill rotWithShape="1">
          <a:blip r:embed="rId2"/>
          <a:srcRect l="49994" t="12079" b="20198"/>
          <a:stretch/>
        </p:blipFill>
        <p:spPr bwMode="auto">
          <a:xfrm>
            <a:off x="1237070" y="160713"/>
            <a:ext cx="6581050" cy="669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141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Superior competitors will drive other species extinct, not identical competitors</a:t>
            </a:r>
            <a:endParaRPr lang="en-US" dirty="0"/>
          </a:p>
        </p:txBody>
      </p:sp>
      <p:pic>
        <p:nvPicPr>
          <p:cNvPr id="3" name="Picture 5" descr="Ecology-Fig-11-13-1R"/>
          <p:cNvPicPr>
            <a:picLocks noChangeAspect="1" noChangeArrowheads="1"/>
          </p:cNvPicPr>
          <p:nvPr/>
        </p:nvPicPr>
        <p:blipFill>
          <a:blip r:embed="rId2"/>
          <a:srcRect t="15446" b="21584"/>
          <a:stretch>
            <a:fillRect/>
          </a:stretch>
        </p:blipFill>
        <p:spPr bwMode="auto">
          <a:xfrm>
            <a:off x="164943" y="2338137"/>
            <a:ext cx="8813837" cy="4170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121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happens if species are identical? What is equilibrium outcome?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9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211</Words>
  <Application>Microsoft Macintosh PowerPoint</Application>
  <PresentationFormat>On-screen Show (4:3)</PresentationFormat>
  <Paragraphs>20</Paragraphs>
  <Slides>20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Superior competitors will drive other species extinct, not identical competitors</vt:lpstr>
      <vt:lpstr>What happens if species are identical? What is equilibrium outcome?</vt:lpstr>
      <vt:lpstr>Stochastic dynamics drives one extinct if species are identical (or nearly so)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Debate: in a small group defend or challenge this assertion:</vt:lpstr>
    </vt:vector>
  </TitlesOfParts>
  <Company>University of California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Ackerly</dc:creator>
  <cp:lastModifiedBy>David Ackerly</cp:lastModifiedBy>
  <cp:revision>5</cp:revision>
  <dcterms:created xsi:type="dcterms:W3CDTF">2014-04-30T16:06:50Z</dcterms:created>
  <dcterms:modified xsi:type="dcterms:W3CDTF">2014-04-30T17:47:14Z</dcterms:modified>
</cp:coreProperties>
</file>