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73" r:id="rId2"/>
    <p:sldId id="284" r:id="rId3"/>
    <p:sldId id="285" r:id="rId4"/>
    <p:sldId id="286" r:id="rId5"/>
    <p:sldId id="287" r:id="rId6"/>
    <p:sldId id="288" r:id="rId7"/>
    <p:sldId id="290" r:id="rId8"/>
    <p:sldId id="302" r:id="rId9"/>
    <p:sldId id="303" r:id="rId10"/>
    <p:sldId id="292" r:id="rId11"/>
    <p:sldId id="293" r:id="rId12"/>
    <p:sldId id="294" r:id="rId13"/>
    <p:sldId id="300" r:id="rId14"/>
    <p:sldId id="301" r:id="rId15"/>
    <p:sldId id="304" r:id="rId16"/>
    <p:sldId id="296" r:id="rId17"/>
    <p:sldId id="297" r:id="rId18"/>
    <p:sldId id="295" r:id="rId19"/>
    <p:sldId id="289" r:id="rId20"/>
    <p:sldId id="298" r:id="rId21"/>
    <p:sldId id="299" r:id="rId22"/>
    <p:sldId id="317" r:id="rId23"/>
    <p:sldId id="305" r:id="rId24"/>
    <p:sldId id="307" r:id="rId25"/>
    <p:sldId id="308" r:id="rId26"/>
    <p:sldId id="309" r:id="rId27"/>
    <p:sldId id="310" r:id="rId28"/>
    <p:sldId id="311" r:id="rId29"/>
    <p:sldId id="312" r:id="rId30"/>
    <p:sldId id="313" r:id="rId31"/>
    <p:sldId id="314" r:id="rId32"/>
    <p:sldId id="315" r:id="rId33"/>
    <p:sldId id="316" r:id="rId34"/>
    <p:sldId id="257" r:id="rId35"/>
    <p:sldId id="258" r:id="rId36"/>
    <p:sldId id="259" r:id="rId37"/>
    <p:sldId id="260" r:id="rId38"/>
    <p:sldId id="262" r:id="rId39"/>
    <p:sldId id="263" r:id="rId40"/>
    <p:sldId id="265" r:id="rId41"/>
    <p:sldId id="266" r:id="rId42"/>
    <p:sldId id="267" r:id="rId43"/>
    <p:sldId id="274" r:id="rId44"/>
    <p:sldId id="275" r:id="rId45"/>
    <p:sldId id="276" r:id="rId46"/>
    <p:sldId id="279" r:id="rId47"/>
    <p:sldId id="280" r:id="rId48"/>
    <p:sldId id="281"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Objects="1">
      <p:cViewPr varScale="1">
        <p:scale>
          <a:sx n="90" d="100"/>
          <a:sy n="90" d="100"/>
        </p:scale>
        <p:origin x="-120"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2DB17-8A0C-314F-B47A-F3D78B4FF0BA}" type="datetimeFigureOut">
              <a:rPr lang="en-US" smtClean="0"/>
              <a:pPr/>
              <a:t>2/26/14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7BE0CE-8C38-3A41-8F0E-A333326E2488}" type="slidenum">
              <a:rPr lang="en-US" smtClean="0"/>
              <a:pPr/>
              <a:t>‹#›</a:t>
            </a:fld>
            <a:endParaRPr lang="en-US"/>
          </a:p>
        </p:txBody>
      </p:sp>
    </p:spTree>
    <p:extLst>
      <p:ext uri="{BB962C8B-B14F-4D97-AF65-F5344CB8AC3E}">
        <p14:creationId xmlns:p14="http://schemas.microsoft.com/office/powerpoint/2010/main" val="343384854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C8CFE3-4C49-F14F-81F3-54A9DCA6B326}" type="slidenum">
              <a:rPr lang="en-GB"/>
              <a:pPr/>
              <a:t>34</a:t>
            </a:fld>
            <a:endParaRPr lang="en-GB"/>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429B87-9024-3C43-B8A9-844FA9C4FF81}" type="slidenum">
              <a:rPr lang="en-US" smtClean="0">
                <a:ea typeface="ＭＳ Ｐゴシック" charset="-128"/>
                <a:cs typeface="ＭＳ Ｐゴシック" charset="-128"/>
              </a:rPr>
              <a:pPr fontAlgn="base">
                <a:spcBef>
                  <a:spcPct val="0"/>
                </a:spcBef>
                <a:spcAft>
                  <a:spcPct val="0"/>
                </a:spcAft>
                <a:defRPr/>
              </a:pPr>
              <a:t>45</a:t>
            </a:fld>
            <a:endParaRPr lang="en-US" smtClean="0">
              <a:ea typeface="ＭＳ Ｐゴシック" charset="-128"/>
              <a:cs typeface="ＭＳ Ｐゴシック" charset="-128"/>
            </a:endParaRPr>
          </a:p>
        </p:txBody>
      </p:sp>
      <p:sp>
        <p:nvSpPr>
          <p:cNvPr id="44035"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4403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ea typeface="ＭＳ Ｐゴシック" pitchFamily="-100" charset="-128"/>
              <a:cs typeface="ＭＳ Ｐゴシック" pitchFamily="-100"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7E8C0E-DA5B-AA4F-9803-038D840A0C23}" type="slidenum">
              <a:rPr lang="en-GB"/>
              <a:pPr/>
              <a:t>35</a:t>
            </a:fld>
            <a:endParaRPr lang="en-GB"/>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CF1A4B1-FB44-9D43-8512-9B435BA8DB0A}" type="slidenum">
              <a:rPr lang="en-GB"/>
              <a:pPr/>
              <a:t>36</a:t>
            </a:fld>
            <a:endParaRPr lang="en-GB"/>
          </a:p>
        </p:txBody>
      </p:sp>
      <p:sp>
        <p:nvSpPr>
          <p:cNvPr id="93186" name="Rectangle 1026"/>
          <p:cNvSpPr>
            <a:spLocks noGrp="1" noRot="1" noChangeAspect="1" noChangeArrowheads="1" noTextEdit="1"/>
          </p:cNvSpPr>
          <p:nvPr>
            <p:ph type="sldImg"/>
          </p:nvPr>
        </p:nvSpPr>
        <p:spPr>
          <a:xfrm>
            <a:off x="1144588" y="693738"/>
            <a:ext cx="4567237" cy="3427412"/>
          </a:xfrm>
        </p:spPr>
      </p:sp>
      <p:sp>
        <p:nvSpPr>
          <p:cNvPr id="93187" name="Rectangle 1027"/>
          <p:cNvSpPr>
            <a:spLocks noGrp="1" noChangeArrowheads="1"/>
          </p:cNvSpPr>
          <p:nvPr>
            <p:ph type="body" idx="1"/>
          </p:nvPr>
        </p:nvSpPr>
        <p:spPr/>
        <p:txBody>
          <a:bodyPr/>
          <a:lstStyle/>
          <a:p>
            <a:r>
              <a:rPr lang="en-US"/>
              <a:t>Do everything possible to retain maximum information content, starting with organization prior to data collection. One of the  great things about the DGS is that students will learn very quickly how inefficient it is to work with old data that has been treated in the ways that scientists traditionally treat data. And they will learn ways to be more efficient as they move forward in their careers.</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226F98-C8F1-9B46-8E0D-7851E45E7791}" type="slidenum">
              <a:rPr lang="en-GB"/>
              <a:pPr/>
              <a:t>37</a:t>
            </a:fld>
            <a:endParaRPr lang="en-GB"/>
          </a:p>
        </p:txBody>
      </p:sp>
      <p:sp>
        <p:nvSpPr>
          <p:cNvPr id="101378" name="Rectangle 2"/>
          <p:cNvSpPr>
            <a:spLocks noGrp="1" noRot="1" noChangeAspect="1" noChangeArrowheads="1"/>
          </p:cNvSpPr>
          <p:nvPr>
            <p:ph type="sldImg"/>
          </p:nvPr>
        </p:nvSpPr>
        <p:spPr>
          <a:xfrm>
            <a:off x="1144588" y="693738"/>
            <a:ext cx="4567237" cy="3427412"/>
          </a:xfrm>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70541C-F19A-6645-9902-B0E39F6AB6D9}" type="slidenum">
              <a:rPr lang="en-GB"/>
              <a:pPr/>
              <a:t>38</a:t>
            </a:fld>
            <a:endParaRPr lang="en-GB"/>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8E326-9E5E-8F4F-81E6-A586B4E0A2E6}" type="slidenum">
              <a:rPr lang="en-GB"/>
              <a:pPr/>
              <a:t>39</a:t>
            </a:fld>
            <a:endParaRPr lang="en-GB"/>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28EEBEF-B100-D740-BB0E-9B36E5076DBF}" type="slidenum">
              <a:rPr lang="en-GB"/>
              <a:pPr/>
              <a:t>40</a:t>
            </a:fld>
            <a:endParaRPr lang="en-GB"/>
          </a:p>
        </p:txBody>
      </p:sp>
      <p:sp>
        <p:nvSpPr>
          <p:cNvPr id="65538" name="Rectangle 2"/>
          <p:cNvSpPr>
            <a:spLocks noGrp="1" noRot="1" noChangeAspect="1" noChangeArrowheads="1" noTextEdit="1"/>
          </p:cNvSpPr>
          <p:nvPr>
            <p:ph type="sldImg"/>
          </p:nvPr>
        </p:nvSpPr>
        <p:spPr>
          <a:xfrm>
            <a:off x="1211637" y="685512"/>
            <a:ext cx="4434728" cy="3429000"/>
          </a:xfrm>
        </p:spPr>
      </p:sp>
      <p:sp>
        <p:nvSpPr>
          <p:cNvPr id="65539" name="Rectangle 3"/>
          <p:cNvSpPr>
            <a:spLocks noGrp="1" noChangeArrowheads="1"/>
          </p:cNvSpPr>
          <p:nvPr>
            <p:ph type="body" idx="1"/>
          </p:nvPr>
        </p:nvSpPr>
        <p:spPr>
          <a:xfrm>
            <a:off x="686361" y="4343978"/>
            <a:ext cx="5485279" cy="4114512"/>
          </a:xfrm>
        </p:spPr>
        <p:txBody>
          <a:bodyPr/>
          <a:lstStyle/>
          <a:p>
            <a:pPr defTabSz="820583"/>
            <a:r>
              <a:rPr lang="en-US" dirty="0"/>
              <a:t>Script your data explorations, analyses and presentations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409197-E282-8D49-8FA9-189003291B5E}" type="slidenum">
              <a:rPr lang="en-US" smtClean="0">
                <a:ea typeface="ＭＳ Ｐゴシック" charset="-128"/>
                <a:cs typeface="ＭＳ Ｐゴシック" charset="-128"/>
              </a:rPr>
              <a:pPr fontAlgn="base">
                <a:spcBef>
                  <a:spcPct val="0"/>
                </a:spcBef>
                <a:spcAft>
                  <a:spcPct val="0"/>
                </a:spcAft>
                <a:defRPr/>
              </a:pPr>
              <a:t>43</a:t>
            </a:fld>
            <a:endParaRPr lang="en-US" smtClean="0">
              <a:ea typeface="ＭＳ Ｐゴシック" charset="-128"/>
              <a:cs typeface="ＭＳ Ｐゴシック" charset="-128"/>
            </a:endParaRPr>
          </a:p>
        </p:txBody>
      </p:sp>
      <p:sp>
        <p:nvSpPr>
          <p:cNvPr id="39939"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39940"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ea typeface="ＭＳ Ｐゴシック" pitchFamily="-100" charset="-128"/>
              <a:cs typeface="ＭＳ Ｐゴシック" pitchFamily="-100"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625E54-A4D9-EC49-9F5A-87928FDDB855}" type="slidenum">
              <a:rPr lang="en-US" smtClean="0">
                <a:ea typeface="ＭＳ Ｐゴシック" charset="-128"/>
                <a:cs typeface="ＭＳ Ｐゴシック" charset="-128"/>
              </a:rPr>
              <a:pPr fontAlgn="base">
                <a:spcBef>
                  <a:spcPct val="0"/>
                </a:spcBef>
                <a:spcAft>
                  <a:spcPct val="0"/>
                </a:spcAft>
                <a:defRPr/>
              </a:pPr>
              <a:t>44</a:t>
            </a:fld>
            <a:endParaRPr lang="en-US" smtClean="0">
              <a:ea typeface="ＭＳ Ｐゴシック" charset="-128"/>
              <a:cs typeface="ＭＳ Ｐゴシック" charset="-128"/>
            </a:endParaRPr>
          </a:p>
        </p:txBody>
      </p:sp>
      <p:sp>
        <p:nvSpPr>
          <p:cNvPr id="41987" name="Rectangle 2"/>
          <p:cNvSpPr>
            <a:spLocks noGrp="1" noRot="1" noChangeAspect="1" noChangeArrowheads="1"/>
          </p:cNvSpPr>
          <p:nvPr>
            <p:ph type="sldImg"/>
          </p:nvPr>
        </p:nvSpPr>
        <p:spPr bwMode="auto">
          <a:solidFill>
            <a:srgbClr val="FFFFFF"/>
          </a:solidFill>
          <a:ln>
            <a:solidFill>
              <a:srgbClr val="000000"/>
            </a:solidFill>
            <a:miter lim="800000"/>
            <a:headEnd/>
            <a:tailEnd/>
          </a:ln>
        </p:spPr>
      </p:sp>
      <p:sp>
        <p:nvSpPr>
          <p:cNvPr id="4198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spcBef>
                <a:spcPct val="0"/>
              </a:spcBef>
            </a:pPr>
            <a:endParaRPr lang="en-US">
              <a:ea typeface="ＭＳ Ｐゴシック" pitchFamily="-100" charset="-128"/>
              <a:cs typeface="ＭＳ Ｐゴシック" pitchFamily="-100"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21A625-C8B0-504D-8176-EF7B9ADBD808}" type="datetimeFigureOut">
              <a:rPr lang="en-US" smtClean="0"/>
              <a:pPr/>
              <a:t>2/26/14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1A625-C8B0-504D-8176-EF7B9ADBD808}" type="datetimeFigureOut">
              <a:rPr lang="en-US" smtClean="0"/>
              <a:pPr/>
              <a:t>2/26/14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1A625-C8B0-504D-8176-EF7B9ADBD808}" type="datetimeFigureOut">
              <a:rPr lang="en-US" smtClean="0"/>
              <a:pPr/>
              <a:t>2/26/14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21A625-C8B0-504D-8176-EF7B9ADBD808}" type="datetimeFigureOut">
              <a:rPr lang="en-US" smtClean="0"/>
              <a:pPr/>
              <a:t>2/26/14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21A625-C8B0-504D-8176-EF7B9ADBD808}" type="datetimeFigureOut">
              <a:rPr lang="en-US" smtClean="0"/>
              <a:pPr/>
              <a:t>2/26/14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21A625-C8B0-504D-8176-EF7B9ADBD808}" type="datetimeFigureOut">
              <a:rPr lang="en-US" smtClean="0"/>
              <a:pPr/>
              <a:t>2/26/14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21A625-C8B0-504D-8176-EF7B9ADBD808}" type="datetimeFigureOut">
              <a:rPr lang="en-US" smtClean="0"/>
              <a:pPr/>
              <a:t>2/26/14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21A625-C8B0-504D-8176-EF7B9ADBD808}" type="datetimeFigureOut">
              <a:rPr lang="en-US" smtClean="0"/>
              <a:pPr/>
              <a:t>2/26/14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1A625-C8B0-504D-8176-EF7B9ADBD808}" type="datetimeFigureOut">
              <a:rPr lang="en-US" smtClean="0"/>
              <a:pPr/>
              <a:t>2/26/14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1A625-C8B0-504D-8176-EF7B9ADBD808}" type="datetimeFigureOut">
              <a:rPr lang="en-US" smtClean="0"/>
              <a:pPr/>
              <a:t>2/26/14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21A625-C8B0-504D-8176-EF7B9ADBD808}" type="datetimeFigureOut">
              <a:rPr lang="en-US" smtClean="0"/>
              <a:pPr/>
              <a:t>2/26/14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E35CEB-56E0-EA4E-B2AB-B468536989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1A625-C8B0-504D-8176-EF7B9ADBD808}" type="datetimeFigureOut">
              <a:rPr lang="en-US" smtClean="0"/>
              <a:pPr/>
              <a:t>2/26/14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35CEB-56E0-EA4E-B2AB-B468536989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Statistics flavors</a:t>
            </a:r>
            <a:endParaRPr lang="en-US" dirty="0"/>
          </a:p>
        </p:txBody>
      </p:sp>
      <p:sp>
        <p:nvSpPr>
          <p:cNvPr id="5" name="Content Placeholder 4"/>
          <p:cNvSpPr>
            <a:spLocks noGrp="1"/>
          </p:cNvSpPr>
          <p:nvPr>
            <p:ph idx="1"/>
          </p:nvPr>
        </p:nvSpPr>
        <p:spPr/>
        <p:txBody>
          <a:bodyPr/>
          <a:lstStyle/>
          <a:p>
            <a:r>
              <a:rPr lang="en-US" dirty="0" smtClean="0"/>
              <a:t>Descriptive</a:t>
            </a:r>
          </a:p>
          <a:p>
            <a:r>
              <a:rPr lang="en-US" dirty="0" smtClean="0"/>
              <a:t>Inferential</a:t>
            </a:r>
          </a:p>
          <a:p>
            <a:pPr lvl="1"/>
            <a:r>
              <a:rPr lang="en-US" dirty="0" smtClean="0"/>
              <a:t>Non-parametric / Monte Carlo</a:t>
            </a:r>
          </a:p>
          <a:p>
            <a:pPr lvl="1"/>
            <a:r>
              <a:rPr lang="en-US" dirty="0" smtClean="0"/>
              <a:t>Parametric</a:t>
            </a:r>
          </a:p>
          <a:p>
            <a:r>
              <a:rPr lang="en-US" dirty="0" smtClean="0"/>
              <a:t>Model estimation </a:t>
            </a:r>
            <a:r>
              <a:rPr lang="en-US" sz="1800" dirty="0" smtClean="0"/>
              <a:t>(sometimes used for inference)</a:t>
            </a:r>
          </a:p>
          <a:p>
            <a:pPr lvl="1"/>
            <a:r>
              <a:rPr lang="en-US" dirty="0" smtClean="0"/>
              <a:t>Maximum likelihood</a:t>
            </a:r>
          </a:p>
          <a:p>
            <a:pPr lvl="1"/>
            <a:r>
              <a:rPr lang="en-US" dirty="0" smtClean="0"/>
              <a:t>Bayesian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03250" y="139700"/>
            <a:ext cx="7937500" cy="6578600"/>
          </a:xfrm>
          <a:prstGeom prst="rect">
            <a:avLst/>
          </a:prstGeom>
        </p:spPr>
      </p:pic>
      <p:sp>
        <p:nvSpPr>
          <p:cNvPr id="7" name="TextBox 6"/>
          <p:cNvSpPr txBox="1"/>
          <p:nvPr/>
        </p:nvSpPr>
        <p:spPr>
          <a:xfrm>
            <a:off x="3727465" y="914400"/>
            <a:ext cx="2492990" cy="369332"/>
          </a:xfrm>
          <a:prstGeom prst="rect">
            <a:avLst/>
          </a:prstGeom>
          <a:noFill/>
        </p:spPr>
        <p:txBody>
          <a:bodyPr wrap="none" rtlCol="0">
            <a:spAutoFit/>
          </a:bodyPr>
          <a:lstStyle/>
          <a:p>
            <a:r>
              <a:rPr lang="en-US" smtClean="0"/>
              <a:t>100000 random </a:t>
            </a:r>
            <a:r>
              <a:rPr lang="en-US" dirty="0" smtClean="0"/>
              <a:t>samples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03250" y="139700"/>
            <a:ext cx="7937500" cy="6578600"/>
          </a:xfrm>
          <a:prstGeom prst="rect">
            <a:avLst/>
          </a:prstGeom>
        </p:spPr>
      </p:pic>
      <p:sp>
        <p:nvSpPr>
          <p:cNvPr id="7" name="TextBox 6"/>
          <p:cNvSpPr txBox="1"/>
          <p:nvPr/>
        </p:nvSpPr>
        <p:spPr>
          <a:xfrm>
            <a:off x="3727465" y="914400"/>
            <a:ext cx="2492990" cy="369332"/>
          </a:xfrm>
          <a:prstGeom prst="rect">
            <a:avLst/>
          </a:prstGeom>
          <a:noFill/>
        </p:spPr>
        <p:txBody>
          <a:bodyPr wrap="none" rtlCol="0">
            <a:spAutoFit/>
          </a:bodyPr>
          <a:lstStyle/>
          <a:p>
            <a:r>
              <a:rPr lang="en-US" smtClean="0"/>
              <a:t>100000 random </a:t>
            </a:r>
            <a:r>
              <a:rPr lang="en-US" dirty="0" smtClean="0"/>
              <a:t>samples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3727465" y="914400"/>
            <a:ext cx="2492990" cy="369332"/>
          </a:xfrm>
          <a:prstGeom prst="rect">
            <a:avLst/>
          </a:prstGeom>
          <a:noFill/>
        </p:spPr>
        <p:txBody>
          <a:bodyPr wrap="none" rtlCol="0">
            <a:spAutoFit/>
          </a:bodyPr>
          <a:lstStyle/>
          <a:p>
            <a:r>
              <a:rPr lang="en-US" dirty="0" smtClean="0"/>
              <a:t>100000 random samples</a:t>
            </a:r>
            <a:endParaRPr lang="en-US" dirty="0"/>
          </a:p>
        </p:txBody>
      </p:sp>
      <p:sp>
        <p:nvSpPr>
          <p:cNvPr id="6" name="TextBox 5"/>
          <p:cNvSpPr txBox="1"/>
          <p:nvPr/>
        </p:nvSpPr>
        <p:spPr>
          <a:xfrm>
            <a:off x="1828800" y="3886200"/>
            <a:ext cx="1523999" cy="923330"/>
          </a:xfrm>
          <a:prstGeom prst="rect">
            <a:avLst/>
          </a:prstGeom>
          <a:noFill/>
        </p:spPr>
        <p:txBody>
          <a:bodyPr wrap="square" rtlCol="0">
            <a:spAutoFit/>
          </a:bodyPr>
          <a:lstStyle/>
          <a:p>
            <a:r>
              <a:rPr lang="en-US" dirty="0" smtClean="0"/>
              <a:t>454 are less than or equal to 160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conclusion?</a:t>
            </a:r>
            <a:br>
              <a:rPr lang="en-US" dirty="0" smtClean="0"/>
            </a:br>
            <a:r>
              <a:rPr lang="en-US" dirty="0" smtClean="0"/>
              <a:t>What was the question?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Initial question: are the five students shorter than would be expected for a random sample drawn from the student population?</a:t>
            </a:r>
          </a:p>
          <a:p>
            <a:r>
              <a:rPr lang="en-US" dirty="0" smtClean="0"/>
              <a:t>Revised question: Can we reject the null hypothesis that these 5 students represent a random sample from the general population?</a:t>
            </a:r>
          </a:p>
          <a:p>
            <a:r>
              <a:rPr lang="en-US" dirty="0" smtClean="0"/>
              <a:t>Alternative hypothesis 1: students are non-random sample (2-tailed)</a:t>
            </a:r>
          </a:p>
          <a:p>
            <a:r>
              <a:rPr lang="en-US" dirty="0" smtClean="0"/>
              <a:t>Alternative hypothesis 2: students are non-random and shorter than average (1-tailed)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828800" y="3886200"/>
            <a:ext cx="1523999" cy="923330"/>
          </a:xfrm>
          <a:prstGeom prst="rect">
            <a:avLst/>
          </a:prstGeom>
          <a:noFill/>
        </p:spPr>
        <p:txBody>
          <a:bodyPr wrap="square" rtlCol="0">
            <a:spAutoFit/>
          </a:bodyPr>
          <a:lstStyle/>
          <a:p>
            <a:r>
              <a:rPr lang="en-US" dirty="0" smtClean="0"/>
              <a:t>454 are less than or equal to 160</a:t>
            </a:r>
            <a:endParaRPr lang="en-US" dirty="0"/>
          </a:p>
        </p:txBody>
      </p:sp>
      <p:sp>
        <p:nvSpPr>
          <p:cNvPr id="6" name="TextBox 5"/>
          <p:cNvSpPr txBox="1"/>
          <p:nvPr/>
        </p:nvSpPr>
        <p:spPr>
          <a:xfrm>
            <a:off x="6781800" y="3886200"/>
            <a:ext cx="1523999" cy="1200329"/>
          </a:xfrm>
          <a:prstGeom prst="rect">
            <a:avLst/>
          </a:prstGeom>
          <a:noFill/>
        </p:spPr>
        <p:txBody>
          <a:bodyPr wrap="square" rtlCol="0">
            <a:spAutoFit/>
          </a:bodyPr>
          <a:lstStyle/>
          <a:p>
            <a:r>
              <a:rPr lang="en-US" dirty="0" smtClean="0"/>
              <a:t>408 are greater than or equal to 204.5</a:t>
            </a:r>
            <a:endParaRPr lang="en-US" dirty="0"/>
          </a:p>
        </p:txBody>
      </p:sp>
      <p:sp>
        <p:nvSpPr>
          <p:cNvPr id="8" name="TextBox 7"/>
          <p:cNvSpPr txBox="1"/>
          <p:nvPr/>
        </p:nvSpPr>
        <p:spPr>
          <a:xfrm>
            <a:off x="3727465" y="914400"/>
            <a:ext cx="2492990" cy="369332"/>
          </a:xfrm>
          <a:prstGeom prst="rect">
            <a:avLst/>
          </a:prstGeom>
          <a:noFill/>
        </p:spPr>
        <p:txBody>
          <a:bodyPr wrap="none" rtlCol="0">
            <a:spAutoFit/>
          </a:bodyPr>
          <a:lstStyle/>
          <a:p>
            <a:r>
              <a:rPr lang="en-US" smtClean="0"/>
              <a:t>100000 random </a:t>
            </a:r>
            <a:r>
              <a:rPr lang="en-US" dirty="0" smtClean="0"/>
              <a:t>samples</a:t>
            </a:r>
            <a:endParaRPr lang="en-US" dirty="0"/>
          </a:p>
        </p:txBody>
      </p:sp>
      <p:sp>
        <p:nvSpPr>
          <p:cNvPr id="9" name="TextBox 8"/>
          <p:cNvSpPr txBox="1"/>
          <p:nvPr/>
        </p:nvSpPr>
        <p:spPr>
          <a:xfrm>
            <a:off x="152400" y="6348968"/>
            <a:ext cx="2428870" cy="369332"/>
          </a:xfrm>
          <a:prstGeom prst="rect">
            <a:avLst/>
          </a:prstGeom>
          <a:noFill/>
        </p:spPr>
        <p:txBody>
          <a:bodyPr wrap="none" rtlCol="0">
            <a:spAutoFit/>
          </a:bodyPr>
          <a:lstStyle/>
          <a:p>
            <a:r>
              <a:rPr lang="en-US" dirty="0" smtClean="0"/>
              <a:t>NON-PARAMETRIC TEST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sz="2800" dirty="0" smtClean="0"/>
              <a:t>2-tailed: The probability of drawing a random sample of 5 with a mean height that is as – or more – different from the general population of 100 students, relative to our actual sample with mean = 160: (454+408)/100000 = 0.00862</a:t>
            </a:r>
          </a:p>
          <a:p>
            <a:r>
              <a:rPr lang="en-US" sz="2800" dirty="0" smtClean="0"/>
              <a:t>1-tailed: The probability of drawing this random sample that is as – or more – different from the general population AND is smaller than the mean is 454/100000 = 0.00454</a:t>
            </a:r>
          </a:p>
          <a:p>
            <a:r>
              <a:rPr lang="en-US" sz="2800" dirty="0" smtClean="0"/>
              <a:t>You can only test a 1-tailed hypothesis is you are willing to ignore the alternative possibility – if you had started with the hypothesis that this group would be larger than expected, you cannot then conclude from this sample that they are actually smaller  </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3657600" y="838200"/>
            <a:ext cx="2276472" cy="369332"/>
          </a:xfrm>
          <a:prstGeom prst="rect">
            <a:avLst/>
          </a:prstGeom>
          <a:noFill/>
        </p:spPr>
        <p:txBody>
          <a:bodyPr wrap="none" rtlCol="0">
            <a:spAutoFit/>
          </a:bodyPr>
          <a:lstStyle/>
          <a:p>
            <a:r>
              <a:rPr lang="en-US" dirty="0" smtClean="0"/>
              <a:t>(1000 actual students)</a:t>
            </a:r>
            <a:endParaRPr lang="en-US" dirty="0"/>
          </a:p>
        </p:txBody>
      </p:sp>
      <p:sp>
        <p:nvSpPr>
          <p:cNvPr id="6" name="TextBox 5"/>
          <p:cNvSpPr txBox="1"/>
          <p:nvPr/>
        </p:nvSpPr>
        <p:spPr>
          <a:xfrm>
            <a:off x="1981200" y="1981200"/>
            <a:ext cx="1461345" cy="646331"/>
          </a:xfrm>
          <a:prstGeom prst="rect">
            <a:avLst/>
          </a:prstGeom>
          <a:noFill/>
        </p:spPr>
        <p:txBody>
          <a:bodyPr wrap="none" rtlCol="0">
            <a:spAutoFit/>
          </a:bodyPr>
          <a:lstStyle/>
          <a:p>
            <a:r>
              <a:rPr lang="en-US" dirty="0" smtClean="0"/>
              <a:t>mean = 182.3</a:t>
            </a:r>
          </a:p>
          <a:p>
            <a:r>
              <a:rPr lang="en-US" dirty="0" smtClean="0"/>
              <a:t>sd = 19.5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standard deviation</a:t>
            </a:r>
            <a:endParaRPr lang="en-US" dirty="0"/>
          </a:p>
        </p:txBody>
      </p:sp>
      <p:sp>
        <p:nvSpPr>
          <p:cNvPr id="3" name="Content Placeholder 2"/>
          <p:cNvSpPr>
            <a:spLocks noGrp="1"/>
          </p:cNvSpPr>
          <p:nvPr>
            <p:ph idx="1"/>
          </p:nvPr>
        </p:nvSpPr>
        <p:spPr/>
        <p:txBody>
          <a:bodyPr/>
          <a:lstStyle/>
          <a:p>
            <a:r>
              <a:rPr lang="en-US" dirty="0" smtClean="0"/>
              <a:t>sd = </a:t>
            </a:r>
            <a:r>
              <a:rPr lang="en-US" dirty="0" err="1" smtClean="0"/>
              <a:t>sum(X</a:t>
            </a:r>
            <a:r>
              <a:rPr lang="en-US" dirty="0" smtClean="0"/>
              <a:t>-X*)^2</a:t>
            </a:r>
          </a:p>
          <a:p>
            <a:r>
              <a:rPr lang="en-US" dirty="0" smtClean="0"/>
              <a:t>sum of squared residuals</a:t>
            </a:r>
          </a:p>
          <a:p>
            <a:r>
              <a:rPr lang="en-US" dirty="0" smtClean="0"/>
              <a:t>it’s the value we minimized to find the mean!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03250" y="139700"/>
            <a:ext cx="7937500" cy="6578600"/>
          </a:xfrm>
          <a:prstGeom prst="rect">
            <a:avLst/>
          </a:prstGeom>
        </p:spPr>
      </p:pic>
      <p:sp>
        <p:nvSpPr>
          <p:cNvPr id="7" name="TextBox 6"/>
          <p:cNvSpPr txBox="1"/>
          <p:nvPr/>
        </p:nvSpPr>
        <p:spPr>
          <a:xfrm>
            <a:off x="1676400" y="1230868"/>
            <a:ext cx="2286000" cy="2031325"/>
          </a:xfrm>
          <a:prstGeom prst="rect">
            <a:avLst/>
          </a:prstGeom>
          <a:noFill/>
        </p:spPr>
        <p:txBody>
          <a:bodyPr wrap="square" rtlCol="0">
            <a:spAutoFit/>
          </a:bodyPr>
          <a:lstStyle/>
          <a:p>
            <a:r>
              <a:rPr lang="en-US" dirty="0" smtClean="0"/>
              <a:t>Theoretical distribution (i.e. normal distribution) of height for an infinite population of students with mean = 182.3 and sd =19.5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752600" y="1273076"/>
            <a:ext cx="2895600" cy="2308324"/>
          </a:xfrm>
          <a:prstGeom prst="rect">
            <a:avLst/>
          </a:prstGeom>
          <a:noFill/>
        </p:spPr>
        <p:txBody>
          <a:bodyPr wrap="square" rtlCol="0">
            <a:spAutoFit/>
          </a:bodyPr>
          <a:lstStyle/>
          <a:p>
            <a:r>
              <a:rPr lang="en-US" dirty="0" smtClean="0"/>
              <a:t>Standard deviation of the distribution of means for samples with N=5 drawn from the overall population: this is called the standard error of the mean</a:t>
            </a:r>
          </a:p>
          <a:p>
            <a:endParaRPr lang="en-US" dirty="0" smtClean="0"/>
          </a:p>
          <a:p>
            <a:r>
              <a:rPr lang="en-US" dirty="0" smtClean="0"/>
              <a:t>SE = SD/</a:t>
            </a:r>
            <a:r>
              <a:rPr lang="en-US" dirty="0" err="1" smtClean="0"/>
              <a:t>sqrt(N</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average?</a:t>
            </a:r>
            <a:endParaRPr lang="en-US" dirty="0"/>
          </a:p>
        </p:txBody>
      </p:sp>
      <p:sp>
        <p:nvSpPr>
          <p:cNvPr id="3" name="Content Placeholder 2"/>
          <p:cNvSpPr>
            <a:spLocks noGrp="1"/>
          </p:cNvSpPr>
          <p:nvPr>
            <p:ph idx="1"/>
          </p:nvPr>
        </p:nvSpPr>
        <p:spPr/>
        <p:txBody>
          <a:bodyPr/>
          <a:lstStyle/>
          <a:p>
            <a:r>
              <a:rPr lang="en-US" dirty="0" smtClean="0"/>
              <a:t>X=(140,150,160,170,180)</a:t>
            </a:r>
          </a:p>
          <a:p>
            <a:r>
              <a:rPr lang="en-US" dirty="0" smtClean="0"/>
              <a:t>mean = </a:t>
            </a:r>
            <a:r>
              <a:rPr lang="en-US" dirty="0" err="1" smtClean="0"/>
              <a:t>sum(X</a:t>
            </a:r>
            <a:r>
              <a:rPr lang="en-US" dirty="0" smtClean="0"/>
              <a:t>)/N</a:t>
            </a:r>
          </a:p>
          <a:p>
            <a:r>
              <a:rPr lang="en-US" dirty="0" smtClean="0"/>
              <a:t>mean = that value X* such that </a:t>
            </a:r>
            <a:r>
              <a:rPr lang="en-US" dirty="0" err="1" smtClean="0"/>
              <a:t>sum(X</a:t>
            </a:r>
            <a:r>
              <a:rPr lang="en-US" dirty="0" smtClean="0"/>
              <a:t>-X*) = 0</a:t>
            </a:r>
          </a:p>
          <a:p>
            <a:r>
              <a:rPr lang="en-US" dirty="0" smtClean="0"/>
              <a:t>mean = that value X* such that </a:t>
            </a:r>
            <a:r>
              <a:rPr lang="en-US" dirty="0" err="1" smtClean="0"/>
              <a:t>sum(X</a:t>
            </a:r>
            <a:r>
              <a:rPr lang="en-US" dirty="0" smtClean="0"/>
              <a:t>-X*)^2 is minimized</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2133600" y="3420070"/>
            <a:ext cx="2667000" cy="923330"/>
          </a:xfrm>
          <a:prstGeom prst="rect">
            <a:avLst/>
          </a:prstGeom>
          <a:noFill/>
        </p:spPr>
        <p:txBody>
          <a:bodyPr wrap="square" rtlCol="0">
            <a:spAutoFit/>
          </a:bodyPr>
          <a:lstStyle/>
          <a:p>
            <a:r>
              <a:rPr lang="en-US" dirty="0" smtClean="0"/>
              <a:t>Here is our observed mean of 160 for our sample of 5 students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752601" y="4495800"/>
            <a:ext cx="2133600" cy="646331"/>
          </a:xfrm>
          <a:prstGeom prst="rect">
            <a:avLst/>
          </a:prstGeom>
          <a:noFill/>
        </p:spPr>
        <p:txBody>
          <a:bodyPr wrap="square" rtlCol="0">
            <a:spAutoFit/>
          </a:bodyPr>
          <a:lstStyle/>
          <a:p>
            <a:r>
              <a:rPr lang="en-US" dirty="0" smtClean="0"/>
              <a:t>area under lower tail = 0.005411....</a:t>
            </a:r>
            <a:endParaRPr lang="en-US" dirty="0"/>
          </a:p>
        </p:txBody>
      </p:sp>
      <p:sp>
        <p:nvSpPr>
          <p:cNvPr id="8" name="TextBox 7"/>
          <p:cNvSpPr txBox="1"/>
          <p:nvPr/>
        </p:nvSpPr>
        <p:spPr>
          <a:xfrm>
            <a:off x="5334000" y="1417638"/>
            <a:ext cx="2514600" cy="2585323"/>
          </a:xfrm>
          <a:prstGeom prst="rect">
            <a:avLst/>
          </a:prstGeom>
          <a:noFill/>
        </p:spPr>
        <p:txBody>
          <a:bodyPr wrap="square" rtlCol="0">
            <a:spAutoFit/>
          </a:bodyPr>
          <a:lstStyle/>
          <a:p>
            <a:r>
              <a:rPr lang="en-US" dirty="0" smtClean="0"/>
              <a:t>The probability that these 5 students represent a random sample from a population with mean = 182.3 and sd = 19.5 is:</a:t>
            </a:r>
          </a:p>
          <a:p>
            <a:endParaRPr lang="en-US" dirty="0" smtClean="0"/>
          </a:p>
          <a:p>
            <a:r>
              <a:rPr lang="en-US" dirty="0" smtClean="0"/>
              <a:t>1-tail: </a:t>
            </a:r>
            <a:r>
              <a:rPr lang="en-US" dirty="0" err="1" smtClean="0"/>
              <a:t>p</a:t>
            </a:r>
            <a:r>
              <a:rPr lang="en-US" dirty="0" smtClean="0"/>
              <a:t> &lt;= 0.00541</a:t>
            </a:r>
          </a:p>
          <a:p>
            <a:r>
              <a:rPr lang="en-US" dirty="0" smtClean="0"/>
              <a:t>2-tail: </a:t>
            </a:r>
            <a:r>
              <a:rPr lang="en-US" dirty="0" err="1" smtClean="0"/>
              <a:t>p</a:t>
            </a:r>
            <a:r>
              <a:rPr lang="en-US" dirty="0" smtClean="0"/>
              <a:t> &lt;= 0.01082  </a:t>
            </a:r>
          </a:p>
          <a:p>
            <a:endParaRPr lang="en-US" dirty="0" smtClean="0"/>
          </a:p>
        </p:txBody>
      </p:sp>
      <p:sp>
        <p:nvSpPr>
          <p:cNvPr id="6" name="TextBox 5"/>
          <p:cNvSpPr txBox="1"/>
          <p:nvPr/>
        </p:nvSpPr>
        <p:spPr>
          <a:xfrm>
            <a:off x="152400" y="6348968"/>
            <a:ext cx="1903085" cy="369332"/>
          </a:xfrm>
          <a:prstGeom prst="rect">
            <a:avLst/>
          </a:prstGeom>
          <a:noFill/>
        </p:spPr>
        <p:txBody>
          <a:bodyPr wrap="none" rtlCol="0">
            <a:spAutoFit/>
          </a:bodyPr>
          <a:lstStyle/>
          <a:p>
            <a:r>
              <a:rPr lang="en-US" dirty="0" smtClean="0"/>
              <a:t>PARAMETRIC TEST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828800" y="3886200"/>
            <a:ext cx="1523999" cy="923330"/>
          </a:xfrm>
          <a:prstGeom prst="rect">
            <a:avLst/>
          </a:prstGeom>
          <a:noFill/>
        </p:spPr>
        <p:txBody>
          <a:bodyPr wrap="square" rtlCol="0">
            <a:spAutoFit/>
          </a:bodyPr>
          <a:lstStyle/>
          <a:p>
            <a:r>
              <a:rPr lang="en-US" dirty="0" smtClean="0"/>
              <a:t>454 are less than or equal to 160</a:t>
            </a:r>
            <a:endParaRPr lang="en-US" dirty="0"/>
          </a:p>
        </p:txBody>
      </p:sp>
      <p:sp>
        <p:nvSpPr>
          <p:cNvPr id="6" name="TextBox 5"/>
          <p:cNvSpPr txBox="1"/>
          <p:nvPr/>
        </p:nvSpPr>
        <p:spPr>
          <a:xfrm>
            <a:off x="6781800" y="3886200"/>
            <a:ext cx="1523999" cy="1200329"/>
          </a:xfrm>
          <a:prstGeom prst="rect">
            <a:avLst/>
          </a:prstGeom>
          <a:noFill/>
        </p:spPr>
        <p:txBody>
          <a:bodyPr wrap="square" rtlCol="0">
            <a:spAutoFit/>
          </a:bodyPr>
          <a:lstStyle/>
          <a:p>
            <a:r>
              <a:rPr lang="en-US" dirty="0" smtClean="0"/>
              <a:t>408 are greater than or equal to 204.5</a:t>
            </a:r>
            <a:endParaRPr lang="en-US" dirty="0"/>
          </a:p>
        </p:txBody>
      </p:sp>
      <p:sp>
        <p:nvSpPr>
          <p:cNvPr id="8" name="TextBox 7"/>
          <p:cNvSpPr txBox="1"/>
          <p:nvPr/>
        </p:nvSpPr>
        <p:spPr>
          <a:xfrm>
            <a:off x="3727465" y="914400"/>
            <a:ext cx="2492990" cy="369332"/>
          </a:xfrm>
          <a:prstGeom prst="rect">
            <a:avLst/>
          </a:prstGeom>
          <a:noFill/>
        </p:spPr>
        <p:txBody>
          <a:bodyPr wrap="none" rtlCol="0">
            <a:spAutoFit/>
          </a:bodyPr>
          <a:lstStyle/>
          <a:p>
            <a:r>
              <a:rPr lang="en-US" smtClean="0"/>
              <a:t>100000 random </a:t>
            </a:r>
            <a:r>
              <a:rPr lang="en-US" dirty="0" smtClean="0"/>
              <a:t>samples</a:t>
            </a:r>
            <a:endParaRPr lang="en-US" dirty="0"/>
          </a:p>
        </p:txBody>
      </p:sp>
      <p:sp>
        <p:nvSpPr>
          <p:cNvPr id="9" name="TextBox 8"/>
          <p:cNvSpPr txBox="1"/>
          <p:nvPr/>
        </p:nvSpPr>
        <p:spPr>
          <a:xfrm>
            <a:off x="152400" y="6348968"/>
            <a:ext cx="2428870" cy="369332"/>
          </a:xfrm>
          <a:prstGeom prst="rect">
            <a:avLst/>
          </a:prstGeom>
          <a:noFill/>
        </p:spPr>
        <p:txBody>
          <a:bodyPr wrap="none" rtlCol="0">
            <a:spAutoFit/>
          </a:bodyPr>
          <a:lstStyle/>
          <a:p>
            <a:r>
              <a:rPr lang="en-US" dirty="0" smtClean="0"/>
              <a:t>NON-PARAMETRIC TEST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result significant?</a:t>
            </a:r>
            <a:endParaRPr lang="en-US" dirty="0"/>
          </a:p>
        </p:txBody>
      </p:sp>
      <p:sp>
        <p:nvSpPr>
          <p:cNvPr id="3" name="Content Placeholder 2"/>
          <p:cNvSpPr>
            <a:spLocks noGrp="1"/>
          </p:cNvSpPr>
          <p:nvPr>
            <p:ph idx="1"/>
          </p:nvPr>
        </p:nvSpPr>
        <p:spPr/>
        <p:txBody>
          <a:bodyPr/>
          <a:lstStyle/>
          <a:p>
            <a:r>
              <a:rPr lang="en-US" dirty="0" smtClean="0"/>
              <a:t>We have decided as a sociological convention that we don’t want to accept random patterns as evidence that something is actually going on more than 5% of the time!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Statistics flavors</a:t>
            </a:r>
            <a:endParaRPr lang="en-US" dirty="0"/>
          </a:p>
        </p:txBody>
      </p:sp>
      <p:sp>
        <p:nvSpPr>
          <p:cNvPr id="5" name="Content Placeholder 4"/>
          <p:cNvSpPr>
            <a:spLocks noGrp="1"/>
          </p:cNvSpPr>
          <p:nvPr>
            <p:ph idx="1"/>
          </p:nvPr>
        </p:nvSpPr>
        <p:spPr/>
        <p:txBody>
          <a:bodyPr/>
          <a:lstStyle/>
          <a:p>
            <a:r>
              <a:rPr lang="en-US" dirty="0" smtClean="0"/>
              <a:t>Descriptive</a:t>
            </a:r>
          </a:p>
          <a:p>
            <a:r>
              <a:rPr lang="en-US" dirty="0" smtClean="0"/>
              <a:t>Inferential</a:t>
            </a:r>
          </a:p>
          <a:p>
            <a:pPr lvl="1"/>
            <a:r>
              <a:rPr lang="en-US" dirty="0" smtClean="0"/>
              <a:t>Non-parametric / Monte Carlo</a:t>
            </a:r>
          </a:p>
          <a:p>
            <a:pPr lvl="1"/>
            <a:r>
              <a:rPr lang="en-US" dirty="0" smtClean="0"/>
              <a:t>Parametric</a:t>
            </a:r>
          </a:p>
          <a:p>
            <a:r>
              <a:rPr lang="en-US" dirty="0" smtClean="0">
                <a:solidFill>
                  <a:schemeClr val="bg1">
                    <a:lumMod val="75000"/>
                  </a:schemeClr>
                </a:solidFill>
              </a:rPr>
              <a:t>Model estimation </a:t>
            </a:r>
            <a:r>
              <a:rPr lang="en-US" sz="1800" dirty="0" smtClean="0">
                <a:solidFill>
                  <a:schemeClr val="bg1">
                    <a:lumMod val="75000"/>
                  </a:schemeClr>
                </a:solidFill>
              </a:rPr>
              <a:t>(sometimes used for inference)</a:t>
            </a:r>
          </a:p>
          <a:p>
            <a:pPr lvl="1"/>
            <a:r>
              <a:rPr lang="en-US" dirty="0" smtClean="0">
                <a:solidFill>
                  <a:schemeClr val="bg1">
                    <a:lumMod val="75000"/>
                  </a:schemeClr>
                </a:solidFill>
              </a:rPr>
              <a:t>Maximum likelihood</a:t>
            </a:r>
          </a:p>
          <a:p>
            <a:pPr lvl="1"/>
            <a:r>
              <a:rPr lang="en-US" dirty="0" smtClean="0">
                <a:solidFill>
                  <a:schemeClr val="bg1">
                    <a:lumMod val="75000"/>
                  </a:schemeClr>
                </a:solidFill>
              </a:rPr>
              <a:t>Bayesian</a:t>
            </a:r>
            <a:endParaRPr lang="en-US" dirty="0">
              <a:solidFill>
                <a:schemeClr val="bg1">
                  <a:lumMod val="75000"/>
                </a:schemeClr>
              </a:solidFill>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Parametric vs. likelihood</a:t>
            </a:r>
            <a:endParaRPr lang="en-US" dirty="0"/>
          </a:p>
        </p:txBody>
      </p:sp>
      <p:sp>
        <p:nvSpPr>
          <p:cNvPr id="3" name="Content Placeholder 2"/>
          <p:cNvSpPr>
            <a:spLocks noGrp="1"/>
          </p:cNvSpPr>
          <p:nvPr>
            <p:ph idx="1"/>
          </p:nvPr>
        </p:nvSpPr>
        <p:spPr/>
        <p:txBody>
          <a:bodyPr/>
          <a:lstStyle/>
          <a:p>
            <a:r>
              <a:rPr lang="en-US" dirty="0" smtClean="0"/>
              <a:t>Parametric: What the data aren’t – rejecting null hypotheses</a:t>
            </a:r>
          </a:p>
          <a:p>
            <a:r>
              <a:rPr lang="en-US" dirty="0" smtClean="0"/>
              <a:t>Likelihood: What the data are – what is the most likely model that these data represent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828800" y="152400"/>
            <a:ext cx="6172200" cy="923330"/>
          </a:xfrm>
          <a:prstGeom prst="rect">
            <a:avLst/>
          </a:prstGeom>
          <a:noFill/>
        </p:spPr>
        <p:txBody>
          <a:bodyPr wrap="square" rtlCol="0">
            <a:spAutoFit/>
          </a:bodyPr>
          <a:lstStyle/>
          <a:p>
            <a:pPr algn="ctr"/>
            <a:r>
              <a:rPr lang="en-US" dirty="0" smtClean="0"/>
              <a:t>The relative likelihood of values drawn from a normal distribution with mean = 150 and sd = 20</a:t>
            </a:r>
          </a:p>
          <a:p>
            <a:pPr algn="ctr"/>
            <a:r>
              <a:rPr lang="en-US" dirty="0" smtClean="0"/>
              <a:t> (i.e., the density function of the normal distribution)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828800" y="152400"/>
            <a:ext cx="6172200" cy="923330"/>
          </a:xfrm>
          <a:prstGeom prst="rect">
            <a:avLst/>
          </a:prstGeom>
          <a:noFill/>
        </p:spPr>
        <p:txBody>
          <a:bodyPr wrap="square" rtlCol="0">
            <a:spAutoFit/>
          </a:bodyPr>
          <a:lstStyle/>
          <a:p>
            <a:pPr algn="ctr"/>
            <a:r>
              <a:rPr lang="en-US" dirty="0" smtClean="0"/>
              <a:t>The relative likelihood of values drawn from a normal distribution with mean = 150 and sd = 20</a:t>
            </a:r>
          </a:p>
          <a:p>
            <a:pPr algn="ctr"/>
            <a:r>
              <a:rPr lang="en-US" dirty="0" smtClean="0"/>
              <a:t> (i.e., the density function of the normal distribution)</a:t>
            </a:r>
            <a:endParaRPr lang="en-US" dirty="0"/>
          </a:p>
        </p:txBody>
      </p:sp>
      <p:sp>
        <p:nvSpPr>
          <p:cNvPr id="6" name="TextBox 5"/>
          <p:cNvSpPr txBox="1"/>
          <p:nvPr/>
        </p:nvSpPr>
        <p:spPr>
          <a:xfrm>
            <a:off x="5410200" y="1487269"/>
            <a:ext cx="2438400" cy="646331"/>
          </a:xfrm>
          <a:prstGeom prst="rect">
            <a:avLst/>
          </a:prstGeom>
          <a:noFill/>
        </p:spPr>
        <p:txBody>
          <a:bodyPr wrap="square" rtlCol="0">
            <a:spAutoFit/>
          </a:bodyPr>
          <a:lstStyle/>
          <a:p>
            <a:pPr algn="r"/>
            <a:r>
              <a:rPr lang="en-US" dirty="0" smtClean="0"/>
              <a:t>Relative likelihoods of our five observations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likelihoods</a:t>
            </a:r>
            <a:endParaRPr lang="en-US" dirty="0"/>
          </a:p>
        </p:txBody>
      </p:sp>
      <p:sp>
        <p:nvSpPr>
          <p:cNvPr id="3" name="Content Placeholder 2"/>
          <p:cNvSpPr>
            <a:spLocks noGrp="1"/>
          </p:cNvSpPr>
          <p:nvPr>
            <p:ph idx="1"/>
          </p:nvPr>
        </p:nvSpPr>
        <p:spPr/>
        <p:txBody>
          <a:bodyPr>
            <a:normAutofit/>
          </a:bodyPr>
          <a:lstStyle/>
          <a:p>
            <a:r>
              <a:rPr lang="en-US" sz="2800" dirty="0" smtClean="0"/>
              <a:t>What is the overall likelihood of a model with mean = 150 and sd = 20 based on our 5 observations?</a:t>
            </a:r>
          </a:p>
          <a:p>
            <a:r>
              <a:rPr lang="en-US" sz="2800" dirty="0" smtClean="0"/>
              <a:t>The joint probability of independent events is the product of their independent probabilities</a:t>
            </a:r>
          </a:p>
          <a:p>
            <a:r>
              <a:rPr lang="en-US" sz="2800" dirty="0" smtClean="0"/>
              <a:t>P = </a:t>
            </a:r>
            <a:r>
              <a:rPr lang="en-US" sz="2800" dirty="0" err="1" smtClean="0">
                <a:latin typeface="Greek"/>
                <a:cs typeface="Greek"/>
              </a:rPr>
              <a:t>π(p</a:t>
            </a:r>
            <a:r>
              <a:rPr lang="en-US" sz="2800" baseline="-25000" dirty="0" err="1" smtClean="0">
                <a:latin typeface="Greek"/>
                <a:cs typeface="Greek"/>
              </a:rPr>
              <a:t>i</a:t>
            </a:r>
            <a:r>
              <a:rPr lang="en-US" sz="2800" dirty="0" smtClean="0">
                <a:latin typeface="Greek"/>
                <a:cs typeface="Greek"/>
              </a:rPr>
              <a:t>)</a:t>
            </a:r>
          </a:p>
          <a:p>
            <a:r>
              <a:rPr lang="en-US" sz="2800" dirty="0" smtClean="0">
                <a:latin typeface="Greek"/>
                <a:cs typeface="Greek"/>
              </a:rPr>
              <a:t>The log of a product = the sum of the log: </a:t>
            </a:r>
          </a:p>
          <a:p>
            <a:pPr lvl="1"/>
            <a:r>
              <a:rPr lang="en-US" sz="2400" dirty="0" err="1" smtClean="0">
                <a:latin typeface="Greek"/>
                <a:cs typeface="Greek"/>
              </a:rPr>
              <a:t>log(xy</a:t>
            </a:r>
            <a:r>
              <a:rPr lang="en-US" sz="2400" dirty="0" smtClean="0">
                <a:latin typeface="Greek"/>
                <a:cs typeface="Greek"/>
              </a:rPr>
              <a:t>) = </a:t>
            </a:r>
            <a:r>
              <a:rPr lang="en-US" sz="2400" dirty="0" err="1" smtClean="0">
                <a:latin typeface="Greek"/>
                <a:cs typeface="Greek"/>
              </a:rPr>
              <a:t>log(x</a:t>
            </a:r>
            <a:r>
              <a:rPr lang="en-US" sz="2400" dirty="0" smtClean="0">
                <a:latin typeface="Greek"/>
                <a:cs typeface="Greek"/>
              </a:rPr>
              <a:t>) + </a:t>
            </a:r>
            <a:r>
              <a:rPr lang="en-US" sz="2400" dirty="0" err="1" smtClean="0">
                <a:latin typeface="Greek"/>
                <a:cs typeface="Greek"/>
              </a:rPr>
              <a:t>log(y</a:t>
            </a:r>
            <a:r>
              <a:rPr lang="en-US" sz="2400" dirty="0" smtClean="0">
                <a:latin typeface="Greek"/>
                <a:cs typeface="Greek"/>
              </a:rPr>
              <a:t>)</a:t>
            </a:r>
          </a:p>
          <a:p>
            <a:r>
              <a:rPr lang="en-US" sz="2800" dirty="0" err="1" smtClean="0">
                <a:latin typeface="Greek"/>
                <a:cs typeface="Greek"/>
              </a:rPr>
              <a:t>log(P</a:t>
            </a:r>
            <a:r>
              <a:rPr lang="en-US" sz="2800" dirty="0" smtClean="0">
                <a:latin typeface="Greek"/>
                <a:cs typeface="Greek"/>
              </a:rPr>
              <a:t>) = </a:t>
            </a:r>
            <a:r>
              <a:rPr lang="en-US" sz="2800" dirty="0" err="1" smtClean="0">
                <a:latin typeface="Greek"/>
                <a:cs typeface="Greek"/>
              </a:rPr>
              <a:t>π(p</a:t>
            </a:r>
            <a:r>
              <a:rPr lang="en-US" sz="2800" baseline="-25000" dirty="0" err="1" smtClean="0">
                <a:latin typeface="Greek"/>
                <a:cs typeface="Greek"/>
              </a:rPr>
              <a:t>i</a:t>
            </a:r>
            <a:r>
              <a:rPr lang="en-US" sz="2800" dirty="0" smtClean="0">
                <a:latin typeface="Greek"/>
                <a:cs typeface="Greek"/>
              </a:rPr>
              <a:t>) = </a:t>
            </a:r>
            <a:r>
              <a:rPr lang="en-US" sz="2800" dirty="0" err="1" smtClean="0">
                <a:latin typeface="Greek"/>
                <a:cs typeface="Greek"/>
              </a:rPr>
              <a:t>sum(log(p</a:t>
            </a:r>
            <a:r>
              <a:rPr lang="en-US" sz="2800" baseline="-25000" dirty="0" err="1" smtClean="0">
                <a:latin typeface="Greek"/>
                <a:cs typeface="Greek"/>
              </a:rPr>
              <a:t>i</a:t>
            </a:r>
            <a:r>
              <a:rPr lang="en-US" sz="2800" dirty="0" smtClean="0">
                <a:latin typeface="Greek"/>
                <a:cs typeface="Greek"/>
              </a:rPr>
              <a:t>))</a:t>
            </a:r>
            <a:endParaRPr lang="en-US" sz="2800" dirty="0">
              <a:latin typeface="Greek"/>
              <a:cs typeface="Greek"/>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785793" y="304800"/>
            <a:ext cx="7520007" cy="369332"/>
          </a:xfrm>
          <a:prstGeom prst="rect">
            <a:avLst/>
          </a:prstGeom>
          <a:noFill/>
        </p:spPr>
        <p:txBody>
          <a:bodyPr wrap="none" rtlCol="0">
            <a:spAutoFit/>
          </a:bodyPr>
          <a:lstStyle/>
          <a:p>
            <a:r>
              <a:rPr lang="en-US" dirty="0" smtClean="0"/>
              <a:t>Log likelihood of mean = 150 and sd = 20 based on our 5 observations = -21.44</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03250" y="139700"/>
            <a:ext cx="7937500" cy="6578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2448030" y="1295400"/>
            <a:ext cx="980970" cy="923330"/>
          </a:xfrm>
          <a:prstGeom prst="rect">
            <a:avLst/>
          </a:prstGeom>
          <a:noFill/>
        </p:spPr>
        <p:txBody>
          <a:bodyPr wrap="none" rtlCol="0">
            <a:spAutoFit/>
          </a:bodyPr>
          <a:lstStyle/>
          <a:p>
            <a:r>
              <a:rPr lang="en-US" dirty="0" err="1" smtClean="0"/>
              <a:t>m</a:t>
            </a:r>
            <a:r>
              <a:rPr lang="en-US" dirty="0" smtClean="0"/>
              <a:t> = 150</a:t>
            </a:r>
          </a:p>
          <a:p>
            <a:r>
              <a:rPr lang="en-US" dirty="0" smtClean="0"/>
              <a:t>sd = 20</a:t>
            </a:r>
          </a:p>
          <a:p>
            <a:r>
              <a:rPr lang="en-US" dirty="0" smtClean="0"/>
              <a:t>L = -21.4</a:t>
            </a:r>
            <a:endParaRPr lang="en-US" dirty="0"/>
          </a:p>
        </p:txBody>
      </p:sp>
      <p:sp>
        <p:nvSpPr>
          <p:cNvPr id="7" name="TextBox 6"/>
          <p:cNvSpPr txBox="1"/>
          <p:nvPr/>
        </p:nvSpPr>
        <p:spPr>
          <a:xfrm>
            <a:off x="6553200" y="1295400"/>
            <a:ext cx="980970" cy="923330"/>
          </a:xfrm>
          <a:prstGeom prst="rect">
            <a:avLst/>
          </a:prstGeom>
          <a:noFill/>
        </p:spPr>
        <p:txBody>
          <a:bodyPr wrap="none" rtlCol="0">
            <a:spAutoFit/>
          </a:bodyPr>
          <a:lstStyle/>
          <a:p>
            <a:r>
              <a:rPr lang="en-US" dirty="0" err="1" smtClean="0"/>
              <a:t>m</a:t>
            </a:r>
            <a:r>
              <a:rPr lang="en-US" dirty="0" smtClean="0"/>
              <a:t> = 160</a:t>
            </a:r>
          </a:p>
          <a:p>
            <a:r>
              <a:rPr lang="en-US" dirty="0" smtClean="0"/>
              <a:t>sd = 20</a:t>
            </a:r>
          </a:p>
          <a:p>
            <a:r>
              <a:rPr lang="en-US" dirty="0" smtClean="0"/>
              <a:t>L = -20.8</a:t>
            </a:r>
            <a:endParaRPr lang="en-US" dirty="0"/>
          </a:p>
        </p:txBody>
      </p:sp>
      <p:sp>
        <p:nvSpPr>
          <p:cNvPr id="8" name="TextBox 7"/>
          <p:cNvSpPr txBox="1"/>
          <p:nvPr/>
        </p:nvSpPr>
        <p:spPr>
          <a:xfrm>
            <a:off x="2600430" y="4572000"/>
            <a:ext cx="980970" cy="923330"/>
          </a:xfrm>
          <a:prstGeom prst="rect">
            <a:avLst/>
          </a:prstGeom>
          <a:noFill/>
        </p:spPr>
        <p:txBody>
          <a:bodyPr wrap="none" rtlCol="0">
            <a:spAutoFit/>
          </a:bodyPr>
          <a:lstStyle/>
          <a:p>
            <a:r>
              <a:rPr lang="en-US" dirty="0" err="1" smtClean="0"/>
              <a:t>m</a:t>
            </a:r>
            <a:r>
              <a:rPr lang="en-US" dirty="0" smtClean="0"/>
              <a:t> = 150</a:t>
            </a:r>
          </a:p>
          <a:p>
            <a:r>
              <a:rPr lang="en-US" dirty="0" smtClean="0"/>
              <a:t>sd = 10</a:t>
            </a:r>
          </a:p>
          <a:p>
            <a:r>
              <a:rPr lang="en-US" dirty="0" smtClean="0"/>
              <a:t>L = -23.6</a:t>
            </a:r>
            <a:endParaRPr lang="en-US" dirty="0"/>
          </a:p>
        </p:txBody>
      </p:sp>
      <p:sp>
        <p:nvSpPr>
          <p:cNvPr id="9" name="TextBox 8"/>
          <p:cNvSpPr txBox="1"/>
          <p:nvPr/>
        </p:nvSpPr>
        <p:spPr>
          <a:xfrm>
            <a:off x="6553200" y="4572000"/>
            <a:ext cx="1024815" cy="923330"/>
          </a:xfrm>
          <a:prstGeom prst="rect">
            <a:avLst/>
          </a:prstGeom>
          <a:noFill/>
        </p:spPr>
        <p:txBody>
          <a:bodyPr wrap="none" rtlCol="0">
            <a:spAutoFit/>
          </a:bodyPr>
          <a:lstStyle/>
          <a:p>
            <a:r>
              <a:rPr lang="en-US" dirty="0" err="1" smtClean="0"/>
              <a:t>m</a:t>
            </a:r>
            <a:r>
              <a:rPr lang="en-US" dirty="0" smtClean="0"/>
              <a:t> = 160</a:t>
            </a:r>
          </a:p>
          <a:p>
            <a:r>
              <a:rPr lang="en-US" dirty="0" smtClean="0"/>
              <a:t>sd = 15.8</a:t>
            </a:r>
          </a:p>
          <a:p>
            <a:r>
              <a:rPr lang="en-US" dirty="0" smtClean="0"/>
              <a:t>L = -20.4</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Likelihood surfaces for the mean and sd</a:t>
            </a:r>
            <a:endParaRPr lang="en-US" sz="3200" dirty="0"/>
          </a:p>
        </p:txBody>
      </p:sp>
      <p:pic>
        <p:nvPicPr>
          <p:cNvPr id="4" name="Picture 3"/>
          <p:cNvPicPr>
            <a:picLocks noChangeAspect="1"/>
          </p:cNvPicPr>
          <p:nvPr/>
        </p:nvPicPr>
        <p:blipFill>
          <a:blip r:embed="rId2"/>
          <a:srcRect b="48842"/>
          <a:stretch>
            <a:fillRect/>
          </a:stretch>
        </p:blipFill>
        <p:spPr>
          <a:xfrm>
            <a:off x="603250" y="2425700"/>
            <a:ext cx="7937500" cy="3365500"/>
          </a:xfrm>
          <a:prstGeom prst="rect">
            <a:avLst/>
          </a:prstGeom>
        </p:spPr>
      </p:pic>
      <p:sp>
        <p:nvSpPr>
          <p:cNvPr id="5" name="TextBox 4"/>
          <p:cNvSpPr txBox="1"/>
          <p:nvPr/>
        </p:nvSpPr>
        <p:spPr>
          <a:xfrm>
            <a:off x="1600200" y="2297668"/>
            <a:ext cx="1636386" cy="369332"/>
          </a:xfrm>
          <a:prstGeom prst="rect">
            <a:avLst/>
          </a:prstGeom>
          <a:noFill/>
        </p:spPr>
        <p:txBody>
          <a:bodyPr wrap="none" rtlCol="0">
            <a:spAutoFit/>
          </a:bodyPr>
          <a:lstStyle/>
          <a:p>
            <a:r>
              <a:rPr lang="en-US" dirty="0" smtClean="0"/>
              <a:t>Assume sd = 10</a:t>
            </a:r>
            <a:endParaRPr lang="en-US" dirty="0"/>
          </a:p>
        </p:txBody>
      </p:sp>
      <p:sp>
        <p:nvSpPr>
          <p:cNvPr id="6" name="TextBox 5"/>
          <p:cNvSpPr txBox="1"/>
          <p:nvPr/>
        </p:nvSpPr>
        <p:spPr>
          <a:xfrm>
            <a:off x="5562600" y="2297668"/>
            <a:ext cx="2072916" cy="369332"/>
          </a:xfrm>
          <a:prstGeom prst="rect">
            <a:avLst/>
          </a:prstGeom>
          <a:noFill/>
        </p:spPr>
        <p:txBody>
          <a:bodyPr wrap="none" rtlCol="0">
            <a:spAutoFit/>
          </a:bodyPr>
          <a:lstStyle/>
          <a:p>
            <a:r>
              <a:rPr lang="en-US" dirty="0" smtClean="0"/>
              <a:t>Assume mean = 160</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max likelihood for the mean and sd of X</a:t>
            </a:r>
            <a:endParaRPr lang="en-US" sz="3200"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365250" y="1344900"/>
            <a:ext cx="6483350" cy="5373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Bayesian stats all about?</a:t>
            </a:r>
            <a:endParaRPr lang="en-US" dirty="0"/>
          </a:p>
        </p:txBody>
      </p:sp>
      <p:sp>
        <p:nvSpPr>
          <p:cNvPr id="3" name="Content Placeholder 2"/>
          <p:cNvSpPr>
            <a:spLocks noGrp="1"/>
          </p:cNvSpPr>
          <p:nvPr>
            <p:ph idx="1"/>
          </p:nvPr>
        </p:nvSpPr>
        <p:spPr/>
        <p:txBody>
          <a:bodyPr/>
          <a:lstStyle/>
          <a:p>
            <a:r>
              <a:rPr lang="en-US" dirty="0" smtClean="0"/>
              <a:t>A philosophy</a:t>
            </a:r>
          </a:p>
          <a:p>
            <a:pPr lvl="1"/>
            <a:r>
              <a:rPr lang="en-US" dirty="0" smtClean="0"/>
              <a:t>we have prior knowledge of systems, and our prior beliefs should (and do) inform how we interpret data</a:t>
            </a:r>
          </a:p>
          <a:p>
            <a:pPr lvl="1"/>
            <a:endParaRPr lang="en-US" dirty="0" smtClean="0"/>
          </a:p>
          <a:p>
            <a:r>
              <a:rPr lang="en-US" dirty="0" smtClean="0"/>
              <a:t>An efficient algorithm for complex likelihood problems</a:t>
            </a:r>
          </a:p>
          <a:p>
            <a:pPr lvl="1"/>
            <a:r>
              <a:rPr lang="en-US" dirty="0" smtClean="0"/>
              <a:t>Gibbs samplers, MCMC searches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ZA"/>
              <a:t>What is R?</a:t>
            </a:r>
            <a:endParaRPr lang="en-GB"/>
          </a:p>
        </p:txBody>
      </p:sp>
      <p:sp>
        <p:nvSpPr>
          <p:cNvPr id="22531" name="Rectangle 3"/>
          <p:cNvSpPr>
            <a:spLocks noGrp="1" noChangeArrowheads="1"/>
          </p:cNvSpPr>
          <p:nvPr>
            <p:ph type="body" idx="1"/>
          </p:nvPr>
        </p:nvSpPr>
        <p:spPr/>
        <p:txBody>
          <a:bodyPr/>
          <a:lstStyle/>
          <a:p>
            <a:pPr>
              <a:lnSpc>
                <a:spcPct val="80000"/>
              </a:lnSpc>
            </a:pPr>
            <a:r>
              <a:rPr lang="en-GB" sz="2800"/>
              <a:t>R is a </a:t>
            </a:r>
            <a:r>
              <a:rPr lang="en-GB" sz="2800" b="1"/>
              <a:t>system</a:t>
            </a:r>
            <a:r>
              <a:rPr lang="en-GB" sz="2800"/>
              <a:t> for statistical computation and graphics. </a:t>
            </a:r>
          </a:p>
          <a:p>
            <a:pPr>
              <a:lnSpc>
                <a:spcPct val="80000"/>
              </a:lnSpc>
            </a:pPr>
            <a:endParaRPr lang="en-US" sz="2800"/>
          </a:p>
          <a:p>
            <a:pPr>
              <a:lnSpc>
                <a:spcPct val="80000"/>
              </a:lnSpc>
            </a:pPr>
            <a:r>
              <a:rPr lang="en-US" sz="2800"/>
              <a:t>R: initially written by Ross Ihaka and Robert Gentleman at </a:t>
            </a:r>
            <a:r>
              <a:rPr lang="de-DE" sz="2800"/>
              <a:t>Dep</a:t>
            </a:r>
            <a:r>
              <a:rPr lang="en-US" sz="2800"/>
              <a:t>.</a:t>
            </a:r>
            <a:r>
              <a:rPr lang="de-DE" sz="2800"/>
              <a:t> of Statistics of U of Auckland, New Zealand</a:t>
            </a:r>
            <a:r>
              <a:rPr lang="en-US" sz="2800"/>
              <a:t> during </a:t>
            </a:r>
            <a:r>
              <a:rPr lang="en-US" sz="2800" b="1"/>
              <a:t>1990</a:t>
            </a:r>
            <a:r>
              <a:rPr lang="en-US" sz="2800"/>
              <a:t>s.</a:t>
            </a:r>
          </a:p>
          <a:p>
            <a:pPr>
              <a:lnSpc>
                <a:spcPct val="80000"/>
              </a:lnSpc>
            </a:pPr>
            <a:endParaRPr lang="en-US" sz="2800"/>
          </a:p>
          <a:p>
            <a:pPr>
              <a:lnSpc>
                <a:spcPct val="80000"/>
              </a:lnSpc>
            </a:pPr>
            <a:r>
              <a:rPr lang="en-US" sz="2800"/>
              <a:t>Since 1997: international </a:t>
            </a:r>
            <a:r>
              <a:rPr lang="en-US" sz="2800" b="1"/>
              <a:t>“R-core” team</a:t>
            </a:r>
            <a:r>
              <a:rPr lang="en-US" sz="2800"/>
              <a:t> of ca. 15 people with access to common CVS archive.</a:t>
            </a:r>
          </a:p>
          <a:p>
            <a:pPr>
              <a:lnSpc>
                <a:spcPct val="80000"/>
              </a:lnSpc>
            </a:pPr>
            <a:endParaRPr lang="en-GB" sz="2000"/>
          </a:p>
        </p:txBody>
      </p:sp>
      <p:sp>
        <p:nvSpPr>
          <p:cNvPr id="22533" name="Text Box 5"/>
          <p:cNvSpPr txBox="1">
            <a:spLocks noChangeArrowheads="1"/>
          </p:cNvSpPr>
          <p:nvPr/>
        </p:nvSpPr>
        <p:spPr bwMode="auto">
          <a:xfrm>
            <a:off x="3733800" y="6338888"/>
            <a:ext cx="5257800" cy="366712"/>
          </a:xfrm>
          <a:prstGeom prst="rect">
            <a:avLst/>
          </a:prstGeom>
          <a:noFill/>
          <a:ln w="9525">
            <a:noFill/>
            <a:miter lim="800000"/>
            <a:headEnd/>
            <a:tailEnd/>
          </a:ln>
          <a:effectLst/>
        </p:spPr>
        <p:txBody>
          <a:bodyPr>
            <a:prstTxWarp prst="textNoShape">
              <a:avLst/>
            </a:prstTxWarp>
            <a:spAutoFit/>
          </a:bodyPr>
          <a:lstStyle/>
          <a:p>
            <a:pPr algn="r">
              <a:spcBef>
                <a:spcPct val="50000"/>
              </a:spcBef>
            </a:pPr>
            <a:r>
              <a:rPr lang="en-ZA"/>
              <a:t>From </a:t>
            </a:r>
            <a:r>
              <a:rPr lang="en-GB"/>
              <a:t>Wolfgang Huber – An introduction to R </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ZA"/>
              <a:t>What is R?</a:t>
            </a:r>
            <a:endParaRPr lang="en-GB"/>
          </a:p>
        </p:txBody>
      </p:sp>
      <p:sp>
        <p:nvSpPr>
          <p:cNvPr id="20483" name="Rectangle 3"/>
          <p:cNvSpPr>
            <a:spLocks noGrp="1" noChangeArrowheads="1"/>
          </p:cNvSpPr>
          <p:nvPr>
            <p:ph type="body" idx="1"/>
          </p:nvPr>
        </p:nvSpPr>
        <p:spPr/>
        <p:txBody>
          <a:bodyPr/>
          <a:lstStyle/>
          <a:p>
            <a:pPr>
              <a:lnSpc>
                <a:spcPct val="90000"/>
              </a:lnSpc>
            </a:pPr>
            <a:r>
              <a:rPr lang="en-US"/>
              <a:t>GNU General Public License (GPL)</a:t>
            </a:r>
          </a:p>
          <a:p>
            <a:pPr lvl="1">
              <a:lnSpc>
                <a:spcPct val="90000"/>
              </a:lnSpc>
            </a:pPr>
            <a:r>
              <a:rPr lang="en-US"/>
              <a:t>can be used by anyone for any purpose</a:t>
            </a:r>
          </a:p>
          <a:p>
            <a:pPr lvl="1">
              <a:lnSpc>
                <a:spcPct val="90000"/>
              </a:lnSpc>
            </a:pPr>
            <a:r>
              <a:rPr lang="en-US"/>
              <a:t>contagious</a:t>
            </a:r>
          </a:p>
          <a:p>
            <a:pPr lvl="1">
              <a:lnSpc>
                <a:spcPct val="90000"/>
              </a:lnSpc>
            </a:pPr>
            <a:r>
              <a:rPr lang="en-US"/>
              <a:t>not platform specific!</a:t>
            </a:r>
          </a:p>
          <a:p>
            <a:pPr>
              <a:lnSpc>
                <a:spcPct val="90000"/>
              </a:lnSpc>
            </a:pPr>
            <a:endParaRPr lang="en-US"/>
          </a:p>
          <a:p>
            <a:pPr>
              <a:lnSpc>
                <a:spcPct val="90000"/>
              </a:lnSpc>
            </a:pPr>
            <a:r>
              <a:rPr lang="en-US"/>
              <a:t>Open Source</a:t>
            </a:r>
          </a:p>
          <a:p>
            <a:pPr lvl="1">
              <a:lnSpc>
                <a:spcPct val="90000"/>
              </a:lnSpc>
            </a:pPr>
            <a:r>
              <a:rPr lang="en-US"/>
              <a:t>quality control!</a:t>
            </a:r>
          </a:p>
          <a:p>
            <a:pPr lvl="1">
              <a:lnSpc>
                <a:spcPct val="90000"/>
              </a:lnSpc>
            </a:pPr>
            <a:r>
              <a:rPr lang="en-US"/>
              <a:t>efficient bug tracking and fixing system supported by the user community</a:t>
            </a:r>
            <a:endParaRPr lang="en-GB"/>
          </a:p>
        </p:txBody>
      </p:sp>
      <p:sp>
        <p:nvSpPr>
          <p:cNvPr id="20484" name="Text Box 4"/>
          <p:cNvSpPr txBox="1">
            <a:spLocks noChangeArrowheads="1"/>
          </p:cNvSpPr>
          <p:nvPr/>
        </p:nvSpPr>
        <p:spPr bwMode="auto">
          <a:xfrm>
            <a:off x="3733800" y="6338888"/>
            <a:ext cx="5257800" cy="366712"/>
          </a:xfrm>
          <a:prstGeom prst="rect">
            <a:avLst/>
          </a:prstGeom>
          <a:noFill/>
          <a:ln w="9525">
            <a:noFill/>
            <a:miter lim="800000"/>
            <a:headEnd/>
            <a:tailEnd/>
          </a:ln>
          <a:effectLst/>
        </p:spPr>
        <p:txBody>
          <a:bodyPr>
            <a:prstTxWarp prst="textNoShape">
              <a:avLst/>
            </a:prstTxWarp>
            <a:spAutoFit/>
          </a:bodyPr>
          <a:lstStyle/>
          <a:p>
            <a:pPr algn="r">
              <a:spcBef>
                <a:spcPct val="50000"/>
              </a:spcBef>
            </a:pPr>
            <a:r>
              <a:rPr lang="en-ZA"/>
              <a:t>From </a:t>
            </a:r>
            <a:r>
              <a:rPr lang="en-GB"/>
              <a:t>Wolfgang Huber – An introduction to R </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0" y="152592"/>
            <a:ext cx="9272771" cy="461655"/>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sz="2400" dirty="0">
                <a:solidFill>
                  <a:schemeClr val="bg1"/>
                </a:solidFill>
                <a:latin typeface="Century Gothic" charset="0"/>
              </a:rPr>
              <a:t>“Data Entropy” Michener et al. 1997, Ecological Monographs</a:t>
            </a:r>
          </a:p>
        </p:txBody>
      </p:sp>
      <p:sp>
        <p:nvSpPr>
          <p:cNvPr id="63491" name="Line 3"/>
          <p:cNvSpPr>
            <a:spLocks noChangeShapeType="1"/>
          </p:cNvSpPr>
          <p:nvPr/>
        </p:nvSpPr>
        <p:spPr bwMode="auto">
          <a:xfrm>
            <a:off x="1143720" y="1144440"/>
            <a:ext cx="0" cy="4724592"/>
          </a:xfrm>
          <a:prstGeom prst="line">
            <a:avLst/>
          </a:prstGeom>
          <a:noFill/>
          <a:ln w="28575">
            <a:solidFill>
              <a:schemeClr val="bg1"/>
            </a:solidFill>
            <a:round/>
            <a:headEnd/>
            <a:tailEnd/>
          </a:ln>
          <a:effectLst/>
        </p:spPr>
        <p:txBody>
          <a:bodyPr lIns="82945" tIns="41473" rIns="82945" bIns="41473">
            <a:prstTxWarp prst="textNoShape">
              <a:avLst/>
            </a:prstTxWarp>
          </a:bodyPr>
          <a:lstStyle/>
          <a:p>
            <a:endParaRPr lang="en-US"/>
          </a:p>
        </p:txBody>
      </p:sp>
      <p:sp>
        <p:nvSpPr>
          <p:cNvPr id="63492" name="Line 4"/>
          <p:cNvSpPr>
            <a:spLocks noChangeShapeType="1"/>
          </p:cNvSpPr>
          <p:nvPr/>
        </p:nvSpPr>
        <p:spPr bwMode="auto">
          <a:xfrm>
            <a:off x="1143720" y="5881987"/>
            <a:ext cx="7238280" cy="0"/>
          </a:xfrm>
          <a:prstGeom prst="line">
            <a:avLst/>
          </a:prstGeom>
          <a:noFill/>
          <a:ln w="28575">
            <a:solidFill>
              <a:schemeClr val="bg1"/>
            </a:solidFill>
            <a:round/>
            <a:headEnd/>
            <a:tailEnd/>
          </a:ln>
          <a:effectLst/>
        </p:spPr>
        <p:txBody>
          <a:bodyPr lIns="82945" tIns="41473" rIns="82945" bIns="41473">
            <a:prstTxWarp prst="textNoShape">
              <a:avLst/>
            </a:prstTxWarp>
          </a:bodyPr>
          <a:lstStyle/>
          <a:p>
            <a:endParaRPr lang="en-US"/>
          </a:p>
        </p:txBody>
      </p:sp>
      <p:sp>
        <p:nvSpPr>
          <p:cNvPr id="63493" name="Text Box 5"/>
          <p:cNvSpPr txBox="1">
            <a:spLocks noChangeArrowheads="1"/>
          </p:cNvSpPr>
          <p:nvPr/>
        </p:nvSpPr>
        <p:spPr bwMode="auto">
          <a:xfrm rot="16200000">
            <a:off x="-483954" y="3144574"/>
            <a:ext cx="2405482" cy="368756"/>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Information content</a:t>
            </a:r>
          </a:p>
        </p:txBody>
      </p:sp>
      <p:sp>
        <p:nvSpPr>
          <p:cNvPr id="63494" name="Text Box 6"/>
          <p:cNvSpPr txBox="1">
            <a:spLocks noChangeArrowheads="1"/>
          </p:cNvSpPr>
          <p:nvPr/>
        </p:nvSpPr>
        <p:spPr bwMode="auto">
          <a:xfrm>
            <a:off x="3353376" y="6110876"/>
            <a:ext cx="702779" cy="369322"/>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Time</a:t>
            </a:r>
          </a:p>
        </p:txBody>
      </p:sp>
      <p:sp>
        <p:nvSpPr>
          <p:cNvPr id="63495" name="Freeform 7"/>
          <p:cNvSpPr>
            <a:spLocks/>
          </p:cNvSpPr>
          <p:nvPr/>
        </p:nvSpPr>
        <p:spPr bwMode="auto">
          <a:xfrm>
            <a:off x="1143720" y="1399240"/>
            <a:ext cx="4546072" cy="2653085"/>
          </a:xfrm>
          <a:custGeom>
            <a:avLst/>
            <a:gdLst/>
            <a:ahLst/>
            <a:cxnLst>
              <a:cxn ang="0">
                <a:pos x="0" y="40"/>
              </a:cxn>
              <a:cxn ang="0">
                <a:pos x="336" y="40"/>
              </a:cxn>
              <a:cxn ang="0">
                <a:pos x="384" y="88"/>
              </a:cxn>
              <a:cxn ang="0">
                <a:pos x="672" y="568"/>
              </a:cxn>
              <a:cxn ang="0">
                <a:pos x="1392" y="1048"/>
              </a:cxn>
              <a:cxn ang="0">
                <a:pos x="2064" y="1384"/>
              </a:cxn>
              <a:cxn ang="0">
                <a:pos x="2736" y="1576"/>
              </a:cxn>
              <a:cxn ang="0">
                <a:pos x="2832" y="1672"/>
              </a:cxn>
            </a:cxnLst>
            <a:rect l="0" t="0" r="r" b="b"/>
            <a:pathLst>
              <a:path w="2864" h="1672">
                <a:moveTo>
                  <a:pt x="0" y="40"/>
                </a:moveTo>
                <a:cubicBezTo>
                  <a:pt x="136" y="36"/>
                  <a:pt x="272" y="32"/>
                  <a:pt x="336" y="40"/>
                </a:cubicBezTo>
                <a:cubicBezTo>
                  <a:pt x="400" y="48"/>
                  <a:pt x="328" y="0"/>
                  <a:pt x="384" y="88"/>
                </a:cubicBezTo>
                <a:cubicBezTo>
                  <a:pt x="440" y="176"/>
                  <a:pt x="504" y="408"/>
                  <a:pt x="672" y="568"/>
                </a:cubicBezTo>
                <a:cubicBezTo>
                  <a:pt x="840" y="728"/>
                  <a:pt x="1160" y="912"/>
                  <a:pt x="1392" y="1048"/>
                </a:cubicBezTo>
                <a:cubicBezTo>
                  <a:pt x="1624" y="1184"/>
                  <a:pt x="1840" y="1296"/>
                  <a:pt x="2064" y="1384"/>
                </a:cubicBezTo>
                <a:cubicBezTo>
                  <a:pt x="2288" y="1472"/>
                  <a:pt x="2608" y="1528"/>
                  <a:pt x="2736" y="1576"/>
                </a:cubicBezTo>
                <a:cubicBezTo>
                  <a:pt x="2864" y="1624"/>
                  <a:pt x="2848" y="1648"/>
                  <a:pt x="2832" y="1672"/>
                </a:cubicBezTo>
              </a:path>
            </a:pathLst>
          </a:custGeom>
          <a:noFill/>
          <a:ln w="28575" cmpd="sng">
            <a:solidFill>
              <a:schemeClr val="bg1"/>
            </a:solidFill>
            <a:round/>
            <a:headEnd/>
            <a:tailEnd/>
          </a:ln>
          <a:effectLst/>
        </p:spPr>
        <p:txBody>
          <a:bodyPr lIns="82945" tIns="41473" rIns="82945" bIns="41473">
            <a:prstTxWarp prst="textNoShape">
              <a:avLst/>
            </a:prstTxWarp>
          </a:bodyPr>
          <a:lstStyle/>
          <a:p>
            <a:endParaRPr lang="en-US"/>
          </a:p>
        </p:txBody>
      </p:sp>
      <p:sp>
        <p:nvSpPr>
          <p:cNvPr id="63496" name="Freeform 8"/>
          <p:cNvSpPr>
            <a:spLocks/>
          </p:cNvSpPr>
          <p:nvPr/>
        </p:nvSpPr>
        <p:spPr bwMode="auto">
          <a:xfrm>
            <a:off x="5639377" y="3976028"/>
            <a:ext cx="1142279" cy="1905960"/>
          </a:xfrm>
          <a:custGeom>
            <a:avLst/>
            <a:gdLst/>
            <a:ahLst/>
            <a:cxnLst>
              <a:cxn ang="0">
                <a:pos x="0" y="0"/>
              </a:cxn>
              <a:cxn ang="0">
                <a:pos x="336" y="864"/>
              </a:cxn>
              <a:cxn ang="0">
                <a:pos x="576" y="1056"/>
              </a:cxn>
              <a:cxn ang="0">
                <a:pos x="720" y="1200"/>
              </a:cxn>
            </a:cxnLst>
            <a:rect l="0" t="0" r="r" b="b"/>
            <a:pathLst>
              <a:path w="720" h="1200">
                <a:moveTo>
                  <a:pt x="0" y="0"/>
                </a:moveTo>
                <a:cubicBezTo>
                  <a:pt x="120" y="344"/>
                  <a:pt x="240" y="688"/>
                  <a:pt x="336" y="864"/>
                </a:cubicBezTo>
                <a:cubicBezTo>
                  <a:pt x="432" y="1040"/>
                  <a:pt x="512" y="1000"/>
                  <a:pt x="576" y="1056"/>
                </a:cubicBezTo>
                <a:cubicBezTo>
                  <a:pt x="640" y="1112"/>
                  <a:pt x="680" y="1156"/>
                  <a:pt x="720" y="1200"/>
                </a:cubicBezTo>
              </a:path>
            </a:pathLst>
          </a:custGeom>
          <a:noFill/>
          <a:ln w="28575" cmpd="sng">
            <a:solidFill>
              <a:schemeClr val="bg1"/>
            </a:solidFill>
            <a:round/>
            <a:headEnd/>
            <a:tailEnd/>
          </a:ln>
          <a:effectLst/>
        </p:spPr>
        <p:txBody>
          <a:bodyPr lIns="82945" tIns="41473" rIns="82945" bIns="41473">
            <a:prstTxWarp prst="textNoShape">
              <a:avLst/>
            </a:prstTxWarp>
          </a:bodyPr>
          <a:lstStyle/>
          <a:p>
            <a:endParaRPr lang="en-US"/>
          </a:p>
        </p:txBody>
      </p:sp>
      <p:sp>
        <p:nvSpPr>
          <p:cNvPr id="63497" name="Text Box 9"/>
          <p:cNvSpPr txBox="1">
            <a:spLocks noChangeArrowheads="1"/>
          </p:cNvSpPr>
          <p:nvPr/>
        </p:nvSpPr>
        <p:spPr bwMode="auto">
          <a:xfrm>
            <a:off x="2041124" y="1191945"/>
            <a:ext cx="2311928" cy="368524"/>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Time of publication</a:t>
            </a:r>
          </a:p>
        </p:txBody>
      </p:sp>
      <p:sp>
        <p:nvSpPr>
          <p:cNvPr id="63498" name="Text Box 10"/>
          <p:cNvSpPr txBox="1">
            <a:spLocks noChangeArrowheads="1"/>
          </p:cNvSpPr>
          <p:nvPr/>
        </p:nvSpPr>
        <p:spPr bwMode="auto">
          <a:xfrm>
            <a:off x="2895312" y="1842620"/>
            <a:ext cx="1855304" cy="368524"/>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Specific details</a:t>
            </a:r>
          </a:p>
        </p:txBody>
      </p:sp>
      <p:sp>
        <p:nvSpPr>
          <p:cNvPr id="63499" name="Text Box 11"/>
          <p:cNvSpPr txBox="1">
            <a:spLocks noChangeArrowheads="1"/>
          </p:cNvSpPr>
          <p:nvPr/>
        </p:nvSpPr>
        <p:spPr bwMode="auto">
          <a:xfrm>
            <a:off x="4342969" y="2452987"/>
            <a:ext cx="1884113" cy="368524"/>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General details</a:t>
            </a:r>
          </a:p>
        </p:txBody>
      </p:sp>
      <p:sp>
        <p:nvSpPr>
          <p:cNvPr id="63500" name="Text Box 12"/>
          <p:cNvSpPr txBox="1">
            <a:spLocks noChangeArrowheads="1"/>
          </p:cNvSpPr>
          <p:nvPr/>
        </p:nvSpPr>
        <p:spPr bwMode="auto">
          <a:xfrm>
            <a:off x="5410345" y="3214508"/>
            <a:ext cx="3448446" cy="368524"/>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Retirement or career change</a:t>
            </a:r>
          </a:p>
        </p:txBody>
      </p:sp>
      <p:sp>
        <p:nvSpPr>
          <p:cNvPr id="63501" name="Text Box 13"/>
          <p:cNvSpPr txBox="1">
            <a:spLocks noChangeArrowheads="1"/>
          </p:cNvSpPr>
          <p:nvPr/>
        </p:nvSpPr>
        <p:spPr bwMode="auto">
          <a:xfrm>
            <a:off x="7163377" y="4891579"/>
            <a:ext cx="878677" cy="368524"/>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dirty="0">
                <a:solidFill>
                  <a:schemeClr val="bg1"/>
                </a:solidFill>
                <a:latin typeface="Century Gothic" charset="0"/>
              </a:rPr>
              <a:t>Death</a:t>
            </a:r>
          </a:p>
        </p:txBody>
      </p:sp>
      <p:sp>
        <p:nvSpPr>
          <p:cNvPr id="63502" name="Text Box 14"/>
          <p:cNvSpPr txBox="1">
            <a:spLocks noChangeArrowheads="1"/>
          </p:cNvSpPr>
          <p:nvPr/>
        </p:nvSpPr>
        <p:spPr bwMode="auto">
          <a:xfrm>
            <a:off x="2438689" y="3734184"/>
            <a:ext cx="1447656" cy="368524"/>
          </a:xfrm>
          <a:prstGeom prst="rect">
            <a:avLst/>
          </a:prstGeom>
          <a:noFill/>
          <a:ln w="9525">
            <a:noFill/>
            <a:miter lim="800000"/>
            <a:headEnd/>
            <a:tailEnd/>
          </a:ln>
          <a:effectLst/>
        </p:spPr>
        <p:txBody>
          <a:bodyPr lIns="91430" tIns="45715" rIns="91430" bIns="45715">
            <a:prstTxWarp prst="textNoShape">
              <a:avLst/>
            </a:prstTxWarp>
            <a:spAutoFit/>
          </a:bodyPr>
          <a:lstStyle/>
          <a:p>
            <a:pPr defTabSz="914414"/>
            <a:r>
              <a:rPr lang="en-US" dirty="0">
                <a:solidFill>
                  <a:schemeClr val="bg1"/>
                </a:solidFill>
                <a:latin typeface="Century Gothic" charset="0"/>
              </a:rPr>
              <a:t>Accident</a:t>
            </a:r>
          </a:p>
        </p:txBody>
      </p:sp>
      <p:sp>
        <p:nvSpPr>
          <p:cNvPr id="63503" name="Freeform 15"/>
          <p:cNvSpPr>
            <a:spLocks/>
          </p:cNvSpPr>
          <p:nvPr/>
        </p:nvSpPr>
        <p:spPr bwMode="auto">
          <a:xfrm>
            <a:off x="4115377" y="3519692"/>
            <a:ext cx="303935" cy="2362296"/>
          </a:xfrm>
          <a:custGeom>
            <a:avLst/>
            <a:gdLst/>
            <a:ahLst/>
            <a:cxnLst>
              <a:cxn ang="0">
                <a:pos x="0" y="0"/>
              </a:cxn>
              <a:cxn ang="0">
                <a:pos x="48" y="1104"/>
              </a:cxn>
              <a:cxn ang="0">
                <a:pos x="192" y="1488"/>
              </a:cxn>
            </a:cxnLst>
            <a:rect l="0" t="0" r="r" b="b"/>
            <a:pathLst>
              <a:path w="192" h="1488">
                <a:moveTo>
                  <a:pt x="0" y="0"/>
                </a:moveTo>
                <a:cubicBezTo>
                  <a:pt x="8" y="428"/>
                  <a:pt x="16" y="856"/>
                  <a:pt x="48" y="1104"/>
                </a:cubicBezTo>
                <a:cubicBezTo>
                  <a:pt x="80" y="1352"/>
                  <a:pt x="136" y="1420"/>
                  <a:pt x="192" y="1488"/>
                </a:cubicBezTo>
              </a:path>
            </a:pathLst>
          </a:custGeom>
          <a:noFill/>
          <a:ln w="28575" cap="flat" cmpd="sng">
            <a:solidFill>
              <a:schemeClr val="bg1"/>
            </a:solidFill>
            <a:prstDash val="dash"/>
            <a:round/>
            <a:headEnd/>
            <a:tailEnd/>
          </a:ln>
          <a:effectLst/>
        </p:spPr>
        <p:txBody>
          <a:bodyPr lIns="82945" tIns="41473" rIns="82945" bIns="41473">
            <a:prstTxWarp prst="textNoShape">
              <a:avLst/>
            </a:prstTxWarp>
          </a:bodyPr>
          <a:lstStyle/>
          <a:p>
            <a:endParaRPr lang="en-US"/>
          </a:p>
        </p:txBody>
      </p:sp>
      <p:sp>
        <p:nvSpPr>
          <p:cNvPr id="63504" name="Line 16"/>
          <p:cNvSpPr>
            <a:spLocks noChangeShapeType="1"/>
          </p:cNvSpPr>
          <p:nvPr/>
        </p:nvSpPr>
        <p:spPr bwMode="auto">
          <a:xfrm flipH="1">
            <a:off x="5639377" y="3519692"/>
            <a:ext cx="685656" cy="443380"/>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
        <p:nvSpPr>
          <p:cNvPr id="63505" name="Line 17"/>
          <p:cNvSpPr>
            <a:spLocks noChangeShapeType="1"/>
          </p:cNvSpPr>
          <p:nvPr/>
        </p:nvSpPr>
        <p:spPr bwMode="auto">
          <a:xfrm flipH="1">
            <a:off x="6628968" y="5271620"/>
            <a:ext cx="685656" cy="290788"/>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
        <p:nvSpPr>
          <p:cNvPr id="63506" name="Line 18"/>
          <p:cNvSpPr>
            <a:spLocks noChangeShapeType="1"/>
          </p:cNvSpPr>
          <p:nvPr/>
        </p:nvSpPr>
        <p:spPr bwMode="auto">
          <a:xfrm flipH="1">
            <a:off x="3429721" y="2681876"/>
            <a:ext cx="913248" cy="303744"/>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
        <p:nvSpPr>
          <p:cNvPr id="63507" name="Line 19"/>
          <p:cNvSpPr>
            <a:spLocks noChangeShapeType="1"/>
          </p:cNvSpPr>
          <p:nvPr/>
        </p:nvSpPr>
        <p:spPr bwMode="auto">
          <a:xfrm flipH="1">
            <a:off x="2286001" y="2071508"/>
            <a:ext cx="609311" cy="152592"/>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
        <p:nvSpPr>
          <p:cNvPr id="63508" name="Line 20"/>
          <p:cNvSpPr>
            <a:spLocks noChangeShapeType="1"/>
          </p:cNvSpPr>
          <p:nvPr/>
        </p:nvSpPr>
        <p:spPr bwMode="auto">
          <a:xfrm flipH="1">
            <a:off x="1753033" y="1386284"/>
            <a:ext cx="303935" cy="61900"/>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
        <p:nvSpPr>
          <p:cNvPr id="63509" name="Line 21"/>
          <p:cNvSpPr>
            <a:spLocks noChangeShapeType="1"/>
          </p:cNvSpPr>
          <p:nvPr/>
        </p:nvSpPr>
        <p:spPr bwMode="auto">
          <a:xfrm flipV="1">
            <a:off x="3657313" y="3581592"/>
            <a:ext cx="381720" cy="243284"/>
          </a:xfrm>
          <a:prstGeom prst="line">
            <a:avLst/>
          </a:prstGeom>
          <a:noFill/>
          <a:ln w="28575">
            <a:solidFill>
              <a:schemeClr val="bg1"/>
            </a:solidFill>
            <a:round/>
            <a:headEnd/>
            <a:tailEnd type="triangle" w="med" len="med"/>
          </a:ln>
          <a:effectLst/>
        </p:spPr>
        <p:txBody>
          <a:bodyPr lIns="82945" tIns="41473" rIns="82945" bIns="41473">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419181" y="1929358"/>
            <a:ext cx="7635845" cy="3785642"/>
          </a:xfrm>
          <a:prstGeom prst="rect">
            <a:avLst/>
          </a:prstGeom>
          <a:noFill/>
          <a:ln w="9525">
            <a:noFill/>
            <a:miter lim="800000"/>
            <a:headEnd/>
            <a:tailEnd/>
          </a:ln>
          <a:effectLst/>
        </p:spPr>
        <p:txBody>
          <a:bodyPr lIns="91430" tIns="45715" rIns="91430" bIns="45715">
            <a:prstTxWarp prst="textNoShape">
              <a:avLst/>
            </a:prstTxWarp>
            <a:spAutoFit/>
          </a:bodyPr>
          <a:lstStyle/>
          <a:p>
            <a:pPr defTabSz="914414"/>
            <a:r>
              <a:rPr lang="en-US" sz="2400" dirty="0">
                <a:latin typeface="Century Gothic" charset="0"/>
              </a:rPr>
              <a:t>Personal data management problems are magnified in collaboration</a:t>
            </a:r>
          </a:p>
          <a:p>
            <a:pPr defTabSz="914414">
              <a:buFontTx/>
              <a:buChar char="•"/>
            </a:pPr>
            <a:endParaRPr lang="en-US" sz="2400" dirty="0">
              <a:latin typeface="Century Gothic" charset="0"/>
            </a:endParaRPr>
          </a:p>
          <a:p>
            <a:pPr marL="456487" lvl="1" defTabSz="914414">
              <a:buFontTx/>
              <a:buChar char="•"/>
            </a:pPr>
            <a:r>
              <a:rPr lang="en-US" sz="2400" dirty="0">
                <a:latin typeface="Century Gothic" charset="0"/>
              </a:rPr>
              <a:t>Data organization </a:t>
            </a:r>
            <a:r>
              <a:rPr lang="en-US" sz="2400" i="1" dirty="0">
                <a:latin typeface="Century Gothic" charset="0"/>
              </a:rPr>
              <a:t>– standardize </a:t>
            </a:r>
          </a:p>
          <a:p>
            <a:pPr defTabSz="914414">
              <a:buFontTx/>
              <a:buChar char="•"/>
            </a:pPr>
            <a:endParaRPr lang="en-US" sz="2400" i="1" dirty="0">
              <a:latin typeface="Century Gothic" charset="0"/>
            </a:endParaRPr>
          </a:p>
          <a:p>
            <a:pPr marL="456487" lvl="1" defTabSz="914414">
              <a:buFontTx/>
              <a:buChar char="•"/>
            </a:pPr>
            <a:r>
              <a:rPr lang="en-US" sz="2400" dirty="0">
                <a:latin typeface="Century Gothic" charset="0"/>
              </a:rPr>
              <a:t>Data documentation </a:t>
            </a:r>
            <a:r>
              <a:rPr lang="en-US" sz="2400" i="1" dirty="0">
                <a:latin typeface="Century Gothic" charset="0"/>
              </a:rPr>
              <a:t>– standardize metadata</a:t>
            </a:r>
          </a:p>
          <a:p>
            <a:pPr defTabSz="914414">
              <a:buFontTx/>
              <a:buChar char="•"/>
            </a:pPr>
            <a:endParaRPr lang="en-US" sz="2400" dirty="0">
              <a:latin typeface="Century Gothic" charset="0"/>
            </a:endParaRPr>
          </a:p>
          <a:p>
            <a:pPr marL="456487" lvl="1" defTabSz="914414">
              <a:buFontTx/>
              <a:buChar char="•"/>
            </a:pPr>
            <a:r>
              <a:rPr lang="en-US" sz="2400" dirty="0">
                <a:latin typeface="Century Gothic" charset="0"/>
              </a:rPr>
              <a:t>Data analysis </a:t>
            </a:r>
            <a:r>
              <a:rPr lang="en-US" sz="2400" i="1" dirty="0">
                <a:latin typeface="Century Gothic" charset="0"/>
              </a:rPr>
              <a:t>- document</a:t>
            </a:r>
          </a:p>
          <a:p>
            <a:pPr defTabSz="914414">
              <a:buFontTx/>
              <a:buChar char="•"/>
            </a:pPr>
            <a:endParaRPr lang="en-US" sz="2400" i="1" dirty="0">
              <a:latin typeface="Century Gothic" charset="0"/>
            </a:endParaRPr>
          </a:p>
          <a:p>
            <a:pPr marL="456487" lvl="1" defTabSz="914414">
              <a:buFontTx/>
              <a:buChar char="•"/>
            </a:pPr>
            <a:r>
              <a:rPr lang="en-US" sz="2400" dirty="0">
                <a:latin typeface="Century Gothic" charset="0"/>
              </a:rPr>
              <a:t>Data &amp; analysis preservation </a:t>
            </a:r>
            <a:r>
              <a:rPr lang="en-US" sz="2400" i="1" dirty="0">
                <a:latin typeface="Century Gothic" charset="0"/>
              </a:rPr>
              <a:t>- protect</a:t>
            </a:r>
          </a:p>
        </p:txBody>
      </p:sp>
      <p:sp>
        <p:nvSpPr>
          <p:cNvPr id="61444" name="Text Box 4"/>
          <p:cNvSpPr txBox="1">
            <a:spLocks noChangeArrowheads="1"/>
          </p:cNvSpPr>
          <p:nvPr/>
        </p:nvSpPr>
        <p:spPr bwMode="auto">
          <a:xfrm>
            <a:off x="557464" y="319944"/>
            <a:ext cx="8053136" cy="707876"/>
          </a:xfrm>
          <a:prstGeom prst="rect">
            <a:avLst/>
          </a:prstGeom>
          <a:noFill/>
          <a:ln w="9525">
            <a:noFill/>
            <a:miter lim="800000"/>
            <a:headEnd/>
            <a:tailEnd/>
          </a:ln>
          <a:effectLst/>
        </p:spPr>
        <p:txBody>
          <a:bodyPr wrap="none" lIns="91430" tIns="45715" rIns="91430" bIns="45715">
            <a:prstTxWarp prst="textNoShape">
              <a:avLst/>
            </a:prstTxWarp>
            <a:spAutoFit/>
          </a:bodyPr>
          <a:lstStyle/>
          <a:p>
            <a:pPr defTabSz="914414"/>
            <a:r>
              <a:rPr lang="en-US" sz="4000" dirty="0">
                <a:latin typeface="Century Gothic" charset="0"/>
              </a:rPr>
              <a:t>Collaboration and data sharing</a:t>
            </a:r>
          </a:p>
          <a:p>
            <a:pPr defTabSz="914414"/>
            <a:endParaRPr lang="en-US" sz="4000" dirty="0">
              <a:latin typeface="Century Gothic"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ZA"/>
              <a:t>Why use R?</a:t>
            </a:r>
            <a:endParaRPr lang="en-GB"/>
          </a:p>
        </p:txBody>
      </p:sp>
      <p:sp>
        <p:nvSpPr>
          <p:cNvPr id="16387" name="Rectangle 3"/>
          <p:cNvSpPr>
            <a:spLocks noGrp="1" noChangeArrowheads="1"/>
          </p:cNvSpPr>
          <p:nvPr>
            <p:ph type="body" idx="1"/>
          </p:nvPr>
        </p:nvSpPr>
        <p:spPr>
          <a:xfrm>
            <a:off x="457200" y="1371600"/>
            <a:ext cx="8229600" cy="4525963"/>
          </a:xfrm>
        </p:spPr>
        <p:txBody>
          <a:bodyPr/>
          <a:lstStyle/>
          <a:p>
            <a:endParaRPr lang="en-US"/>
          </a:p>
          <a:p>
            <a:r>
              <a:rPr lang="en-US"/>
              <a:t> </a:t>
            </a:r>
            <a:r>
              <a:rPr lang="en-US" b="1"/>
              <a:t>Analysis automation</a:t>
            </a:r>
            <a:r>
              <a:rPr lang="en-US"/>
              <a:t>: code your analyses once and rerun as your data increases</a:t>
            </a:r>
          </a:p>
          <a:p>
            <a:endParaRPr lang="en-US"/>
          </a:p>
          <a:p>
            <a:r>
              <a:rPr lang="en-US" b="1"/>
              <a:t>Analysis repeatability</a:t>
            </a:r>
            <a:r>
              <a:rPr lang="en-US"/>
              <a:t>: provide R script with data and anyone can run through and repeat the analyses</a:t>
            </a:r>
          </a:p>
          <a:p>
            <a:endParaRPr lang="en-US"/>
          </a:p>
          <a:p>
            <a:endParaRPr lang="en-GB"/>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2" name="AutoShape 16"/>
          <p:cNvSpPr>
            <a:spLocks noChangeArrowheads="1"/>
          </p:cNvSpPr>
          <p:nvPr/>
        </p:nvSpPr>
        <p:spPr bwMode="auto">
          <a:xfrm>
            <a:off x="4876800" y="4648200"/>
            <a:ext cx="1600200" cy="914400"/>
          </a:xfrm>
          <a:prstGeom prst="rightArrow">
            <a:avLst>
              <a:gd name="adj1" fmla="val 50000"/>
              <a:gd name="adj2" fmla="val 43750"/>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pic>
        <p:nvPicPr>
          <p:cNvPr id="24581" name="Picture 5"/>
          <p:cNvPicPr>
            <a:picLocks noChangeAspect="1" noChangeArrowheads="1"/>
          </p:cNvPicPr>
          <p:nvPr/>
        </p:nvPicPr>
        <p:blipFill>
          <a:blip r:embed="rId3"/>
          <a:srcRect/>
          <a:stretch>
            <a:fillRect/>
          </a:stretch>
        </p:blipFill>
        <p:spPr bwMode="auto">
          <a:xfrm>
            <a:off x="1066800" y="3733800"/>
            <a:ext cx="3705225" cy="2914650"/>
          </a:xfrm>
          <a:prstGeom prst="rect">
            <a:avLst/>
          </a:prstGeom>
          <a:noFill/>
          <a:ln w="9525">
            <a:noFill/>
            <a:miter lim="800000"/>
            <a:headEnd/>
            <a:tailEnd/>
          </a:ln>
          <a:effectLst/>
        </p:spPr>
      </p:pic>
      <p:pic>
        <p:nvPicPr>
          <p:cNvPr id="24583" name="Picture 7"/>
          <p:cNvPicPr>
            <a:picLocks noChangeAspect="1" noChangeArrowheads="1"/>
          </p:cNvPicPr>
          <p:nvPr/>
        </p:nvPicPr>
        <p:blipFill>
          <a:blip r:embed="rId4"/>
          <a:srcRect/>
          <a:stretch>
            <a:fillRect/>
          </a:stretch>
        </p:blipFill>
        <p:spPr bwMode="auto">
          <a:xfrm>
            <a:off x="6705600" y="2652713"/>
            <a:ext cx="2143125" cy="1671637"/>
          </a:xfrm>
          <a:prstGeom prst="rect">
            <a:avLst/>
          </a:prstGeom>
          <a:noFill/>
          <a:ln w="9525">
            <a:noFill/>
            <a:miter lim="800000"/>
            <a:headEnd/>
            <a:tailEnd/>
          </a:ln>
          <a:effectLst/>
        </p:spPr>
      </p:pic>
      <p:sp>
        <p:nvSpPr>
          <p:cNvPr id="24585" name="Text Box 9"/>
          <p:cNvSpPr txBox="1">
            <a:spLocks noChangeArrowheads="1"/>
          </p:cNvSpPr>
          <p:nvPr/>
        </p:nvSpPr>
        <p:spPr bwMode="auto">
          <a:xfrm>
            <a:off x="441325" y="76200"/>
            <a:ext cx="6191250" cy="366713"/>
          </a:xfrm>
          <a:prstGeom prst="rect">
            <a:avLst/>
          </a:prstGeom>
          <a:noFill/>
          <a:ln w="9525">
            <a:noFill/>
            <a:miter lim="800000"/>
            <a:headEnd/>
            <a:tailEnd/>
          </a:ln>
          <a:effectLst/>
        </p:spPr>
        <p:txBody>
          <a:bodyPr wrap="none">
            <a:prstTxWarp prst="textNoShape">
              <a:avLst/>
            </a:prstTxWarp>
            <a:spAutoFit/>
          </a:bodyPr>
          <a:lstStyle/>
          <a:p>
            <a:r>
              <a:rPr lang="en-ZA" b="1"/>
              <a:t>Code in R-Editor (or Tinn-R/notepad or from your head)</a:t>
            </a:r>
            <a:endParaRPr lang="en-GB" b="1"/>
          </a:p>
        </p:txBody>
      </p:sp>
      <p:sp>
        <p:nvSpPr>
          <p:cNvPr id="24586" name="AutoShape 10"/>
          <p:cNvSpPr>
            <a:spLocks noChangeArrowheads="1"/>
          </p:cNvSpPr>
          <p:nvPr/>
        </p:nvSpPr>
        <p:spPr bwMode="auto">
          <a:xfrm>
            <a:off x="228600" y="2590800"/>
            <a:ext cx="762000" cy="3048000"/>
          </a:xfrm>
          <a:prstGeom prst="curvedRightArrow">
            <a:avLst>
              <a:gd name="adj1" fmla="val 80000"/>
              <a:gd name="adj2" fmla="val 160000"/>
              <a:gd name="adj3" fmla="val 33333"/>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24587" name="Text Box 11"/>
          <p:cNvSpPr txBox="1">
            <a:spLocks noChangeArrowheads="1"/>
          </p:cNvSpPr>
          <p:nvPr/>
        </p:nvSpPr>
        <p:spPr bwMode="auto">
          <a:xfrm>
            <a:off x="1066800" y="3405188"/>
            <a:ext cx="3733800" cy="366712"/>
          </a:xfrm>
          <a:prstGeom prst="rect">
            <a:avLst/>
          </a:prstGeom>
          <a:noFill/>
          <a:ln w="9525">
            <a:noFill/>
            <a:miter lim="800000"/>
            <a:headEnd/>
            <a:tailEnd/>
          </a:ln>
          <a:effectLst/>
        </p:spPr>
        <p:txBody>
          <a:bodyPr>
            <a:prstTxWarp prst="textNoShape">
              <a:avLst/>
            </a:prstTxWarp>
            <a:spAutoFit/>
          </a:bodyPr>
          <a:lstStyle/>
          <a:p>
            <a:pPr>
              <a:spcBef>
                <a:spcPct val="50000"/>
              </a:spcBef>
            </a:pPr>
            <a:r>
              <a:rPr lang="en-ZA" b="1"/>
              <a:t>R console</a:t>
            </a:r>
            <a:endParaRPr lang="en-GB" b="1"/>
          </a:p>
        </p:txBody>
      </p:sp>
      <p:sp>
        <p:nvSpPr>
          <p:cNvPr id="24588" name="Text Box 12"/>
          <p:cNvSpPr txBox="1">
            <a:spLocks noChangeArrowheads="1"/>
          </p:cNvSpPr>
          <p:nvPr/>
        </p:nvSpPr>
        <p:spPr bwMode="auto">
          <a:xfrm>
            <a:off x="6689725" y="2286000"/>
            <a:ext cx="2076450" cy="366713"/>
          </a:xfrm>
          <a:prstGeom prst="rect">
            <a:avLst/>
          </a:prstGeom>
          <a:noFill/>
          <a:ln w="9525">
            <a:noFill/>
            <a:miter lim="800000"/>
            <a:headEnd/>
            <a:tailEnd/>
          </a:ln>
          <a:effectLst/>
        </p:spPr>
        <p:txBody>
          <a:bodyPr wrap="none">
            <a:prstTxWarp prst="textNoShape">
              <a:avLst/>
            </a:prstTxWarp>
            <a:spAutoFit/>
          </a:bodyPr>
          <a:lstStyle/>
          <a:p>
            <a:r>
              <a:rPr lang="en-ZA" b="1"/>
              <a:t>Graphics window</a:t>
            </a:r>
            <a:endParaRPr lang="en-GB" b="1"/>
          </a:p>
        </p:txBody>
      </p:sp>
      <p:sp>
        <p:nvSpPr>
          <p:cNvPr id="24589" name="Text Box 13"/>
          <p:cNvSpPr txBox="1">
            <a:spLocks noChangeArrowheads="1"/>
          </p:cNvSpPr>
          <p:nvPr/>
        </p:nvSpPr>
        <p:spPr bwMode="auto">
          <a:xfrm>
            <a:off x="6705600" y="4400550"/>
            <a:ext cx="704850" cy="366713"/>
          </a:xfrm>
          <a:prstGeom prst="rect">
            <a:avLst/>
          </a:prstGeom>
          <a:noFill/>
          <a:ln w="9525">
            <a:noFill/>
            <a:miter lim="800000"/>
            <a:headEnd/>
            <a:tailEnd/>
          </a:ln>
          <a:effectLst/>
        </p:spPr>
        <p:txBody>
          <a:bodyPr wrap="none">
            <a:prstTxWarp prst="textNoShape">
              <a:avLst/>
            </a:prstTxWarp>
            <a:spAutoFit/>
          </a:bodyPr>
          <a:lstStyle/>
          <a:p>
            <a:r>
              <a:rPr lang="en-ZA" b="1"/>
              <a:t>Files</a:t>
            </a:r>
            <a:endParaRPr lang="en-GB" b="1"/>
          </a:p>
        </p:txBody>
      </p:sp>
      <p:pic>
        <p:nvPicPr>
          <p:cNvPr id="24590" name="Picture 14"/>
          <p:cNvPicPr>
            <a:picLocks noChangeAspect="1" noChangeArrowheads="1"/>
          </p:cNvPicPr>
          <p:nvPr/>
        </p:nvPicPr>
        <p:blipFill>
          <a:blip r:embed="rId5"/>
          <a:srcRect/>
          <a:stretch>
            <a:fillRect/>
          </a:stretch>
        </p:blipFill>
        <p:spPr bwMode="auto">
          <a:xfrm>
            <a:off x="6781800" y="4705350"/>
            <a:ext cx="2066925" cy="552450"/>
          </a:xfrm>
          <a:prstGeom prst="rect">
            <a:avLst/>
          </a:prstGeom>
          <a:noFill/>
          <a:ln w="9525">
            <a:noFill/>
            <a:miter lim="800000"/>
            <a:headEnd/>
            <a:tailEnd/>
          </a:ln>
          <a:effectLst/>
        </p:spPr>
      </p:pic>
      <p:sp>
        <p:nvSpPr>
          <p:cNvPr id="24591" name="Text Box 15"/>
          <p:cNvSpPr txBox="1">
            <a:spLocks noChangeArrowheads="1"/>
          </p:cNvSpPr>
          <p:nvPr/>
        </p:nvSpPr>
        <p:spPr bwMode="auto">
          <a:xfrm>
            <a:off x="5029200" y="4876800"/>
            <a:ext cx="1371600" cy="457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ZA" sz="2400" b="1"/>
              <a:t>Output</a:t>
            </a:r>
            <a:endParaRPr lang="en-GB" sz="2400" b="1"/>
          </a:p>
        </p:txBody>
      </p:sp>
      <p:pic>
        <p:nvPicPr>
          <p:cNvPr id="24594" name="Picture 18"/>
          <p:cNvPicPr>
            <a:picLocks noChangeAspect="1" noChangeArrowheads="1"/>
          </p:cNvPicPr>
          <p:nvPr/>
        </p:nvPicPr>
        <p:blipFill>
          <a:blip r:embed="rId3"/>
          <a:srcRect/>
          <a:stretch>
            <a:fillRect/>
          </a:stretch>
        </p:blipFill>
        <p:spPr bwMode="auto">
          <a:xfrm>
            <a:off x="6781800" y="5702300"/>
            <a:ext cx="1371600" cy="1079500"/>
          </a:xfrm>
          <a:prstGeom prst="rect">
            <a:avLst/>
          </a:prstGeom>
          <a:noFill/>
          <a:ln w="9525">
            <a:noFill/>
            <a:miter lim="800000"/>
            <a:headEnd/>
            <a:tailEnd/>
          </a:ln>
          <a:effectLst/>
        </p:spPr>
      </p:pic>
      <p:sp>
        <p:nvSpPr>
          <p:cNvPr id="24595" name="Text Box 19"/>
          <p:cNvSpPr txBox="1">
            <a:spLocks noChangeArrowheads="1"/>
          </p:cNvSpPr>
          <p:nvPr/>
        </p:nvSpPr>
        <p:spPr bwMode="auto">
          <a:xfrm>
            <a:off x="6705600" y="5334000"/>
            <a:ext cx="2438400" cy="366713"/>
          </a:xfrm>
          <a:prstGeom prst="rect">
            <a:avLst/>
          </a:prstGeom>
          <a:noFill/>
          <a:ln w="9525">
            <a:noFill/>
            <a:miter lim="800000"/>
            <a:headEnd/>
            <a:tailEnd/>
          </a:ln>
          <a:effectLst/>
        </p:spPr>
        <p:txBody>
          <a:bodyPr>
            <a:prstTxWarp prst="textNoShape">
              <a:avLst/>
            </a:prstTxWarp>
            <a:spAutoFit/>
          </a:bodyPr>
          <a:lstStyle/>
          <a:p>
            <a:pPr>
              <a:spcBef>
                <a:spcPct val="50000"/>
              </a:spcBef>
            </a:pPr>
            <a:r>
              <a:rPr lang="en-ZA" b="1"/>
              <a:t>R console</a:t>
            </a:r>
            <a:endParaRPr lang="en-GB" b="1"/>
          </a:p>
        </p:txBody>
      </p:sp>
      <p:pic>
        <p:nvPicPr>
          <p:cNvPr id="24596" name="Picture 20"/>
          <p:cNvPicPr>
            <a:picLocks noChangeAspect="1" noChangeArrowheads="1"/>
          </p:cNvPicPr>
          <p:nvPr/>
        </p:nvPicPr>
        <p:blipFill>
          <a:blip r:embed="rId6"/>
          <a:srcRect/>
          <a:stretch>
            <a:fillRect/>
          </a:stretch>
        </p:blipFill>
        <p:spPr bwMode="auto">
          <a:xfrm>
            <a:off x="533400" y="457200"/>
            <a:ext cx="4419600" cy="3003550"/>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52688" y="67659"/>
            <a:ext cx="8458344" cy="7248130"/>
          </a:xfrm>
          <a:prstGeom prst="rect">
            <a:avLst/>
          </a:prstGeom>
          <a:noFill/>
          <a:ln w="9525">
            <a:noFill/>
            <a:miter lim="800000"/>
            <a:headEnd/>
            <a:tailEnd/>
          </a:ln>
          <a:effectLst/>
        </p:spPr>
        <p:txBody>
          <a:bodyPr lIns="91430" tIns="45715" rIns="91430" bIns="45715">
            <a:prstTxWarp prst="textNoShape">
              <a:avLst/>
            </a:prstTxWarp>
            <a:spAutoFit/>
          </a:bodyPr>
          <a:lstStyle/>
          <a:p>
            <a:pPr defTabSz="914414">
              <a:spcBef>
                <a:spcPct val="50000"/>
              </a:spcBef>
            </a:pPr>
            <a:r>
              <a:rPr lang="en-US" i="1" dirty="0">
                <a:solidFill>
                  <a:srgbClr val="C0C0C0"/>
                </a:solidFill>
              </a:rPr>
              <a:t> </a:t>
            </a:r>
          </a:p>
          <a:p>
            <a:pPr defTabSz="914414">
              <a:spcBef>
                <a:spcPct val="50000"/>
              </a:spcBef>
            </a:pPr>
            <a:r>
              <a:rPr lang="en-US" sz="1100" i="1" dirty="0">
                <a:solidFill>
                  <a:srgbClr val="C0C0C0"/>
                </a:solidFill>
              </a:rPr>
              <a:t>### Simple Linear Regression - 0+ age Trout in Hoh River, WA against Temp Celsius</a:t>
            </a:r>
          </a:p>
          <a:p>
            <a:pPr defTabSz="914414">
              <a:spcBef>
                <a:spcPct val="50000"/>
              </a:spcBef>
            </a:pPr>
            <a:r>
              <a:rPr lang="en-US" sz="1100" i="1" dirty="0">
                <a:solidFill>
                  <a:srgbClr val="C0C0C0"/>
                </a:solidFill>
              </a:rPr>
              <a:t>### Load data</a:t>
            </a:r>
          </a:p>
          <a:p>
            <a:pPr defTabSz="914414">
              <a:spcBef>
                <a:spcPct val="50000"/>
              </a:spcBef>
            </a:pPr>
            <a:r>
              <a:rPr lang="en-US" sz="1100" dirty="0" err="1">
                <a:solidFill>
                  <a:schemeClr val="bg2"/>
                </a:solidFill>
              </a:rPr>
              <a:t>HohTrout</a:t>
            </a:r>
            <a:r>
              <a:rPr lang="en-US" sz="1100" dirty="0">
                <a:solidFill>
                  <a:schemeClr val="bg2"/>
                </a:solidFill>
              </a:rPr>
              <a:t>&lt;-read.csv("Hoh_Trout0_Temp.csv")</a:t>
            </a:r>
          </a:p>
          <a:p>
            <a:pPr defTabSz="914414">
              <a:spcBef>
                <a:spcPct val="50000"/>
              </a:spcBef>
            </a:pPr>
            <a:r>
              <a:rPr lang="en-US" sz="1100" i="1" dirty="0">
                <a:solidFill>
                  <a:srgbClr val="C0C0C0"/>
                </a:solidFill>
              </a:rPr>
              <a:t>### See full metadata in Rosenberger, E.E., S.L. Katz, J. McMillan, G. </a:t>
            </a:r>
            <a:r>
              <a:rPr lang="en-US" sz="1100" i="1" dirty="0" err="1">
                <a:solidFill>
                  <a:srgbClr val="C0C0C0"/>
                </a:solidFill>
              </a:rPr>
              <a:t>Pess</a:t>
            </a:r>
            <a:r>
              <a:rPr lang="en-US" sz="1100" i="1" dirty="0">
                <a:solidFill>
                  <a:srgbClr val="C0C0C0"/>
                </a:solidFill>
              </a:rPr>
              <a:t>., and</a:t>
            </a:r>
          </a:p>
          <a:p>
            <a:pPr defTabSz="914414">
              <a:spcBef>
                <a:spcPct val="50000"/>
              </a:spcBef>
            </a:pPr>
            <a:r>
              <a:rPr lang="en-US" sz="1100" i="1" dirty="0">
                <a:solidFill>
                  <a:srgbClr val="C0C0C0"/>
                </a:solidFill>
              </a:rPr>
              <a:t>S.E. Hampton. In prep. Hoh River trout habitat associations.</a:t>
            </a:r>
          </a:p>
          <a:p>
            <a:pPr defTabSz="914414">
              <a:spcBef>
                <a:spcPct val="50000"/>
              </a:spcBef>
            </a:pPr>
            <a:r>
              <a:rPr lang="en-US" sz="1100" i="1" dirty="0">
                <a:solidFill>
                  <a:srgbClr val="C0C0C0"/>
                </a:solidFill>
              </a:rPr>
              <a:t>### http://</a:t>
            </a:r>
            <a:r>
              <a:rPr lang="en-US" sz="1100" i="1" dirty="0" err="1">
                <a:solidFill>
                  <a:srgbClr val="C0C0C0"/>
                </a:solidFill>
              </a:rPr>
              <a:t>knb.ecoinformatics.org/knb/style/skins/nceas</a:t>
            </a:r>
            <a:r>
              <a:rPr lang="en-US" sz="1100" i="1" dirty="0">
                <a:solidFill>
                  <a:srgbClr val="C0C0C0"/>
                </a:solidFill>
              </a:rPr>
              <a:t>/</a:t>
            </a:r>
          </a:p>
          <a:p>
            <a:pPr defTabSz="914414">
              <a:spcBef>
                <a:spcPct val="50000"/>
              </a:spcBef>
            </a:pPr>
            <a:r>
              <a:rPr lang="en-US" sz="1100" i="1" dirty="0">
                <a:solidFill>
                  <a:srgbClr val="C0C0C0"/>
                </a:solidFill>
              </a:rPr>
              <a:t>### Look at the data</a:t>
            </a:r>
          </a:p>
          <a:p>
            <a:pPr defTabSz="914414">
              <a:spcBef>
                <a:spcPct val="50000"/>
              </a:spcBef>
            </a:pPr>
            <a:r>
              <a:rPr lang="en-US" sz="1100" dirty="0" err="1">
                <a:solidFill>
                  <a:schemeClr val="bg2"/>
                </a:solidFill>
              </a:rPr>
              <a:t>HohTrout</a:t>
            </a:r>
            <a:endParaRPr lang="en-US" sz="1100" dirty="0">
              <a:solidFill>
                <a:schemeClr val="bg2"/>
              </a:solidFill>
            </a:endParaRPr>
          </a:p>
          <a:p>
            <a:pPr defTabSz="914414">
              <a:spcBef>
                <a:spcPct val="50000"/>
              </a:spcBef>
            </a:pPr>
            <a:r>
              <a:rPr lang="en-US" sz="1100" dirty="0" err="1">
                <a:solidFill>
                  <a:schemeClr val="bg2"/>
                </a:solidFill>
              </a:rPr>
              <a:t>plot(TROUT</a:t>
            </a:r>
            <a:r>
              <a:rPr lang="en-US" sz="1100" dirty="0">
                <a:solidFill>
                  <a:schemeClr val="bg2"/>
                </a:solidFill>
              </a:rPr>
              <a:t> ~ TEMPC, data=</a:t>
            </a:r>
            <a:r>
              <a:rPr lang="en-US" sz="1100" dirty="0" err="1">
                <a:solidFill>
                  <a:schemeClr val="bg2"/>
                </a:solidFill>
              </a:rPr>
              <a:t>HohTrout</a:t>
            </a:r>
            <a:r>
              <a:rPr lang="en-US" sz="1100" dirty="0">
                <a:solidFill>
                  <a:schemeClr val="bg2"/>
                </a:solidFill>
              </a:rPr>
              <a:t>)</a:t>
            </a:r>
          </a:p>
          <a:p>
            <a:pPr defTabSz="914414">
              <a:spcBef>
                <a:spcPct val="50000"/>
              </a:spcBef>
            </a:pPr>
            <a:r>
              <a:rPr lang="en-US" sz="1100" i="1" dirty="0">
                <a:solidFill>
                  <a:srgbClr val="C0C0C0"/>
                </a:solidFill>
              </a:rPr>
              <a:t>### Log Transform the independent variable (x+1) - this method for transform</a:t>
            </a:r>
          </a:p>
          <a:p>
            <a:pPr defTabSz="914414">
              <a:spcBef>
                <a:spcPct val="50000"/>
              </a:spcBef>
            </a:pPr>
            <a:r>
              <a:rPr lang="en-US" sz="1100" i="1" dirty="0">
                <a:solidFill>
                  <a:srgbClr val="C0C0C0"/>
                </a:solidFill>
              </a:rPr>
              <a:t>creates a new column in the data frame</a:t>
            </a:r>
          </a:p>
          <a:p>
            <a:pPr defTabSz="914414">
              <a:spcBef>
                <a:spcPct val="50000"/>
              </a:spcBef>
            </a:pPr>
            <a:r>
              <a:rPr lang="en-US" sz="1100" dirty="0" err="1">
                <a:solidFill>
                  <a:schemeClr val="bg2"/>
                </a:solidFill>
              </a:rPr>
              <a:t>HohTrout$LNtrout</a:t>
            </a:r>
            <a:r>
              <a:rPr lang="en-US" sz="1100" dirty="0">
                <a:solidFill>
                  <a:schemeClr val="bg2"/>
                </a:solidFill>
              </a:rPr>
              <a:t>&lt;-log(HohTrout$TROUT+1)</a:t>
            </a:r>
          </a:p>
          <a:p>
            <a:pPr defTabSz="914414">
              <a:spcBef>
                <a:spcPct val="50000"/>
              </a:spcBef>
            </a:pPr>
            <a:r>
              <a:rPr lang="en-US" sz="1100" i="1" dirty="0">
                <a:solidFill>
                  <a:srgbClr val="C0C0C0"/>
                </a:solidFill>
              </a:rPr>
              <a:t>### Plot the log-transformed </a:t>
            </a:r>
            <a:r>
              <a:rPr lang="en-US" sz="1100" i="1" dirty="0" err="1">
                <a:solidFill>
                  <a:srgbClr val="C0C0C0"/>
                </a:solidFill>
              </a:rPr>
              <a:t>y</a:t>
            </a:r>
            <a:r>
              <a:rPr lang="en-US" sz="1100" i="1" dirty="0">
                <a:solidFill>
                  <a:srgbClr val="C0C0C0"/>
                </a:solidFill>
              </a:rPr>
              <a:t> against </a:t>
            </a:r>
            <a:r>
              <a:rPr lang="en-US" sz="1100" i="1" dirty="0" err="1">
                <a:solidFill>
                  <a:srgbClr val="C0C0C0"/>
                </a:solidFill>
              </a:rPr>
              <a:t>x</a:t>
            </a:r>
            <a:endParaRPr lang="en-US" sz="1100" i="1" dirty="0">
              <a:solidFill>
                <a:srgbClr val="C0C0C0"/>
              </a:solidFill>
            </a:endParaRPr>
          </a:p>
          <a:p>
            <a:pPr defTabSz="914414">
              <a:spcBef>
                <a:spcPct val="50000"/>
              </a:spcBef>
            </a:pPr>
            <a:r>
              <a:rPr lang="en-US" sz="1100" i="1" dirty="0">
                <a:solidFill>
                  <a:srgbClr val="C0C0C0"/>
                </a:solidFill>
              </a:rPr>
              <a:t>### First I'll ask R to open new windows for subsequent graphs with the windows command</a:t>
            </a:r>
          </a:p>
          <a:p>
            <a:pPr defTabSz="914414">
              <a:spcBef>
                <a:spcPct val="50000"/>
              </a:spcBef>
            </a:pPr>
            <a:r>
              <a:rPr lang="en-US" sz="1100" dirty="0">
                <a:solidFill>
                  <a:srgbClr val="C0C0C0"/>
                </a:solidFill>
              </a:rPr>
              <a:t>windows()</a:t>
            </a:r>
          </a:p>
          <a:p>
            <a:pPr defTabSz="914414">
              <a:spcBef>
                <a:spcPct val="50000"/>
              </a:spcBef>
            </a:pPr>
            <a:r>
              <a:rPr lang="en-US" sz="1100" dirty="0" err="1">
                <a:solidFill>
                  <a:schemeClr val="bg2"/>
                </a:solidFill>
              </a:rPr>
              <a:t>plot(LNtrout</a:t>
            </a:r>
            <a:r>
              <a:rPr lang="en-US" sz="1100" dirty="0">
                <a:solidFill>
                  <a:schemeClr val="bg2"/>
                </a:solidFill>
              </a:rPr>
              <a:t> ~ TEMPC, data=</a:t>
            </a:r>
            <a:r>
              <a:rPr lang="en-US" sz="1100" dirty="0" err="1">
                <a:solidFill>
                  <a:schemeClr val="bg2"/>
                </a:solidFill>
              </a:rPr>
              <a:t>HohTrout</a:t>
            </a:r>
            <a:r>
              <a:rPr lang="en-US" sz="1100" dirty="0">
                <a:solidFill>
                  <a:schemeClr val="bg2"/>
                </a:solidFill>
              </a:rPr>
              <a:t>)</a:t>
            </a:r>
          </a:p>
          <a:p>
            <a:pPr defTabSz="914414">
              <a:spcBef>
                <a:spcPct val="50000"/>
              </a:spcBef>
            </a:pPr>
            <a:r>
              <a:rPr lang="en-US" sz="1100" i="1" dirty="0">
                <a:solidFill>
                  <a:srgbClr val="C0C0C0"/>
                </a:solidFill>
              </a:rPr>
              <a:t>### Regression of log trout abundance on log temperature</a:t>
            </a:r>
          </a:p>
          <a:p>
            <a:pPr defTabSz="914414">
              <a:spcBef>
                <a:spcPct val="50000"/>
              </a:spcBef>
            </a:pPr>
            <a:r>
              <a:rPr lang="en-US" sz="1100" dirty="0" err="1">
                <a:solidFill>
                  <a:schemeClr val="bg2"/>
                </a:solidFill>
              </a:rPr>
              <a:t>mod.r</a:t>
            </a:r>
            <a:r>
              <a:rPr lang="en-US" sz="1100" dirty="0">
                <a:solidFill>
                  <a:schemeClr val="bg2"/>
                </a:solidFill>
              </a:rPr>
              <a:t> &lt;- </a:t>
            </a:r>
            <a:r>
              <a:rPr lang="en-US" sz="1100" dirty="0" err="1">
                <a:solidFill>
                  <a:schemeClr val="bg2"/>
                </a:solidFill>
              </a:rPr>
              <a:t>lm(LNtrout</a:t>
            </a:r>
            <a:r>
              <a:rPr lang="en-US" sz="1100" dirty="0">
                <a:solidFill>
                  <a:schemeClr val="bg2"/>
                </a:solidFill>
              </a:rPr>
              <a:t> ~ TEMPC, data=</a:t>
            </a:r>
            <a:r>
              <a:rPr lang="en-US" sz="1100" dirty="0" err="1">
                <a:solidFill>
                  <a:schemeClr val="bg2"/>
                </a:solidFill>
              </a:rPr>
              <a:t>HohTrout</a:t>
            </a:r>
            <a:r>
              <a:rPr lang="en-US" sz="1100" dirty="0">
                <a:solidFill>
                  <a:schemeClr val="bg2"/>
                </a:solidFill>
              </a:rPr>
              <a:t>)</a:t>
            </a:r>
          </a:p>
          <a:p>
            <a:pPr defTabSz="914414">
              <a:spcBef>
                <a:spcPct val="50000"/>
              </a:spcBef>
            </a:pPr>
            <a:r>
              <a:rPr lang="en-US" sz="1100" i="1" dirty="0">
                <a:solidFill>
                  <a:srgbClr val="C0C0C0"/>
                </a:solidFill>
              </a:rPr>
              <a:t>### add a regression line to the plot.</a:t>
            </a:r>
          </a:p>
          <a:p>
            <a:pPr defTabSz="914414">
              <a:spcBef>
                <a:spcPct val="50000"/>
              </a:spcBef>
            </a:pPr>
            <a:r>
              <a:rPr lang="en-US" sz="1100" dirty="0" err="1">
                <a:solidFill>
                  <a:schemeClr val="bg2"/>
                </a:solidFill>
              </a:rPr>
              <a:t>abline(mod.r</a:t>
            </a:r>
            <a:r>
              <a:rPr lang="en-US" sz="1100" dirty="0">
                <a:solidFill>
                  <a:schemeClr val="bg2"/>
                </a:solidFill>
              </a:rPr>
              <a:t>)</a:t>
            </a:r>
          </a:p>
          <a:p>
            <a:pPr defTabSz="914414">
              <a:spcBef>
                <a:spcPct val="50000"/>
              </a:spcBef>
            </a:pPr>
            <a:r>
              <a:rPr lang="en-US" sz="1100" i="1" dirty="0">
                <a:solidFill>
                  <a:srgbClr val="C0C0C0"/>
                </a:solidFill>
              </a:rPr>
              <a:t>### Check out the residuals in a new plot</a:t>
            </a:r>
          </a:p>
          <a:p>
            <a:pPr defTabSz="914414">
              <a:spcBef>
                <a:spcPct val="50000"/>
              </a:spcBef>
            </a:pPr>
            <a:r>
              <a:rPr lang="en-US" sz="1100" dirty="0">
                <a:solidFill>
                  <a:srgbClr val="C0C0C0"/>
                </a:solidFill>
              </a:rPr>
              <a:t>layout(matrix(1:4, nr=2))</a:t>
            </a:r>
          </a:p>
          <a:p>
            <a:pPr defTabSz="914414">
              <a:spcBef>
                <a:spcPct val="50000"/>
              </a:spcBef>
            </a:pPr>
            <a:r>
              <a:rPr lang="en-US" sz="1100" dirty="0">
                <a:solidFill>
                  <a:srgbClr val="C0C0C0"/>
                </a:solidFill>
              </a:rPr>
              <a:t>windows()</a:t>
            </a:r>
          </a:p>
          <a:p>
            <a:pPr defTabSz="914414">
              <a:spcBef>
                <a:spcPct val="50000"/>
              </a:spcBef>
            </a:pPr>
            <a:r>
              <a:rPr lang="en-US" sz="1100" dirty="0" err="1">
                <a:solidFill>
                  <a:srgbClr val="C0C0C0"/>
                </a:solidFill>
              </a:rPr>
              <a:t>plot(mod.r</a:t>
            </a:r>
            <a:r>
              <a:rPr lang="en-US" sz="1100" dirty="0">
                <a:solidFill>
                  <a:srgbClr val="C0C0C0"/>
                </a:solidFill>
              </a:rPr>
              <a:t>, which=1)</a:t>
            </a:r>
          </a:p>
          <a:p>
            <a:pPr defTabSz="914414">
              <a:spcBef>
                <a:spcPct val="50000"/>
              </a:spcBef>
            </a:pPr>
            <a:r>
              <a:rPr lang="en-US" sz="1100" i="1" dirty="0">
                <a:solidFill>
                  <a:srgbClr val="C0C0C0"/>
                </a:solidFill>
              </a:rPr>
              <a:t>### Check out statistics for the regression</a:t>
            </a:r>
          </a:p>
          <a:p>
            <a:pPr defTabSz="914414">
              <a:spcBef>
                <a:spcPct val="50000"/>
              </a:spcBef>
            </a:pPr>
            <a:r>
              <a:rPr lang="en-US" sz="1100" dirty="0" err="1">
                <a:solidFill>
                  <a:srgbClr val="C0C0C0"/>
                </a:solidFill>
              </a:rPr>
              <a:t>summary.lm(mod.r</a:t>
            </a:r>
            <a:r>
              <a:rPr lang="en-US" sz="1100" dirty="0">
                <a:solidFill>
                  <a:srgbClr val="C0C0C0"/>
                </a:solidFill>
              </a:rPr>
              <a:t>)</a:t>
            </a:r>
          </a:p>
        </p:txBody>
      </p:sp>
      <p:sp>
        <p:nvSpPr>
          <p:cNvPr id="64516" name="Text Box 4"/>
          <p:cNvSpPr txBox="1">
            <a:spLocks noChangeArrowheads="1"/>
          </p:cNvSpPr>
          <p:nvPr/>
        </p:nvSpPr>
        <p:spPr bwMode="auto">
          <a:xfrm>
            <a:off x="2497747" y="-25912"/>
            <a:ext cx="3664514" cy="422310"/>
          </a:xfrm>
          <a:prstGeom prst="rect">
            <a:avLst/>
          </a:prstGeom>
          <a:noFill/>
          <a:ln w="9525">
            <a:noFill/>
            <a:miter lim="800000"/>
            <a:headEnd/>
            <a:tailEnd/>
          </a:ln>
          <a:effectLst/>
        </p:spPr>
        <p:txBody>
          <a:bodyPr lIns="82945" tIns="41473" rIns="82945" bIns="41473">
            <a:prstTxWarp prst="textNoShape">
              <a:avLst/>
            </a:prstTxWarp>
            <a:spAutoFit/>
          </a:bodyPr>
          <a:lstStyle/>
          <a:p>
            <a:r>
              <a:rPr lang="en-US" sz="2200" b="1" dirty="0"/>
              <a:t>Compare this method to:</a:t>
            </a:r>
          </a:p>
          <a:p>
            <a:endParaRPr lang="en-US" sz="2200" b="1" dirty="0"/>
          </a:p>
        </p:txBody>
      </p:sp>
      <p:sp>
        <p:nvSpPr>
          <p:cNvPr id="64517" name="Rectangle 5"/>
          <p:cNvSpPr>
            <a:spLocks noChangeArrowheads="1"/>
          </p:cNvSpPr>
          <p:nvPr/>
        </p:nvSpPr>
        <p:spPr bwMode="auto">
          <a:xfrm>
            <a:off x="5885694" y="843575"/>
            <a:ext cx="2683899"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Copy and paste from </a:t>
            </a:r>
            <a:r>
              <a:rPr lang="en-US" b="1">
                <a:solidFill>
                  <a:srgbClr val="FF9900"/>
                </a:solidFill>
              </a:rPr>
              <a:t>Excel</a:t>
            </a:r>
          </a:p>
        </p:txBody>
      </p:sp>
      <p:sp>
        <p:nvSpPr>
          <p:cNvPr id="64519" name="Rectangle 7"/>
          <p:cNvSpPr>
            <a:spLocks noChangeArrowheads="1"/>
          </p:cNvSpPr>
          <p:nvPr/>
        </p:nvSpPr>
        <p:spPr bwMode="auto">
          <a:xfrm>
            <a:off x="6438828" y="3123817"/>
            <a:ext cx="2285578"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Log-transform in </a:t>
            </a:r>
            <a:r>
              <a:rPr lang="en-US" b="1">
                <a:solidFill>
                  <a:srgbClr val="FF9900"/>
                </a:solidFill>
              </a:rPr>
              <a:t>Excel</a:t>
            </a:r>
          </a:p>
        </p:txBody>
      </p:sp>
      <p:sp>
        <p:nvSpPr>
          <p:cNvPr id="64520" name="Rectangle 8"/>
          <p:cNvSpPr>
            <a:spLocks noChangeArrowheads="1"/>
          </p:cNvSpPr>
          <p:nvPr/>
        </p:nvSpPr>
        <p:spPr bwMode="auto">
          <a:xfrm>
            <a:off x="6300544" y="3607504"/>
            <a:ext cx="2450186"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Copy and paste new file</a:t>
            </a:r>
          </a:p>
        </p:txBody>
      </p:sp>
      <p:sp>
        <p:nvSpPr>
          <p:cNvPr id="64521" name="Rectangle 9"/>
          <p:cNvSpPr>
            <a:spLocks noChangeArrowheads="1"/>
          </p:cNvSpPr>
          <p:nvPr/>
        </p:nvSpPr>
        <p:spPr bwMode="auto">
          <a:xfrm>
            <a:off x="6023977" y="4052324"/>
            <a:ext cx="1998841"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Graph in </a:t>
            </a:r>
            <a:r>
              <a:rPr lang="en-US" b="1">
                <a:solidFill>
                  <a:srgbClr val="FF9900"/>
                </a:solidFill>
              </a:rPr>
              <a:t>SigmaPlot</a:t>
            </a:r>
          </a:p>
        </p:txBody>
      </p:sp>
      <p:sp>
        <p:nvSpPr>
          <p:cNvPr id="64522" name="Rectangle 10"/>
          <p:cNvSpPr>
            <a:spLocks noChangeArrowheads="1"/>
          </p:cNvSpPr>
          <p:nvPr/>
        </p:nvSpPr>
        <p:spPr bwMode="auto">
          <a:xfrm>
            <a:off x="6507970" y="2294638"/>
            <a:ext cx="1998841"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Graph in </a:t>
            </a:r>
            <a:r>
              <a:rPr lang="en-US" b="1">
                <a:solidFill>
                  <a:srgbClr val="FF9900"/>
                </a:solidFill>
              </a:rPr>
              <a:t>SigmaPlot</a:t>
            </a:r>
          </a:p>
        </p:txBody>
      </p:sp>
      <p:sp>
        <p:nvSpPr>
          <p:cNvPr id="64523" name="Rectangle 11"/>
          <p:cNvSpPr>
            <a:spLocks noChangeArrowheads="1"/>
          </p:cNvSpPr>
          <p:nvPr/>
        </p:nvSpPr>
        <p:spPr bwMode="auto">
          <a:xfrm>
            <a:off x="6507970" y="4574880"/>
            <a:ext cx="1771277"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Analyze in </a:t>
            </a:r>
            <a:r>
              <a:rPr lang="en-US" b="1">
                <a:solidFill>
                  <a:srgbClr val="FF9900"/>
                </a:solidFill>
              </a:rPr>
              <a:t>Systat</a:t>
            </a:r>
          </a:p>
        </p:txBody>
      </p:sp>
      <p:sp>
        <p:nvSpPr>
          <p:cNvPr id="64524" name="Rectangle 12"/>
          <p:cNvSpPr>
            <a:spLocks noChangeArrowheads="1"/>
          </p:cNvSpPr>
          <p:nvPr/>
        </p:nvSpPr>
        <p:spPr bwMode="auto">
          <a:xfrm>
            <a:off x="6369686" y="5127666"/>
            <a:ext cx="1998841" cy="360755"/>
          </a:xfrm>
          <a:prstGeom prst="rect">
            <a:avLst/>
          </a:prstGeom>
          <a:noFill/>
          <a:ln w="9525">
            <a:noFill/>
            <a:miter lim="800000"/>
            <a:headEnd/>
            <a:tailEnd/>
          </a:ln>
          <a:effectLst/>
        </p:spPr>
        <p:txBody>
          <a:bodyPr wrap="none" lIns="82945" tIns="41473" rIns="82945" bIns="41473">
            <a:prstTxWarp prst="textNoShape">
              <a:avLst/>
            </a:prstTxWarp>
            <a:spAutoFit/>
          </a:bodyPr>
          <a:lstStyle/>
          <a:p>
            <a:r>
              <a:rPr lang="en-US" b="1"/>
              <a:t>Graph in </a:t>
            </a:r>
            <a:r>
              <a:rPr lang="en-US" b="1">
                <a:solidFill>
                  <a:srgbClr val="FF9900"/>
                </a:solidFill>
              </a:rPr>
              <a:t>SigmaPlot</a:t>
            </a:r>
          </a:p>
        </p:txBody>
      </p:sp>
      <p:sp>
        <p:nvSpPr>
          <p:cNvPr id="64525" name="Line 13"/>
          <p:cNvSpPr>
            <a:spLocks noChangeShapeType="1"/>
          </p:cNvSpPr>
          <p:nvPr/>
        </p:nvSpPr>
        <p:spPr bwMode="auto">
          <a:xfrm flipH="1">
            <a:off x="3258306" y="981771"/>
            <a:ext cx="2627388"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
        <p:nvSpPr>
          <p:cNvPr id="64526" name="Line 14"/>
          <p:cNvSpPr>
            <a:spLocks noChangeShapeType="1"/>
          </p:cNvSpPr>
          <p:nvPr/>
        </p:nvSpPr>
        <p:spPr bwMode="auto">
          <a:xfrm flipH="1">
            <a:off x="3327448" y="2432834"/>
            <a:ext cx="3180522"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
        <p:nvSpPr>
          <p:cNvPr id="64527" name="Line 15"/>
          <p:cNvSpPr>
            <a:spLocks noChangeShapeType="1"/>
          </p:cNvSpPr>
          <p:nvPr/>
        </p:nvSpPr>
        <p:spPr bwMode="auto">
          <a:xfrm flipH="1">
            <a:off x="3327448" y="3262013"/>
            <a:ext cx="3042238"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
        <p:nvSpPr>
          <p:cNvPr id="64528" name="Line 16"/>
          <p:cNvSpPr>
            <a:spLocks noChangeShapeType="1"/>
          </p:cNvSpPr>
          <p:nvPr/>
        </p:nvSpPr>
        <p:spPr bwMode="auto">
          <a:xfrm flipH="1">
            <a:off x="3327448" y="4229388"/>
            <a:ext cx="2627388"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
        <p:nvSpPr>
          <p:cNvPr id="64529" name="Line 17"/>
          <p:cNvSpPr>
            <a:spLocks noChangeShapeType="1"/>
          </p:cNvSpPr>
          <p:nvPr/>
        </p:nvSpPr>
        <p:spPr bwMode="auto">
          <a:xfrm flipH="1">
            <a:off x="3327448" y="4782174"/>
            <a:ext cx="3111380"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
        <p:nvSpPr>
          <p:cNvPr id="64530" name="Line 18"/>
          <p:cNvSpPr>
            <a:spLocks noChangeShapeType="1"/>
          </p:cNvSpPr>
          <p:nvPr/>
        </p:nvSpPr>
        <p:spPr bwMode="auto">
          <a:xfrm flipH="1">
            <a:off x="3327448" y="5265861"/>
            <a:ext cx="3042238" cy="0"/>
          </a:xfrm>
          <a:prstGeom prst="line">
            <a:avLst/>
          </a:prstGeom>
          <a:noFill/>
          <a:ln w="38100">
            <a:solidFill>
              <a:srgbClr val="FF9900"/>
            </a:solidFill>
            <a:round/>
            <a:headEnd/>
            <a:tailEnd type="triangle" w="med" len="med"/>
          </a:ln>
          <a:effectLst/>
        </p:spPr>
        <p:txBody>
          <a:bodyPr lIns="82945" tIns="41473" rIns="82945" bIns="41473">
            <a:prstTxWarp prst="textNoShape">
              <a:avLst/>
            </a:prstTxWarp>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28600"/>
            <a:ext cx="8229600" cy="5247590"/>
          </a:xfrm>
          <a:prstGeom prst="rect">
            <a:avLst/>
          </a:prstGeom>
          <a:noFill/>
        </p:spPr>
        <p:txBody>
          <a:bodyPr wrap="square" rtlCol="0">
            <a:spAutoFit/>
          </a:bodyPr>
          <a:lstStyle/>
          <a:p>
            <a:pPr>
              <a:spcBef>
                <a:spcPts val="600"/>
              </a:spcBef>
            </a:pPr>
            <a:r>
              <a:rPr lang="en-US" sz="2000" b="1" dirty="0"/>
              <a:t>The benefits of R</a:t>
            </a:r>
            <a:r>
              <a:rPr lang="en-US" sz="2000" b="1" dirty="0" smtClean="0"/>
              <a:t> are:</a:t>
            </a:r>
          </a:p>
          <a:p>
            <a:pPr>
              <a:spcBef>
                <a:spcPts val="600"/>
              </a:spcBef>
            </a:pPr>
            <a:r>
              <a:rPr lang="en-US" sz="2000" dirty="0" smtClean="0"/>
              <a:t>• </a:t>
            </a:r>
            <a:r>
              <a:rPr lang="en-US" sz="2000" dirty="0"/>
              <a:t>R is free. R is open-source and runs on UNIX, Windows and Macintosh</a:t>
            </a:r>
            <a:r>
              <a:rPr lang="en-US" sz="2000" dirty="0" smtClean="0"/>
              <a:t>.</a:t>
            </a:r>
          </a:p>
          <a:p>
            <a:pPr>
              <a:spcBef>
                <a:spcPts val="600"/>
              </a:spcBef>
            </a:pPr>
            <a:r>
              <a:rPr lang="en-US" sz="2000" dirty="0" smtClean="0"/>
              <a:t>• </a:t>
            </a:r>
            <a:r>
              <a:rPr lang="en-US" sz="2000" dirty="0"/>
              <a:t>R has an excellent built-in help system</a:t>
            </a:r>
            <a:r>
              <a:rPr lang="en-US" sz="2000" dirty="0" smtClean="0"/>
              <a:t>.</a:t>
            </a:r>
          </a:p>
          <a:p>
            <a:pPr>
              <a:spcBef>
                <a:spcPts val="600"/>
              </a:spcBef>
            </a:pPr>
            <a:r>
              <a:rPr lang="en-US" sz="2000" dirty="0" smtClean="0"/>
              <a:t>• </a:t>
            </a:r>
            <a:r>
              <a:rPr lang="en-US" sz="2000" dirty="0"/>
              <a:t>R has excellent graphing </a:t>
            </a:r>
            <a:r>
              <a:rPr lang="en-US" sz="2000" dirty="0" smtClean="0"/>
              <a:t>capabilities, and with experience one can produce publication quality figures.</a:t>
            </a:r>
          </a:p>
          <a:p>
            <a:pPr>
              <a:spcBef>
                <a:spcPts val="600"/>
              </a:spcBef>
            </a:pPr>
            <a:r>
              <a:rPr lang="en-US" sz="2000" dirty="0" smtClean="0"/>
              <a:t>• </a:t>
            </a:r>
            <a:r>
              <a:rPr lang="en-US" sz="2000" dirty="0"/>
              <a:t>R’s language has a </a:t>
            </a:r>
            <a:r>
              <a:rPr lang="en-US" sz="2000" dirty="0" smtClean="0"/>
              <a:t>powerful</a:t>
            </a:r>
            <a:r>
              <a:rPr lang="en-US" sz="2000" dirty="0"/>
              <a:t> </a:t>
            </a:r>
            <a:r>
              <a:rPr lang="en-US" sz="2000" dirty="0" smtClean="0"/>
              <a:t>syntax </a:t>
            </a:r>
            <a:r>
              <a:rPr lang="en-US" sz="2000" dirty="0"/>
              <a:t>with many built-in statistical functions</a:t>
            </a:r>
            <a:r>
              <a:rPr lang="en-US" sz="2000" dirty="0" smtClean="0"/>
              <a:t>.</a:t>
            </a:r>
          </a:p>
          <a:p>
            <a:pPr>
              <a:spcBef>
                <a:spcPts val="600"/>
              </a:spcBef>
            </a:pPr>
            <a:r>
              <a:rPr lang="en-US" sz="2000" dirty="0" smtClean="0"/>
              <a:t>• </a:t>
            </a:r>
            <a:r>
              <a:rPr lang="en-US" sz="2000" dirty="0"/>
              <a:t>The language is easy to extend with user-written functions</a:t>
            </a:r>
            <a:r>
              <a:rPr lang="en-US" sz="2000" dirty="0" smtClean="0"/>
              <a:t>. Numerous functions and libraries are being written and introduced each year, including many focused on ecology and evolution.</a:t>
            </a:r>
          </a:p>
          <a:p>
            <a:pPr>
              <a:spcBef>
                <a:spcPts val="600"/>
              </a:spcBef>
            </a:pPr>
            <a:r>
              <a:rPr lang="en-US" sz="2000" dirty="0" smtClean="0"/>
              <a:t>• </a:t>
            </a:r>
            <a:r>
              <a:rPr lang="en-US" sz="2000" dirty="0"/>
              <a:t>R is a computer programming language. For programmers it will feel more familiar than others and for new computer users, the next leap to programming will not be so </a:t>
            </a:r>
            <a:r>
              <a:rPr lang="en-US" sz="2000" dirty="0" smtClean="0"/>
              <a:t>large.</a:t>
            </a:r>
          </a:p>
          <a:p>
            <a:pPr>
              <a:spcBef>
                <a:spcPts val="600"/>
              </a:spcBef>
            </a:pPr>
            <a:r>
              <a:rPr lang="en-US" sz="2000" dirty="0" smtClean="0"/>
              <a:t>• Analyses in R are written in computer scripts which can be saved and easily rerun. This greatly simplifies: reanalysis of updated data; running the same analyses on new data sets; documenting and sharing workflows</a:t>
            </a:r>
          </a:p>
          <a:p>
            <a:pPr>
              <a:spcBef>
                <a:spcPts val="600"/>
              </a:spcBef>
            </a:pP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62000"/>
            <a:ext cx="7848600" cy="3631763"/>
          </a:xfrm>
          <a:prstGeom prst="rect">
            <a:avLst/>
          </a:prstGeom>
          <a:noFill/>
        </p:spPr>
        <p:txBody>
          <a:bodyPr wrap="square" rtlCol="0">
            <a:spAutoFit/>
          </a:bodyPr>
          <a:lstStyle/>
          <a:p>
            <a:pPr>
              <a:spcBef>
                <a:spcPts val="600"/>
              </a:spcBef>
            </a:pPr>
            <a:r>
              <a:rPr lang="en-US" sz="2000" b="1" dirty="0" smtClean="0"/>
              <a:t>What are disadvantages of R?</a:t>
            </a:r>
          </a:p>
          <a:p>
            <a:pPr>
              <a:spcBef>
                <a:spcPts val="600"/>
              </a:spcBef>
            </a:pPr>
            <a:r>
              <a:rPr lang="en-US" sz="2000" dirty="0" smtClean="0"/>
              <a:t>• It has a steep initial learning curve.</a:t>
            </a:r>
          </a:p>
          <a:p>
            <a:pPr>
              <a:spcBef>
                <a:spcPts val="600"/>
              </a:spcBef>
            </a:pPr>
            <a:r>
              <a:rPr lang="en-US" sz="2000" dirty="0" smtClean="0"/>
              <a:t>• It has a limited graphical interface (S-Plus has a good one). </a:t>
            </a:r>
          </a:p>
          <a:p>
            <a:pPr>
              <a:spcBef>
                <a:spcPts val="600"/>
              </a:spcBef>
            </a:pPr>
            <a:r>
              <a:rPr lang="en-US" sz="2000" dirty="0" smtClean="0"/>
              <a:t>• It has a steep initial learning curve.</a:t>
            </a:r>
          </a:p>
          <a:p>
            <a:pPr>
              <a:spcBef>
                <a:spcPts val="600"/>
              </a:spcBef>
            </a:pPr>
            <a:r>
              <a:rPr lang="en-US" sz="2000" dirty="0" smtClean="0"/>
              <a:t> • There is no commercial support. (Although one can argue the international mailing list is even better)</a:t>
            </a:r>
          </a:p>
          <a:p>
            <a:pPr>
              <a:spcBef>
                <a:spcPts val="600"/>
              </a:spcBef>
            </a:pPr>
            <a:r>
              <a:rPr lang="en-US" sz="2000" dirty="0" smtClean="0"/>
              <a:t>• Did I mention that it has a steep initial learning curve? </a:t>
            </a:r>
          </a:p>
          <a:p>
            <a:pPr>
              <a:spcBef>
                <a:spcPts val="600"/>
              </a:spcBef>
            </a:pPr>
            <a:r>
              <a:rPr lang="en-US" sz="2000" dirty="0" smtClean="0"/>
              <a:t>• The command language is a programming language so students must learn to appreciate syntax issues, and must learn and remember many functions and commands.</a:t>
            </a:r>
          </a:p>
          <a:p>
            <a:pPr>
              <a:spcBef>
                <a:spcPts val="600"/>
              </a:spcBef>
            </a:pP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4" descr="run1norm"/>
          <p:cNvPicPr>
            <a:picLocks noChangeAspect="1" noChangeArrowheads="1"/>
          </p:cNvPicPr>
          <p:nvPr/>
        </p:nvPicPr>
        <p:blipFill>
          <a:blip r:embed="rId3"/>
          <a:srcRect/>
          <a:stretch>
            <a:fillRect/>
          </a:stretch>
        </p:blipFill>
        <p:spPr bwMode="auto">
          <a:xfrm>
            <a:off x="1828800" y="685800"/>
            <a:ext cx="5486400" cy="5486400"/>
          </a:xfrm>
          <a:prstGeom prst="rect">
            <a:avLst/>
          </a:prstGeom>
          <a:noFill/>
          <a:ln w="9525">
            <a:noFill/>
            <a:miter lim="800000"/>
            <a:headEnd/>
            <a:tailEnd/>
          </a:ln>
        </p:spPr>
      </p:pic>
      <p:sp>
        <p:nvSpPr>
          <p:cNvPr id="38915" name="Text Box 5"/>
          <p:cNvSpPr txBox="1">
            <a:spLocks noChangeArrowheads="1"/>
          </p:cNvSpPr>
          <p:nvPr/>
        </p:nvSpPr>
        <p:spPr bwMode="auto">
          <a:xfrm>
            <a:off x="2057400" y="685800"/>
            <a:ext cx="5842000" cy="457200"/>
          </a:xfrm>
          <a:prstGeom prst="rect">
            <a:avLst/>
          </a:prstGeom>
          <a:noFill/>
          <a:ln w="9525">
            <a:noFill/>
            <a:miter lim="800000"/>
            <a:headEnd/>
            <a:tailEnd/>
          </a:ln>
        </p:spPr>
        <p:txBody>
          <a:bodyPr wrap="none">
            <a:prstTxWarp prst="textNoShape">
              <a:avLst/>
            </a:prstTxWarp>
            <a:spAutoFit/>
          </a:bodyPr>
          <a:lstStyle/>
          <a:p>
            <a:r>
              <a:rPr lang="en-US">
                <a:latin typeface="Calibri" pitchFamily="-100" charset="0"/>
              </a:rPr>
              <a:t>Brownian motion - 1000 steps from N(0,1)</a:t>
            </a:r>
          </a:p>
        </p:txBody>
      </p:sp>
      <p:sp>
        <p:nvSpPr>
          <p:cNvPr id="38916" name="Text Box 6"/>
          <p:cNvSpPr txBox="1">
            <a:spLocks noChangeArrowheads="1"/>
          </p:cNvSpPr>
          <p:nvPr/>
        </p:nvSpPr>
        <p:spPr bwMode="auto">
          <a:xfrm>
            <a:off x="3962400" y="5715000"/>
            <a:ext cx="1504950"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trait value</a:t>
            </a:r>
          </a:p>
        </p:txBody>
      </p:sp>
      <p:sp>
        <p:nvSpPr>
          <p:cNvPr id="38917" name="Text Box 12"/>
          <p:cNvSpPr txBox="1">
            <a:spLocks noChangeArrowheads="1"/>
          </p:cNvSpPr>
          <p:nvPr/>
        </p:nvSpPr>
        <p:spPr bwMode="auto">
          <a:xfrm rot="-5400000">
            <a:off x="1448593" y="3123407"/>
            <a:ext cx="760413"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time</a:t>
            </a: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6" descr="run1norm"/>
          <p:cNvPicPr>
            <a:picLocks noChangeAspect="1" noChangeArrowheads="1"/>
          </p:cNvPicPr>
          <p:nvPr/>
        </p:nvPicPr>
        <p:blipFill>
          <a:blip r:embed="rId3"/>
          <a:srcRect/>
          <a:stretch>
            <a:fillRect/>
          </a:stretch>
        </p:blipFill>
        <p:spPr bwMode="auto">
          <a:xfrm>
            <a:off x="1828800" y="685800"/>
            <a:ext cx="5486400" cy="5486400"/>
          </a:xfrm>
          <a:prstGeom prst="rect">
            <a:avLst/>
          </a:prstGeom>
          <a:noFill/>
          <a:ln w="9525">
            <a:noFill/>
            <a:miter lim="800000"/>
            <a:headEnd/>
            <a:tailEnd/>
          </a:ln>
        </p:spPr>
      </p:pic>
      <p:sp>
        <p:nvSpPr>
          <p:cNvPr id="40963" name="Text Box 3"/>
          <p:cNvSpPr txBox="1">
            <a:spLocks noChangeArrowheads="1"/>
          </p:cNvSpPr>
          <p:nvPr/>
        </p:nvSpPr>
        <p:spPr bwMode="auto">
          <a:xfrm>
            <a:off x="1744663" y="288925"/>
            <a:ext cx="5842000" cy="457200"/>
          </a:xfrm>
          <a:prstGeom prst="rect">
            <a:avLst/>
          </a:prstGeom>
          <a:noFill/>
          <a:ln w="9525">
            <a:noFill/>
            <a:miter lim="800000"/>
            <a:headEnd/>
            <a:tailEnd/>
          </a:ln>
        </p:spPr>
        <p:txBody>
          <a:bodyPr wrap="none">
            <a:prstTxWarp prst="textNoShape">
              <a:avLst/>
            </a:prstTxWarp>
            <a:spAutoFit/>
          </a:bodyPr>
          <a:lstStyle/>
          <a:p>
            <a:r>
              <a:rPr lang="en-US">
                <a:latin typeface="Calibri" pitchFamily="-100" charset="0"/>
              </a:rPr>
              <a:t>Brownian motion - 1000 steps from N(0,1)</a:t>
            </a:r>
          </a:p>
        </p:txBody>
      </p:sp>
      <p:sp>
        <p:nvSpPr>
          <p:cNvPr id="40964" name="Text Box 4"/>
          <p:cNvSpPr txBox="1">
            <a:spLocks noChangeArrowheads="1"/>
          </p:cNvSpPr>
          <p:nvPr/>
        </p:nvSpPr>
        <p:spPr bwMode="auto">
          <a:xfrm>
            <a:off x="3962400" y="5715000"/>
            <a:ext cx="1504950"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trait value</a:t>
            </a:r>
          </a:p>
        </p:txBody>
      </p:sp>
      <p:sp>
        <p:nvSpPr>
          <p:cNvPr id="40965" name="Text Box 5"/>
          <p:cNvSpPr txBox="1">
            <a:spLocks noChangeArrowheads="1"/>
          </p:cNvSpPr>
          <p:nvPr/>
        </p:nvSpPr>
        <p:spPr bwMode="auto">
          <a:xfrm rot="-5400000">
            <a:off x="1448593" y="3123407"/>
            <a:ext cx="760413"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time</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a:grpSpLocks/>
          </p:cNvGrpSpPr>
          <p:nvPr/>
        </p:nvGrpSpPr>
        <p:grpSpPr bwMode="auto">
          <a:xfrm>
            <a:off x="1828800" y="1219200"/>
            <a:ext cx="7205663" cy="5486400"/>
            <a:chOff x="1828800" y="1219200"/>
            <a:chExt cx="7205663" cy="5486400"/>
          </a:xfrm>
        </p:grpSpPr>
        <p:pic>
          <p:nvPicPr>
            <p:cNvPr id="43016" name="Picture 6" descr="run1norm"/>
            <p:cNvPicPr>
              <a:picLocks noChangeAspect="1" noChangeArrowheads="1"/>
            </p:cNvPicPr>
            <p:nvPr/>
          </p:nvPicPr>
          <p:blipFill>
            <a:blip r:embed="rId3"/>
            <a:srcRect/>
            <a:stretch>
              <a:fillRect/>
            </a:stretch>
          </p:blipFill>
          <p:spPr bwMode="auto">
            <a:xfrm>
              <a:off x="1828800" y="1219200"/>
              <a:ext cx="5486400" cy="5486400"/>
            </a:xfrm>
            <a:prstGeom prst="rect">
              <a:avLst/>
            </a:prstGeom>
            <a:noFill/>
            <a:ln w="9525">
              <a:noFill/>
              <a:miter lim="800000"/>
              <a:headEnd/>
              <a:tailEnd/>
            </a:ln>
          </p:spPr>
        </p:pic>
        <p:pic>
          <p:nvPicPr>
            <p:cNvPr id="43017" name="Picture 14" descr="var"/>
            <p:cNvPicPr>
              <a:picLocks noChangeAspect="1" noChangeArrowheads="1"/>
            </p:cNvPicPr>
            <p:nvPr/>
          </p:nvPicPr>
          <p:blipFill>
            <a:blip r:embed="rId4">
              <a:clrChange>
                <a:clrFrom>
                  <a:srgbClr val="FFFFFE"/>
                </a:clrFrom>
                <a:clrTo>
                  <a:srgbClr val="FFFFFE">
                    <a:alpha val="0"/>
                  </a:srgbClr>
                </a:clrTo>
              </a:clrChange>
            </a:blip>
            <a:srcRect/>
            <a:stretch>
              <a:fillRect/>
            </a:stretch>
          </p:blipFill>
          <p:spPr bwMode="auto">
            <a:xfrm>
              <a:off x="7078663" y="1897063"/>
              <a:ext cx="1955800" cy="4318000"/>
            </a:xfrm>
            <a:prstGeom prst="rect">
              <a:avLst/>
            </a:prstGeom>
            <a:noFill/>
            <a:ln w="9525">
              <a:noFill/>
              <a:miter lim="800000"/>
              <a:headEnd/>
              <a:tailEnd/>
            </a:ln>
          </p:spPr>
        </p:pic>
      </p:grpSp>
      <p:sp>
        <p:nvSpPr>
          <p:cNvPr id="43011" name="Text Box 3"/>
          <p:cNvSpPr txBox="1">
            <a:spLocks noChangeArrowheads="1"/>
          </p:cNvSpPr>
          <p:nvPr/>
        </p:nvSpPr>
        <p:spPr bwMode="auto">
          <a:xfrm>
            <a:off x="1744663" y="228600"/>
            <a:ext cx="5842000" cy="457200"/>
          </a:xfrm>
          <a:prstGeom prst="rect">
            <a:avLst/>
          </a:prstGeom>
          <a:noFill/>
          <a:ln w="9525">
            <a:noFill/>
            <a:miter lim="800000"/>
            <a:headEnd/>
            <a:tailEnd/>
          </a:ln>
        </p:spPr>
        <p:txBody>
          <a:bodyPr wrap="none">
            <a:prstTxWarp prst="textNoShape">
              <a:avLst/>
            </a:prstTxWarp>
            <a:spAutoFit/>
          </a:bodyPr>
          <a:lstStyle/>
          <a:p>
            <a:r>
              <a:rPr lang="en-US">
                <a:latin typeface="Calibri" pitchFamily="-100" charset="0"/>
              </a:rPr>
              <a:t>Brownian motion - 1000 steps from N(0,1)</a:t>
            </a:r>
          </a:p>
        </p:txBody>
      </p:sp>
      <p:sp>
        <p:nvSpPr>
          <p:cNvPr id="43012" name="Text Box 4"/>
          <p:cNvSpPr txBox="1">
            <a:spLocks noChangeArrowheads="1"/>
          </p:cNvSpPr>
          <p:nvPr/>
        </p:nvSpPr>
        <p:spPr bwMode="auto">
          <a:xfrm>
            <a:off x="4038600" y="6248400"/>
            <a:ext cx="1504950"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trait value</a:t>
            </a:r>
          </a:p>
        </p:txBody>
      </p:sp>
      <p:sp>
        <p:nvSpPr>
          <p:cNvPr id="43013" name="Text Box 5"/>
          <p:cNvSpPr txBox="1">
            <a:spLocks noChangeArrowheads="1"/>
          </p:cNvSpPr>
          <p:nvPr/>
        </p:nvSpPr>
        <p:spPr bwMode="auto">
          <a:xfrm rot="-5400000">
            <a:off x="1448593" y="3123407"/>
            <a:ext cx="760413"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time</a:t>
            </a:r>
          </a:p>
        </p:txBody>
      </p:sp>
      <p:pic>
        <p:nvPicPr>
          <p:cNvPr id="43014" name="Picture 11" descr="tips"/>
          <p:cNvPicPr>
            <a:picLocks noChangeAspect="1" noChangeArrowheads="1"/>
          </p:cNvPicPr>
          <p:nvPr/>
        </p:nvPicPr>
        <p:blipFill>
          <a:blip r:embed="rId5">
            <a:clrChange>
              <a:clrFrom>
                <a:srgbClr val="FFFFFE"/>
              </a:clrFrom>
              <a:clrTo>
                <a:srgbClr val="FFFFFE">
                  <a:alpha val="0"/>
                </a:srgbClr>
              </a:clrTo>
            </a:clrChange>
          </a:blip>
          <a:srcRect/>
          <a:stretch>
            <a:fillRect/>
          </a:stretch>
        </p:blipFill>
        <p:spPr bwMode="auto">
          <a:xfrm>
            <a:off x="2193925" y="609600"/>
            <a:ext cx="4711700" cy="1346200"/>
          </a:xfrm>
          <a:prstGeom prst="rect">
            <a:avLst/>
          </a:prstGeom>
          <a:noFill/>
          <a:ln w="9525">
            <a:noFill/>
            <a:miter lim="800000"/>
            <a:headEnd/>
            <a:tailEnd/>
          </a:ln>
        </p:spPr>
      </p:pic>
      <p:sp>
        <p:nvSpPr>
          <p:cNvPr id="43015" name="Text Box 16"/>
          <p:cNvSpPr txBox="1">
            <a:spLocks noChangeArrowheads="1"/>
          </p:cNvSpPr>
          <p:nvPr/>
        </p:nvSpPr>
        <p:spPr bwMode="auto">
          <a:xfrm>
            <a:off x="7162800" y="6248400"/>
            <a:ext cx="1928813" cy="457200"/>
          </a:xfrm>
          <a:prstGeom prst="rect">
            <a:avLst/>
          </a:prstGeom>
          <a:solidFill>
            <a:schemeClr val="bg1"/>
          </a:solidFill>
          <a:ln w="9525">
            <a:noFill/>
            <a:miter lim="800000"/>
            <a:headEnd/>
            <a:tailEnd/>
          </a:ln>
        </p:spPr>
        <p:txBody>
          <a:bodyPr wrap="none">
            <a:prstTxWarp prst="textNoShape">
              <a:avLst/>
            </a:prstTxWarp>
            <a:spAutoFit/>
          </a:bodyPr>
          <a:lstStyle/>
          <a:p>
            <a:r>
              <a:rPr lang="en-US">
                <a:latin typeface="Calibri" pitchFamily="-100" charset="0"/>
              </a:rPr>
              <a:t>trait variance</a:t>
            </a: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p:cNvPicPr>
            <a:picLocks noChangeAspect="1"/>
          </p:cNvPicPr>
          <p:nvPr/>
        </p:nvPicPr>
        <p:blipFill>
          <a:blip r:embed="rId2"/>
          <a:srcRect/>
          <a:stretch>
            <a:fillRect/>
          </a:stretch>
        </p:blipFill>
        <p:spPr bwMode="auto">
          <a:xfrm>
            <a:off x="1200150" y="1143000"/>
            <a:ext cx="6743700" cy="4572000"/>
          </a:xfrm>
          <a:prstGeom prst="rect">
            <a:avLst/>
          </a:prstGeom>
          <a:noFill/>
          <a:ln w="9525">
            <a:noFill/>
            <a:miter lim="800000"/>
            <a:headEnd/>
            <a:tailEnd/>
          </a:ln>
        </p:spPr>
      </p:pic>
      <p:sp>
        <p:nvSpPr>
          <p:cNvPr id="61443" name="TextBox 4"/>
          <p:cNvSpPr txBox="1">
            <a:spLocks noChangeArrowheads="1"/>
          </p:cNvSpPr>
          <p:nvPr/>
        </p:nvSpPr>
        <p:spPr bwMode="auto">
          <a:xfrm>
            <a:off x="2514600" y="381000"/>
            <a:ext cx="4649788" cy="461963"/>
          </a:xfrm>
          <a:prstGeom prst="rect">
            <a:avLst/>
          </a:prstGeom>
          <a:noFill/>
          <a:ln w="9525">
            <a:noFill/>
            <a:miter lim="800000"/>
            <a:headEnd/>
            <a:tailEnd/>
          </a:ln>
        </p:spPr>
        <p:txBody>
          <a:bodyPr wrap="none">
            <a:prstTxWarp prst="textNoShape">
              <a:avLst/>
            </a:prstTxWarp>
            <a:spAutoFit/>
          </a:bodyPr>
          <a:lstStyle/>
          <a:p>
            <a:r>
              <a:rPr lang="en-US" sz="2400"/>
              <a:t>Brownian motion on a phylogeny</a:t>
            </a:r>
          </a:p>
        </p:txBody>
      </p:sp>
      <p:sp>
        <p:nvSpPr>
          <p:cNvPr id="6" name="Oval 5"/>
          <p:cNvSpPr/>
          <p:nvPr/>
        </p:nvSpPr>
        <p:spPr>
          <a:xfrm>
            <a:off x="2957513" y="1843088"/>
            <a:ext cx="228600" cy="2286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Oval 6"/>
          <p:cNvSpPr/>
          <p:nvPr/>
        </p:nvSpPr>
        <p:spPr>
          <a:xfrm>
            <a:off x="2995613" y="4378325"/>
            <a:ext cx="228600" cy="228600"/>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Oval 7"/>
          <p:cNvSpPr/>
          <p:nvPr/>
        </p:nvSpPr>
        <p:spPr>
          <a:xfrm>
            <a:off x="3978275" y="1330325"/>
            <a:ext cx="228600" cy="228600"/>
          </a:xfrm>
          <a:prstGeom prst="ellipse">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4030663" y="3692525"/>
            <a:ext cx="228600" cy="228600"/>
          </a:xfrm>
          <a:prstGeom prst="ellipse">
            <a:avLst/>
          </a:prstGeom>
          <a:noFill/>
          <a:ln w="38100" cap="flat" cmpd="sng" algn="ctr">
            <a:solidFill>
              <a:srgbClr val="3366FF"/>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448" name="TextBox 9"/>
          <p:cNvSpPr txBox="1">
            <a:spLocks noChangeArrowheads="1"/>
          </p:cNvSpPr>
          <p:nvPr/>
        </p:nvSpPr>
        <p:spPr bwMode="auto">
          <a:xfrm>
            <a:off x="2514600" y="5943600"/>
            <a:ext cx="184150" cy="369888"/>
          </a:xfrm>
          <a:prstGeom prst="rect">
            <a:avLst/>
          </a:prstGeom>
          <a:noFill/>
          <a:ln w="9525">
            <a:noFill/>
            <a:miter lim="800000"/>
            <a:headEnd/>
            <a:tailEnd/>
          </a:ln>
        </p:spPr>
        <p:txBody>
          <a:bodyPr wrap="none">
            <a:prstTxWarp prst="textNoShape">
              <a:avLst/>
            </a:prstTxWarp>
            <a:spAutoFit/>
          </a:bodyPr>
          <a:lstStyle/>
          <a:p>
            <a:endParaRPr lang="en-US"/>
          </a:p>
        </p:txBody>
      </p:sp>
      <p:sp>
        <p:nvSpPr>
          <p:cNvPr id="11" name="Oval 10"/>
          <p:cNvSpPr/>
          <p:nvPr/>
        </p:nvSpPr>
        <p:spPr>
          <a:xfrm>
            <a:off x="7086600" y="1628775"/>
            <a:ext cx="228600" cy="228600"/>
          </a:xfrm>
          <a:prstGeom prst="ellipse">
            <a:avLst/>
          </a:prstGeom>
          <a:noFill/>
          <a:ln w="38100"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 name="Oval 11"/>
          <p:cNvSpPr/>
          <p:nvPr/>
        </p:nvSpPr>
        <p:spPr>
          <a:xfrm>
            <a:off x="7239000" y="3921125"/>
            <a:ext cx="228600" cy="228600"/>
          </a:xfrm>
          <a:prstGeom prst="ellipse">
            <a:avLst/>
          </a:prstGeom>
          <a:noFill/>
          <a:ln w="38100" cap="flat" cmpd="sng" algn="ctr">
            <a:solidFill>
              <a:srgbClr val="008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1451" name="TextBox 12"/>
          <p:cNvSpPr txBox="1">
            <a:spLocks noChangeArrowheads="1"/>
          </p:cNvSpPr>
          <p:nvPr/>
        </p:nvSpPr>
        <p:spPr bwMode="auto">
          <a:xfrm>
            <a:off x="1524000" y="5715000"/>
            <a:ext cx="6629400" cy="646113"/>
          </a:xfrm>
          <a:prstGeom prst="rect">
            <a:avLst/>
          </a:prstGeom>
          <a:noFill/>
          <a:ln w="9525">
            <a:noFill/>
            <a:miter lim="800000"/>
            <a:headEnd/>
            <a:tailEnd/>
          </a:ln>
        </p:spPr>
        <p:txBody>
          <a:bodyPr>
            <a:prstTxWarp prst="textNoShape">
              <a:avLst/>
            </a:prstTxWarp>
            <a:spAutoFit/>
          </a:bodyPr>
          <a:lstStyle/>
          <a:p>
            <a:pPr algn="ctr"/>
            <a:r>
              <a:rPr lang="en-US"/>
              <a:t>Traits of related species will be similar in proportion to the fraction of their history that’s shared</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ctrTitle"/>
          </p:nvPr>
        </p:nvSpPr>
        <p:spPr/>
        <p:txBody>
          <a:bodyPr/>
          <a:lstStyle/>
          <a:p>
            <a:pPr eaLnBrk="1" hangingPunct="1"/>
            <a:endParaRPr lang="en-US">
              <a:ea typeface="ＭＳ Ｐゴシック" pitchFamily="-100" charset="-128"/>
              <a:cs typeface="ＭＳ Ｐゴシック" pitchFamily="-100" charset="-128"/>
            </a:endParaRPr>
          </a:p>
        </p:txBody>
      </p:sp>
      <p:sp>
        <p:nvSpPr>
          <p:cNvPr id="3" name="Subtitle 2"/>
          <p:cNvSpPr>
            <a:spLocks noGrp="1"/>
          </p:cNvSpPr>
          <p:nvPr>
            <p:ph type="subTitle" idx="1"/>
          </p:nvPr>
        </p:nvSpPr>
        <p:spPr/>
        <p:txBody>
          <a:bodyPr/>
          <a:lstStyle/>
          <a:p>
            <a:pPr eaLnBrk="1" hangingPunct="1">
              <a:buFont typeface="Arial" charset="0"/>
              <a:buNone/>
              <a:defRPr/>
            </a:pPr>
            <a:endParaRPr lang="en-US"/>
          </a:p>
        </p:txBody>
      </p:sp>
      <p:pic>
        <p:nvPicPr>
          <p:cNvPr id="62468" name="Picture 3" descr="phylocovar-matrix.png"/>
          <p:cNvPicPr>
            <a:picLocks noChangeAspect="1"/>
          </p:cNvPicPr>
          <p:nvPr/>
        </p:nvPicPr>
        <p:blipFill>
          <a:blip r:embed="rId2"/>
          <a:srcRect/>
          <a:stretch>
            <a:fillRect/>
          </a:stretch>
        </p:blipFill>
        <p:spPr bwMode="auto">
          <a:xfrm>
            <a:off x="122238" y="0"/>
            <a:ext cx="8899525" cy="6858000"/>
          </a:xfrm>
          <a:prstGeom prst="rect">
            <a:avLst/>
          </a:prstGeom>
          <a:noFill/>
          <a:ln w="9525">
            <a:noFill/>
            <a:miter lim="800000"/>
            <a:headEnd/>
            <a:tailEnd/>
          </a:ln>
        </p:spPr>
      </p:pic>
      <p:sp>
        <p:nvSpPr>
          <p:cNvPr id="62469" name="TextBox 2"/>
          <p:cNvSpPr txBox="1">
            <a:spLocks noChangeArrowheads="1"/>
          </p:cNvSpPr>
          <p:nvPr/>
        </p:nvSpPr>
        <p:spPr bwMode="auto">
          <a:xfrm>
            <a:off x="152400" y="4125913"/>
            <a:ext cx="4514850" cy="369887"/>
          </a:xfrm>
          <a:prstGeom prst="rect">
            <a:avLst/>
          </a:prstGeom>
          <a:solidFill>
            <a:schemeClr val="bg1"/>
          </a:solidFill>
          <a:ln w="9525">
            <a:noFill/>
            <a:miter lim="800000"/>
            <a:headEnd/>
            <a:tailEnd/>
          </a:ln>
        </p:spPr>
        <p:txBody>
          <a:bodyPr wrap="none">
            <a:prstTxWarp prst="textNoShape">
              <a:avLst/>
            </a:prstTxWarp>
            <a:spAutoFit/>
          </a:bodyPr>
          <a:lstStyle/>
          <a:p>
            <a:r>
              <a:rPr lang="en-US"/>
              <a:t>cophenetic.phylo(): D = phyletic distances:</a:t>
            </a:r>
          </a:p>
        </p:txBody>
      </p:sp>
      <p:sp>
        <p:nvSpPr>
          <p:cNvPr id="62470" name="TextBox 7"/>
          <p:cNvSpPr txBox="1">
            <a:spLocks noChangeArrowheads="1"/>
          </p:cNvSpPr>
          <p:nvPr/>
        </p:nvSpPr>
        <p:spPr bwMode="auto">
          <a:xfrm>
            <a:off x="4648200" y="4002088"/>
            <a:ext cx="4127500" cy="646112"/>
          </a:xfrm>
          <a:prstGeom prst="rect">
            <a:avLst/>
          </a:prstGeom>
          <a:solidFill>
            <a:schemeClr val="bg1"/>
          </a:solidFill>
          <a:ln w="9525">
            <a:noFill/>
            <a:miter lim="800000"/>
            <a:headEnd/>
            <a:tailEnd/>
          </a:ln>
        </p:spPr>
        <p:txBody>
          <a:bodyPr>
            <a:prstTxWarp prst="textNoShape">
              <a:avLst/>
            </a:prstTxWarp>
            <a:spAutoFit/>
          </a:bodyPr>
          <a:lstStyle/>
          <a:p>
            <a:pPr algn="ctr"/>
            <a:r>
              <a:rPr lang="en-US"/>
              <a:t>vcv() = variance-covariance matrix = </a:t>
            </a:r>
          </a:p>
          <a:p>
            <a:pPr algn="ctr"/>
            <a:r>
              <a:rPr lang="en-US"/>
              <a:t>1 – D/max(D)</a:t>
            </a:r>
          </a:p>
        </p:txBody>
      </p:sp>
      <p:sp>
        <p:nvSpPr>
          <p:cNvPr id="7" name="Rectangle 6"/>
          <p:cNvSpPr/>
          <p:nvPr/>
        </p:nvSpPr>
        <p:spPr>
          <a:xfrm>
            <a:off x="1905000" y="6054725"/>
            <a:ext cx="457200" cy="381000"/>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p:cNvSpPr/>
          <p:nvPr/>
        </p:nvSpPr>
        <p:spPr>
          <a:xfrm>
            <a:off x="6234113" y="6069013"/>
            <a:ext cx="609600" cy="381000"/>
          </a:xfrm>
          <a:prstGeom prst="rect">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p:cNvPicPr>
            <a:picLocks noChangeAspect="1"/>
          </p:cNvPicPr>
          <p:nvPr/>
        </p:nvPicPr>
        <p:blipFill>
          <a:blip r:embed="rId2"/>
          <a:srcRect/>
          <a:stretch>
            <a:fillRect/>
          </a:stretch>
        </p:blipFill>
        <p:spPr bwMode="auto">
          <a:xfrm>
            <a:off x="4051300" y="1473200"/>
            <a:ext cx="5016500" cy="4927600"/>
          </a:xfrm>
          <a:prstGeom prst="rect">
            <a:avLst/>
          </a:prstGeom>
          <a:noFill/>
          <a:ln w="9525">
            <a:noFill/>
            <a:miter lim="800000"/>
            <a:headEnd/>
            <a:tailEnd/>
          </a:ln>
        </p:spPr>
      </p:pic>
      <p:sp>
        <p:nvSpPr>
          <p:cNvPr id="63491" name="Title 6"/>
          <p:cNvSpPr>
            <a:spLocks noGrp="1"/>
          </p:cNvSpPr>
          <p:nvPr>
            <p:ph type="title"/>
          </p:nvPr>
        </p:nvSpPr>
        <p:spPr/>
        <p:txBody>
          <a:bodyPr>
            <a:normAutofit fontScale="90000"/>
          </a:bodyPr>
          <a:lstStyle/>
          <a:p>
            <a:r>
              <a:rPr lang="en-US" smtClean="0">
                <a:ea typeface="ＭＳ Ｐゴシック" pitchFamily="-100" charset="-128"/>
                <a:cs typeface="ＭＳ Ｐゴシック" pitchFamily="-100" charset="-128"/>
              </a:rPr>
              <a:t>2000 reps, brownian motion</a:t>
            </a:r>
            <a:br>
              <a:rPr lang="en-US" smtClean="0">
                <a:ea typeface="ＭＳ Ｐゴシック" pitchFamily="-100" charset="-128"/>
                <a:cs typeface="ＭＳ Ｐゴシック" pitchFamily="-100" charset="-128"/>
              </a:rPr>
            </a:br>
            <a:r>
              <a:rPr lang="en-US" smtClean="0">
                <a:ea typeface="ＭＳ Ｐゴシック" pitchFamily="-100" charset="-128"/>
                <a:cs typeface="ＭＳ Ｐゴシック" pitchFamily="-100" charset="-128"/>
              </a:rPr>
              <a:t>t4 vs. t6 values</a:t>
            </a:r>
          </a:p>
        </p:txBody>
      </p:sp>
      <p:pic>
        <p:nvPicPr>
          <p:cNvPr id="63492" name="Picture 3" descr="phylocovar-matrix.png"/>
          <p:cNvPicPr>
            <a:picLocks noChangeAspect="1"/>
          </p:cNvPicPr>
          <p:nvPr/>
        </p:nvPicPr>
        <p:blipFill>
          <a:blip r:embed="rId3"/>
          <a:srcRect l="26025" r="28593" b="46667"/>
          <a:stretch>
            <a:fillRect/>
          </a:stretch>
        </p:blipFill>
        <p:spPr bwMode="auto">
          <a:xfrm>
            <a:off x="0" y="2362200"/>
            <a:ext cx="4038600" cy="3657600"/>
          </a:xfrm>
          <a:prstGeom prst="rect">
            <a:avLst/>
          </a:prstGeom>
          <a:noFill/>
          <a:ln w="9525">
            <a:noFill/>
            <a:miter lim="800000"/>
            <a:headEnd/>
            <a:tailEnd/>
          </a:ln>
        </p:spPr>
      </p:pic>
      <p:sp>
        <p:nvSpPr>
          <p:cNvPr id="9" name="Oval 8"/>
          <p:cNvSpPr/>
          <p:nvPr/>
        </p:nvSpPr>
        <p:spPr>
          <a:xfrm>
            <a:off x="3200400" y="3048000"/>
            <a:ext cx="457200" cy="381000"/>
          </a:xfrm>
          <a:prstGeom prst="ellipse">
            <a:avLst/>
          </a:prstGeom>
          <a:noFill/>
          <a:ln w="28575"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Oval 9"/>
          <p:cNvSpPr/>
          <p:nvPr/>
        </p:nvSpPr>
        <p:spPr>
          <a:xfrm>
            <a:off x="3200400" y="3921125"/>
            <a:ext cx="457200" cy="381000"/>
          </a:xfrm>
          <a:prstGeom prst="ellipse">
            <a:avLst/>
          </a:prstGeom>
          <a:noFill/>
          <a:ln w="28575"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TextBox 6"/>
          <p:cNvSpPr txBox="1">
            <a:spLocks noChangeArrowheads="1"/>
          </p:cNvSpPr>
          <p:nvPr/>
        </p:nvSpPr>
        <p:spPr bwMode="auto">
          <a:xfrm>
            <a:off x="457200" y="6019800"/>
            <a:ext cx="4876800" cy="646113"/>
          </a:xfrm>
          <a:prstGeom prst="rect">
            <a:avLst/>
          </a:prstGeom>
          <a:noFill/>
          <a:ln w="9525">
            <a:noFill/>
            <a:miter lim="800000"/>
            <a:headEnd/>
            <a:tailEnd/>
          </a:ln>
        </p:spPr>
        <p:txBody>
          <a:bodyPr>
            <a:prstTxWarp prst="textNoShape">
              <a:avLst/>
            </a:prstTxWarp>
            <a:spAutoFit/>
          </a:bodyPr>
          <a:lstStyle/>
          <a:p>
            <a:r>
              <a:rPr lang="en-US"/>
              <a:t>trait values have an expected covariance, also called ‘non-independence of species’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vs. inferential statistics</a:t>
            </a:r>
            <a:endParaRPr lang="en-US" dirty="0"/>
          </a:p>
        </p:txBody>
      </p:sp>
      <p:sp>
        <p:nvSpPr>
          <p:cNvPr id="3" name="Content Placeholder 2"/>
          <p:cNvSpPr>
            <a:spLocks noGrp="1"/>
          </p:cNvSpPr>
          <p:nvPr>
            <p:ph idx="1"/>
          </p:nvPr>
        </p:nvSpPr>
        <p:spPr/>
        <p:txBody>
          <a:bodyPr/>
          <a:lstStyle/>
          <a:p>
            <a:r>
              <a:rPr lang="en-US" dirty="0" smtClean="0"/>
              <a:t>Are the five students shorter (on average) than the average Berkeley student?</a:t>
            </a:r>
          </a:p>
          <a:p>
            <a:r>
              <a:rPr lang="en-US" dirty="0" smtClean="0"/>
              <a:t>Our 5 have a mean height of 160 cm</a:t>
            </a:r>
          </a:p>
          <a:p>
            <a:r>
              <a:rPr lang="en-US" dirty="0" smtClean="0"/>
              <a:t>Let’s say that the average height of Berkeley students is 180 cm</a:t>
            </a:r>
          </a:p>
          <a:p>
            <a:r>
              <a:rPr lang="en-US" dirty="0" smtClean="0"/>
              <a:t>Is this group of people shorter than the average? </a:t>
            </a:r>
            <a:r>
              <a:rPr lang="en-US" dirty="0" smtClean="0"/>
              <a:t>(Yes, No, Not enough information given)</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Inferential statistics</a:t>
            </a:r>
            <a:endParaRPr lang="en-US" dirty="0"/>
          </a:p>
        </p:txBody>
      </p:sp>
      <p:sp>
        <p:nvSpPr>
          <p:cNvPr id="3" name="Content Placeholder 2"/>
          <p:cNvSpPr>
            <a:spLocks noGrp="1"/>
          </p:cNvSpPr>
          <p:nvPr>
            <p:ph idx="1"/>
          </p:nvPr>
        </p:nvSpPr>
        <p:spPr/>
        <p:txBody>
          <a:bodyPr>
            <a:normAutofit/>
          </a:bodyPr>
          <a:lstStyle/>
          <a:p>
            <a:r>
              <a:rPr lang="en-US" dirty="0" smtClean="0"/>
              <a:t>Rephrase our question: are the five students shorter than would be expected for a random sample drawn from the student population?</a:t>
            </a:r>
          </a:p>
          <a:p>
            <a:r>
              <a:rPr lang="en-US" dirty="0" smtClean="0"/>
              <a:t>We can think of the random sample being drawn from 1) all actual students or 2) all theoretically possible students, i.e. the general properties of the population of people who could be students at Berkeley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3657600" y="838200"/>
            <a:ext cx="2276472" cy="369332"/>
          </a:xfrm>
          <a:prstGeom prst="rect">
            <a:avLst/>
          </a:prstGeom>
          <a:noFill/>
        </p:spPr>
        <p:txBody>
          <a:bodyPr wrap="none" rtlCol="0">
            <a:spAutoFit/>
          </a:bodyPr>
          <a:lstStyle/>
          <a:p>
            <a:r>
              <a:rPr lang="en-US" dirty="0" smtClean="0"/>
              <a:t>(1000 actual students)</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
        <p:nvSpPr>
          <p:cNvPr id="5" name="TextBox 4"/>
          <p:cNvSpPr txBox="1"/>
          <p:nvPr/>
        </p:nvSpPr>
        <p:spPr>
          <a:xfrm>
            <a:off x="1981200" y="1981200"/>
            <a:ext cx="1461345" cy="369332"/>
          </a:xfrm>
          <a:prstGeom prst="rect">
            <a:avLst/>
          </a:prstGeom>
          <a:noFill/>
        </p:spPr>
        <p:txBody>
          <a:bodyPr wrap="none" rtlCol="0">
            <a:spAutoFit/>
          </a:bodyPr>
          <a:lstStyle/>
          <a:p>
            <a:r>
              <a:rPr lang="en-US" dirty="0" smtClean="0"/>
              <a:t>mean = 182.3</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3250" y="139700"/>
            <a:ext cx="7937500" cy="65786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1393</TotalTime>
  <Words>2040</Words>
  <Application>Microsoft Macintosh PowerPoint</Application>
  <PresentationFormat>On-screen Show (4:3)</PresentationFormat>
  <Paragraphs>236</Paragraphs>
  <Slides>48</Slides>
  <Notes>10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Statistics flavors</vt:lpstr>
      <vt:lpstr>What is an average?</vt:lpstr>
      <vt:lpstr>PowerPoint Presentation</vt:lpstr>
      <vt:lpstr>PowerPoint Presentation</vt:lpstr>
      <vt:lpstr>Descriptive vs. inferential statistics</vt:lpstr>
      <vt:lpstr>Inferential statistics</vt:lpstr>
      <vt:lpstr>PowerPoint Presentation</vt:lpstr>
      <vt:lpstr>PowerPoint Presentation</vt:lpstr>
      <vt:lpstr>PowerPoint Presentation</vt:lpstr>
      <vt:lpstr>PowerPoint Presentation</vt:lpstr>
      <vt:lpstr>PowerPoint Presentation</vt:lpstr>
      <vt:lpstr>PowerPoint Presentation</vt:lpstr>
      <vt:lpstr>What is the conclusion? What was the question?</vt:lpstr>
      <vt:lpstr>PowerPoint Presentation</vt:lpstr>
      <vt:lpstr>Conclusion</vt:lpstr>
      <vt:lpstr>PowerPoint Presentation</vt:lpstr>
      <vt:lpstr>What is the standard deviation</vt:lpstr>
      <vt:lpstr>PowerPoint Presentation</vt:lpstr>
      <vt:lpstr>PowerPoint Presentation</vt:lpstr>
      <vt:lpstr>PowerPoint Presentation</vt:lpstr>
      <vt:lpstr>PowerPoint Presentation</vt:lpstr>
      <vt:lpstr>PowerPoint Presentation</vt:lpstr>
      <vt:lpstr>Is this result significant?</vt:lpstr>
      <vt:lpstr>Statistics flavors</vt:lpstr>
      <vt:lpstr>Parametric vs. likelihood</vt:lpstr>
      <vt:lpstr>PowerPoint Presentation</vt:lpstr>
      <vt:lpstr>PowerPoint Presentation</vt:lpstr>
      <vt:lpstr>Calculating likelihoods</vt:lpstr>
      <vt:lpstr>PowerPoint Presentation</vt:lpstr>
      <vt:lpstr>PowerPoint Presentation</vt:lpstr>
      <vt:lpstr>Likelihood surfaces for the mean and sd</vt:lpstr>
      <vt:lpstr>max likelihood for the mean and sd of X</vt:lpstr>
      <vt:lpstr>What is Bayesian stats all about?</vt:lpstr>
      <vt:lpstr>What is R?</vt:lpstr>
      <vt:lpstr>What is R?</vt:lpstr>
      <vt:lpstr>PowerPoint Presentation</vt:lpstr>
      <vt:lpstr>PowerPoint Presentation</vt:lpstr>
      <vt:lpstr>Why use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2000 reps, brownian motion t4 vs. t6 values</vt:lpstr>
    </vt:vector>
  </TitlesOfParts>
  <Company>University of California,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dc:title>
  <dc:creator>David Ackerly</dc:creator>
  <cp:lastModifiedBy>David Ackerly</cp:lastModifiedBy>
  <cp:revision>93</cp:revision>
  <dcterms:created xsi:type="dcterms:W3CDTF">2013-01-31T17:12:23Z</dcterms:created>
  <dcterms:modified xsi:type="dcterms:W3CDTF">2014-02-26T23:13:51Z</dcterms:modified>
</cp:coreProperties>
</file>