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4" r:id="rId23"/>
    <p:sldId id="285" r:id="rId24"/>
    <p:sldId id="286" r:id="rId25"/>
    <p:sldId id="282" r:id="rId26"/>
    <p:sldId id="283" r:id="rId27"/>
  </p:sldIdLst>
  <p:sldSz cx="9144000" cy="6858000" type="screen4x3"/>
  <p:notesSz cx="6797675" cy="9926638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C"/>
              <a:t>Pulse para editar el formato de las notas</a:t>
            </a:r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C"/>
              <a:t>&lt;encabezado&gt;</a:t>
            </a:r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C"/>
              <a:t>&lt;fecha/hora&gt;</a:t>
            </a:r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C"/>
              <a:t>&lt;pie de página&gt;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6D51EECA-DE58-47CC-9357-AB74A8B9A319}" type="slidenum">
              <a:rPr lang="es-EC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6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7DBC7ED-2648-46ED-8632-823271131C6C}" type="slidenum">
              <a:rPr lang="es-EC" sz="1200"/>
              <a:t>1</a:t>
            </a:fld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43080" y="1175760"/>
            <a:ext cx="844200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43080" y="274680"/>
            <a:ext cx="8442000" cy="5426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3080" y="1175760"/>
            <a:ext cx="844200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16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43080" y="1175760"/>
            <a:ext cx="844200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43080" y="274680"/>
            <a:ext cx="8442000" cy="5426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16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43080" y="1175760"/>
            <a:ext cx="844200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43080" y="274680"/>
            <a:ext cx="8442000" cy="5426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16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200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3080" y="274680"/>
            <a:ext cx="8442000" cy="5426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308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840" y="35391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308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840" y="1175760"/>
            <a:ext cx="411948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3080" y="3539160"/>
            <a:ext cx="84416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721560" y="6459480"/>
            <a:ext cx="1412640" cy="315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C" sz="900">
                <a:solidFill>
                  <a:srgbClr val="4E84C4"/>
                </a:solidFill>
                <a:latin typeface="Myriad Pro"/>
                <a:ea typeface="ＭＳ Ｐゴシック"/>
              </a:rPr>
              <a:t>5/06/14</a:t>
            </a:r>
            <a:endParaRPr/>
          </a:p>
        </p:txBody>
      </p:sp>
      <p:sp>
        <p:nvSpPr>
          <p:cNvPr id="6" name="Line 2"/>
          <p:cNvSpPr/>
          <p:nvPr/>
        </p:nvSpPr>
        <p:spPr>
          <a:xfrm flipV="1">
            <a:off x="338400" y="1134360"/>
            <a:ext cx="8466840" cy="50760"/>
          </a:xfrm>
          <a:prstGeom prst="line">
            <a:avLst/>
          </a:prstGeom>
          <a:ln w="25560">
            <a:solidFill>
              <a:srgbClr val="4E84C4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6F1AE3D-217C-42DD-9C43-FBA61F25CA3F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‹Nº›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Pulse para editar el formato del texto de título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6721560" y="6459480"/>
            <a:ext cx="1412640" cy="315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C" sz="900">
                <a:solidFill>
                  <a:srgbClr val="4E84C4"/>
                </a:solidFill>
                <a:latin typeface="Myriad Pro"/>
                <a:ea typeface="ＭＳ Ｐゴシック"/>
              </a:rPr>
              <a:t>5/06/14</a:t>
            </a:r>
            <a:endParaRPr/>
          </a:p>
        </p:txBody>
      </p:sp>
      <p:sp>
        <p:nvSpPr>
          <p:cNvPr id="38" name="Line 2"/>
          <p:cNvSpPr/>
          <p:nvPr/>
        </p:nvSpPr>
        <p:spPr>
          <a:xfrm flipV="1">
            <a:off x="338400" y="1134360"/>
            <a:ext cx="8466840" cy="50760"/>
          </a:xfrm>
          <a:prstGeom prst="line">
            <a:avLst/>
          </a:prstGeom>
          <a:ln w="25560">
            <a:solidFill>
              <a:srgbClr val="4E84C4"/>
            </a:solidFill>
            <a:round/>
          </a:ln>
        </p:spPr>
      </p:sp>
      <p:sp>
        <p:nvSpPr>
          <p:cNvPr id="39" name="PlaceHolder 3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4E84C4"/>
                </a:solidFill>
                <a:latin typeface="Gill Sans"/>
                <a:ea typeface="ＭＳ Ｐゴシック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Gill Sans"/>
                <a:ea typeface="ＭＳ Ｐゴシック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"/>
                <a:ea typeface="ＭＳ Ｐゴシック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Gill Sans"/>
                <a:ea typeface="ＭＳ Ｐゴシック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"/>
                <a:ea typeface="ＭＳ Ｐゴシック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Gill Sans"/>
                <a:ea typeface="ＭＳ Ｐゴシック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Gill Sans"/>
                <a:ea typeface="ＭＳ Ｐゴシック"/>
              </a:rPr>
              <a:t>Sexto nivel del esquema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"/>
                <a:ea typeface="ＭＳ Ｐゴシック"/>
              </a:rPr>
              <a:t>Séptimo nivel del esquemaHaga clic para modificar el estilo de texto del patrón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520B627-DA1F-419A-8D13-7203A3C3320F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721560" y="6459480"/>
            <a:ext cx="1412640" cy="315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C" sz="900">
                <a:solidFill>
                  <a:srgbClr val="4E84C4"/>
                </a:solidFill>
                <a:latin typeface="Myriad Pro"/>
                <a:ea typeface="ＭＳ Ｐゴシック"/>
              </a:rPr>
              <a:t>5/06/14</a:t>
            </a:r>
            <a:endParaRPr/>
          </a:p>
        </p:txBody>
      </p:sp>
      <p:sp>
        <p:nvSpPr>
          <p:cNvPr id="75" name="Line 2"/>
          <p:cNvSpPr/>
          <p:nvPr/>
        </p:nvSpPr>
        <p:spPr>
          <a:xfrm flipV="1">
            <a:off x="338400" y="1134360"/>
            <a:ext cx="8466840" cy="50760"/>
          </a:xfrm>
          <a:prstGeom prst="line">
            <a:avLst/>
          </a:prstGeom>
          <a:ln w="25560">
            <a:solidFill>
              <a:srgbClr val="4E84C4"/>
            </a:solidFill>
            <a:round/>
          </a:ln>
        </p:spPr>
      </p:sp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Gill Sans"/>
                <a:ea typeface="ＭＳ Ｐゴシック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Gill Sans"/>
                <a:ea typeface="ＭＳ Ｐゴシック"/>
              </a:rPr>
              <a:t>Quinto nivel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69F165CE-0FA9-4E9A-BE30-986601043CFF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21560" y="6459480"/>
            <a:ext cx="1412640" cy="315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C" sz="900">
                <a:solidFill>
                  <a:srgbClr val="4E84C4"/>
                </a:solidFill>
                <a:latin typeface="Myriad Pro"/>
                <a:ea typeface="ＭＳ Ｐゴシック"/>
              </a:rPr>
              <a:t>5/06/14</a:t>
            </a:r>
            <a:endParaRPr/>
          </a:p>
        </p:txBody>
      </p:sp>
      <p:sp>
        <p:nvSpPr>
          <p:cNvPr id="112" name="Line 2"/>
          <p:cNvSpPr/>
          <p:nvPr/>
        </p:nvSpPr>
        <p:spPr>
          <a:xfrm flipV="1">
            <a:off x="338400" y="1134360"/>
            <a:ext cx="8466840" cy="50760"/>
          </a:xfrm>
          <a:prstGeom prst="line">
            <a:avLst/>
          </a:prstGeom>
          <a:ln w="25560">
            <a:solidFill>
              <a:srgbClr val="4E84C4"/>
            </a:solidFill>
            <a:round/>
          </a:ln>
        </p:spPr>
      </p:sp>
      <p:pic>
        <p:nvPicPr>
          <p:cNvPr id="113" name="Picture 2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1682640"/>
            <a:ext cx="9143640" cy="2274480"/>
          </a:xfrm>
          <a:prstGeom prst="rect">
            <a:avLst/>
          </a:prstGeom>
        </p:spPr>
      </p:pic>
      <p:pic>
        <p:nvPicPr>
          <p:cNvPr id="11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87480" y="330120"/>
            <a:ext cx="8981640" cy="699840"/>
          </a:xfrm>
          <a:prstGeom prst="rect">
            <a:avLst/>
          </a:prstGeom>
        </p:spPr>
      </p:pic>
      <p:pic>
        <p:nvPicPr>
          <p:cNvPr id="115" name="Picture 24"/>
          <p:cNvPicPr/>
          <p:nvPr/>
        </p:nvPicPr>
        <p:blipFill>
          <a:blip r:embed="rId16"/>
          <a:stretch>
            <a:fillRect/>
          </a:stretch>
        </p:blipFill>
        <p:spPr>
          <a:xfrm>
            <a:off x="6759720" y="6091200"/>
            <a:ext cx="2045880" cy="460080"/>
          </a:xfrm>
          <a:prstGeom prst="rect">
            <a:avLst/>
          </a:prstGeom>
        </p:spPr>
      </p:pic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279360" y="3914640"/>
            <a:ext cx="7772040" cy="541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800" b="1">
                <a:solidFill>
                  <a:srgbClr val="FFFFFF"/>
                </a:solidFill>
                <a:latin typeface="Gill Sans"/>
                <a:ea typeface="ＭＳ Ｐゴシック"/>
              </a:rPr>
              <a:t>Pulse para editar el formato del texto de títuloPresentation Title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sldNum"/>
          </p:nvPr>
        </p:nvSpPr>
        <p:spPr>
          <a:xfrm>
            <a:off x="279360" y="6342120"/>
            <a:ext cx="213336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C" sz="900">
                <a:solidFill>
                  <a:srgbClr val="FFFFFF"/>
                </a:solidFill>
                <a:latin typeface="Myriad Pro"/>
                <a:ea typeface="ＭＳ Ｐゴシック"/>
              </a:rPr>
              <a:t>5/06/14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1379520" y="6342120"/>
            <a:ext cx="2285640" cy="264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ata.dws.informatik.uni-mannheim.de/dbpedia/3.9/" TargetMode="Externa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CC0756A-676C-45A8-A478-BC9F2E9409C6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</a:t>
            </a:fld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0" y="3753000"/>
            <a:ext cx="8148240" cy="2033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300" b="1" dirty="0" err="1">
                <a:solidFill>
                  <a:srgbClr val="0A7BA7"/>
                </a:solidFill>
                <a:latin typeface="Gill Sans"/>
                <a:ea typeface="ＭＳ Ｐゴシック"/>
              </a:rPr>
              <a:t>Fabricio</a:t>
            </a:r>
            <a:r>
              <a:rPr lang="en-US" sz="2300" b="1" dirty="0">
                <a:solidFill>
                  <a:srgbClr val="0A7BA7"/>
                </a:solidFill>
                <a:latin typeface="Gill Sans"/>
                <a:ea typeface="ＭＳ Ｐゴシック"/>
              </a:rPr>
              <a:t> </a:t>
            </a:r>
            <a:r>
              <a:rPr lang="en-US" sz="2300" b="1" dirty="0" err="1">
                <a:solidFill>
                  <a:srgbClr val="0A7BA7"/>
                </a:solidFill>
                <a:latin typeface="Gill Sans"/>
                <a:ea typeface="ＭＳ Ｐゴシック"/>
              </a:rPr>
              <a:t>Montaño</a:t>
            </a:r>
            <a:r>
              <a:rPr lang="en-US" sz="2300" b="1" dirty="0">
                <a:solidFill>
                  <a:srgbClr val="0A7BA7"/>
                </a:solidFill>
                <a:latin typeface="Gill Sans"/>
                <a:ea typeface="ＭＳ Ｐゴシック"/>
              </a:rPr>
              <a:t>
</a:t>
            </a:r>
            <a:r>
              <a:rPr lang="en-US" sz="2300" b="1" dirty="0" err="1">
                <a:solidFill>
                  <a:srgbClr val="808080"/>
                </a:solidFill>
                <a:latin typeface="Gill Sans"/>
                <a:ea typeface="ＭＳ Ｐゴシック"/>
              </a:rPr>
              <a:t>Ing</a:t>
            </a:r>
            <a:r>
              <a:rPr lang="en-US" sz="2300" b="1" dirty="0">
                <a:solidFill>
                  <a:srgbClr val="808080"/>
                </a:solidFill>
                <a:latin typeface="Gill Sans"/>
                <a:ea typeface="ＭＳ Ｐゴシック"/>
              </a:rPr>
              <a:t>. Nelson </a:t>
            </a:r>
            <a:r>
              <a:rPr lang="en-US" sz="2300" b="1" dirty="0" err="1">
                <a:solidFill>
                  <a:srgbClr val="808080"/>
                </a:solidFill>
                <a:latin typeface="Gill Sans"/>
                <a:ea typeface="ＭＳ Ｐゴシック"/>
              </a:rPr>
              <a:t>Piedra</a:t>
            </a:r>
            <a:r>
              <a:rPr lang="en-US" sz="2300" b="1" dirty="0">
                <a:solidFill>
                  <a:srgbClr val="808080"/>
                </a:solidFill>
                <a:latin typeface="Gill Sans"/>
                <a:ea typeface="ＭＳ Ｐゴシック"/>
              </a:rPr>
              <a:t>
</a:t>
            </a:r>
            <a:r>
              <a:rPr lang="en-US" sz="2300" dirty="0" smtClean="0">
                <a:solidFill>
                  <a:srgbClr val="808080"/>
                </a:solidFill>
                <a:latin typeface="Gill Sans"/>
                <a:ea typeface="ＭＳ Ｐゴシック"/>
              </a:rPr>
              <a:t>16/07/2014</a:t>
            </a:r>
            <a:endParaRPr dirty="0"/>
          </a:p>
        </p:txBody>
      </p:sp>
      <p:sp>
        <p:nvSpPr>
          <p:cNvPr id="196" name="CustomShape 3"/>
          <p:cNvSpPr/>
          <p:nvPr/>
        </p:nvSpPr>
        <p:spPr>
          <a:xfrm>
            <a:off x="2472120" y="455040"/>
            <a:ext cx="5570640" cy="6451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Arial"/>
                <a:ea typeface="ＭＳ Ｐゴシック"/>
              </a:rPr>
              <a:t>UNIVERSIDAD TÉCNICA PARTICULAR DE LOJA</a:t>
            </a:r>
            <a:endParaRPr/>
          </a:p>
          <a:p>
            <a:pPr algn="r"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Mistral"/>
                <a:ea typeface="ＭＳ Ｐゴシック"/>
              </a:rPr>
              <a:t>La Universidad Católica de Loja</a:t>
            </a:r>
            <a:endParaRPr/>
          </a:p>
        </p:txBody>
      </p:sp>
      <p:pic>
        <p:nvPicPr>
          <p:cNvPr id="19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8068680" y="169200"/>
            <a:ext cx="685440" cy="1041120"/>
          </a:xfrm>
          <a:prstGeom prst="rect">
            <a:avLst/>
          </a:prstGeom>
        </p:spPr>
      </p:pic>
      <p:sp>
        <p:nvSpPr>
          <p:cNvPr id="198" name="CustomShape 4"/>
          <p:cNvSpPr/>
          <p:nvPr/>
        </p:nvSpPr>
        <p:spPr>
          <a:xfrm>
            <a:off x="575640" y="1331280"/>
            <a:ext cx="7839720" cy="9331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C" sz="2800" b="1">
                <a:solidFill>
                  <a:srgbClr val="000000"/>
                </a:solidFill>
                <a:latin typeface="Times CE"/>
                <a:ea typeface="ＭＳ Ｐゴシック"/>
              </a:rPr>
              <a:t>Titulación de Ingeniería en Sistemas Informáticos y Computación 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626400" y="2643840"/>
            <a:ext cx="7839720" cy="6451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C" sz="2400" b="1">
                <a:solidFill>
                  <a:srgbClr val="3C598C"/>
                </a:solidFill>
                <a:latin typeface="Calibri"/>
                <a:ea typeface="ＭＳ Ｐゴシック"/>
              </a:rPr>
              <a:t>Desarrollo de Servicios Web para el proceso de Enlace y Enriquecimiento de Datos Enlazados.</a:t>
            </a:r>
            <a:endParaRPr/>
          </a:p>
          <a:p>
            <a:pPr algn="ctr">
              <a:lnSpc>
                <a:spcPct val="100000"/>
              </a:lnSpc>
            </a:pPr>
            <a:r>
              <a:rPr lang="es-EC" sz="2400" b="1">
                <a:solidFill>
                  <a:srgbClr val="3C598C"/>
                </a:solidFill>
                <a:latin typeface="Calibri"/>
                <a:ea typeface="ＭＳ Ｐゴシック"/>
              </a:rPr>
              <a:t>(Prototipo en datos universitarios)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E84C4"/>
                </a:solidFill>
                <a:latin typeface="Gill Sans"/>
                <a:ea typeface="ＭＳ Ｐゴシック"/>
              </a:rPr>
              <a:t>Marco Teórico </a:t>
            </a: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(</a:t>
            </a:r>
            <a:r>
              <a:rPr lang="en-US" sz="2400" b="1">
                <a:solidFill>
                  <a:srgbClr val="4E84C4"/>
                </a:solidFill>
                <a:latin typeface="Gill Sans"/>
                <a:ea typeface="ＭＳ Ｐゴシック"/>
              </a:rPr>
              <a:t>Lingüística Computacional o PLN</a:t>
            </a: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)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Entender el lenguaje humano, una tarea que para las personas e inclusive animales es tan natural y cotidiana se vuelve un reto al tratar de interpretarlo mediante procesos computacionales a fin de comprenderlo y poder replicarlo.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4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823B2B4-6DB8-424A-9C27-296EC7F1445F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E84C4"/>
                </a:solidFill>
                <a:latin typeface="Gill Sans"/>
                <a:ea typeface="ＭＳ Ｐゴシック"/>
              </a:rPr>
              <a:t>PLN – Part of Speech Tagging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Gill Sans"/>
                <a:ea typeface="ＭＳ Ｐゴシック"/>
              </a:rPr>
              <a:t>Penn Treebank (Penn Treebank - Universidad de Pennsilvania)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3D6DDFC-A1C8-4984-84EE-A0DC8773D4FC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11</a:t>
            </a:fld>
            <a:endParaRPr/>
          </a:p>
        </p:txBody>
      </p:sp>
      <p:pic>
        <p:nvPicPr>
          <p:cNvPr id="258" name="Picture 2"/>
          <p:cNvPicPr/>
          <p:nvPr/>
        </p:nvPicPr>
        <p:blipFill rotWithShape="1">
          <a:blip r:embed="rId2"/>
          <a:srcRect t="23595" r="66896" b="28437"/>
          <a:stretch/>
        </p:blipFill>
        <p:spPr>
          <a:xfrm>
            <a:off x="1691680" y="1628800"/>
            <a:ext cx="5256584" cy="4680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PLN - Chunking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30C24E2-C72D-41DA-BF3C-4FBEF10B3F35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12</a:t>
            </a:fld>
            <a:endParaRPr/>
          </a:p>
        </p:txBody>
      </p:sp>
      <p:pic>
        <p:nvPicPr>
          <p:cNvPr id="2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92160" y="1836720"/>
            <a:ext cx="5748480" cy="1178640"/>
          </a:xfrm>
          <a:prstGeom prst="rect">
            <a:avLst/>
          </a:prstGeom>
        </p:spPr>
      </p:pic>
      <p:sp>
        <p:nvSpPr>
          <p:cNvPr id="262" name="CustomShape 3"/>
          <p:cNvSpPr/>
          <p:nvPr/>
        </p:nvSpPr>
        <p:spPr>
          <a:xfrm rot="18879000">
            <a:off x="1966320" y="3229200"/>
            <a:ext cx="1434600" cy="63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560">
            <a:solidFill>
              <a:srgbClr val="92D05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C" sz="1600" b="1">
                <a:solidFill>
                  <a:srgbClr val="FFFFFF"/>
                </a:solidFill>
                <a:latin typeface="Myriad Pro"/>
                <a:ea typeface="ＭＳ Ｐゴシック"/>
              </a:rPr>
              <a:t>CHUNK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 rot="18879000">
            <a:off x="5204880" y="3229200"/>
            <a:ext cx="1434600" cy="63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560">
            <a:solidFill>
              <a:srgbClr val="92D05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C" sz="1600" b="1">
                <a:solidFill>
                  <a:srgbClr val="FFFFFF"/>
                </a:solidFill>
                <a:latin typeface="Myriad Pro"/>
                <a:ea typeface="ＭＳ Ｐゴシック"/>
              </a:rPr>
              <a:t>CHUNK</a:t>
            </a:r>
            <a:endParaRPr/>
          </a:p>
        </p:txBody>
      </p:sp>
      <p:sp>
        <p:nvSpPr>
          <p:cNvPr id="264" name="CustomShape 5"/>
          <p:cNvSpPr/>
          <p:nvPr/>
        </p:nvSpPr>
        <p:spPr>
          <a:xfrm>
            <a:off x="929160" y="2173320"/>
            <a:ext cx="1755000" cy="63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84C4"/>
          </a:solidFill>
          <a:ln w="25560">
            <a:solidFill>
              <a:srgbClr val="39619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C" sz="1600" b="1">
                <a:solidFill>
                  <a:srgbClr val="FFFFFF"/>
                </a:solidFill>
                <a:latin typeface="Myriad Pro"/>
                <a:ea typeface="ＭＳ Ｐゴシック"/>
              </a:rPr>
              <a:t>Part-of-speech</a:t>
            </a:r>
            <a:endParaRPr/>
          </a:p>
        </p:txBody>
      </p:sp>
      <p:sp>
        <p:nvSpPr>
          <p:cNvPr id="265" name="CustomShape 6"/>
          <p:cNvSpPr/>
          <p:nvPr/>
        </p:nvSpPr>
        <p:spPr>
          <a:xfrm>
            <a:off x="2766600" y="2247840"/>
            <a:ext cx="5856120" cy="418680"/>
          </a:xfrm>
          <a:prstGeom prst="rect">
            <a:avLst/>
          </a:prstGeom>
          <a:ln w="31680">
            <a:solidFill>
              <a:srgbClr val="33629A"/>
            </a:solidFill>
            <a:round/>
          </a:ln>
        </p:spPr>
      </p:sp>
      <p:sp>
        <p:nvSpPr>
          <p:cNvPr id="266" name="CustomShape 7"/>
          <p:cNvSpPr/>
          <p:nvPr/>
        </p:nvSpPr>
        <p:spPr>
          <a:xfrm>
            <a:off x="1679760" y="4710960"/>
            <a:ext cx="3510360" cy="1004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C" sz="2000" b="1">
                <a:solidFill>
                  <a:srgbClr val="3C598C"/>
                </a:solidFill>
                <a:latin typeface="Adobe Fan Heiti Std B"/>
                <a:ea typeface="Adobe Fan Heiti Std B"/>
              </a:rPr>
              <a:t>Entidades</a:t>
            </a:r>
            <a:r>
              <a:rPr lang="es-EC" sz="2000">
                <a:solidFill>
                  <a:srgbClr val="3C598C"/>
                </a:solidFill>
                <a:latin typeface="Adobe Fan Heiti Std B"/>
                <a:ea typeface="Adobe Fan Heiti Std B"/>
              </a:rPr>
              <a:t>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C" sz="2000">
                <a:solidFill>
                  <a:srgbClr val="3C598C"/>
                </a:solidFill>
                <a:latin typeface="Adobe Fan Heiti Std B"/>
                <a:ea typeface="Adobe Fan Heiti Std B"/>
              </a:rPr>
              <a:t>We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C" sz="2000">
                <a:solidFill>
                  <a:srgbClr val="3C598C"/>
                </a:solidFill>
                <a:latin typeface="Adobe Fan Heiti Std B"/>
                <a:ea typeface="Adobe Fan Heiti Std B"/>
              </a:rPr>
              <a:t>The yellow dog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PLN - Proceso de extracción de entidades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1266103-5910-4C0E-9FEE-F54275C7336F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13</a:t>
            </a:fld>
            <a:endParaRPr/>
          </a:p>
        </p:txBody>
      </p:sp>
      <p:pic>
        <p:nvPicPr>
          <p:cNvPr id="269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404720"/>
            <a:ext cx="3307592" cy="468857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4E84C4"/>
                </a:solidFill>
                <a:latin typeface="Gill Sans"/>
                <a:ea typeface="ＭＳ Ｐゴシック"/>
              </a:rPr>
              <a:t>PLN – Desambiguación WSD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Métodos basados en conocimiento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Algoritmo de Lesk 1986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En base a los sentidos de las palabras en la sentecias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Métodos Supervisado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Datos enteramiento etiquetados manualmente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Métodos no supervisados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Datos enteramiento sin etiquetar (clusters, textos paralelos)</a:t>
            </a:r>
            <a:endParaRPr/>
          </a:p>
          <a:p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2C1444E-E7D8-454B-AABC-74CC5616C180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Marco teórico - REST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REST (Representational State Transfer)no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es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un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protocolo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, un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formato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archivo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, o un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marco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desarrollo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Es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un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conjunto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restricciones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diseño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, la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hipermedia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como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el motor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estado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la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aplicación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Utilizar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los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métodos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del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protocolo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HTTP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como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son PUT, GET, POST y DELETE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5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1940E2D-8E9A-414F-92C8-C80EE9D4846D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C" sz="3200" b="1" dirty="0" smtClean="0">
                <a:solidFill>
                  <a:srgbClr val="4E84C4"/>
                </a:solidFill>
                <a:latin typeface="Gill Sans"/>
                <a:ea typeface="ＭＳ Ｐゴシック"/>
              </a:rPr>
              <a:t>Propuesta </a:t>
            </a:r>
            <a:endParaRPr lang="es-EC" dirty="0"/>
          </a:p>
        </p:txBody>
      </p:sp>
      <p:sp>
        <p:nvSpPr>
          <p:cNvPr id="277" name="TextShape 2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170C420A-F0CA-4086-968B-DEF57F46F8DD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16</a:t>
            </a:fld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3" y="1772816"/>
            <a:ext cx="8865413" cy="35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Propuesta - Algoritmo de Lesk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17B7956-66C8-46D3-8214-C1678E70C5AF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17</a:t>
            </a:fld>
            <a:endParaRPr/>
          </a:p>
        </p:txBody>
      </p:sp>
      <p:pic>
        <p:nvPicPr>
          <p:cNvPr id="281" name="Picture 2"/>
          <p:cNvPicPr/>
          <p:nvPr/>
        </p:nvPicPr>
        <p:blipFill rotWithShape="1">
          <a:blip r:embed="rId2"/>
          <a:srcRect l="6984" t="26705" r="55500" b="10676"/>
          <a:stretch/>
        </p:blipFill>
        <p:spPr>
          <a:xfrm>
            <a:off x="1115616" y="1374699"/>
            <a:ext cx="6336704" cy="50066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4E84C4"/>
                </a:solidFill>
                <a:latin typeface="Gill Sans"/>
                <a:ea typeface="ＭＳ Ｐゴシック"/>
              </a:rPr>
              <a:t>Arquitectura</a:t>
            </a:r>
            <a:endParaRPr dirty="0"/>
          </a:p>
        </p:txBody>
      </p:sp>
      <p:sp>
        <p:nvSpPr>
          <p:cNvPr id="283" name="TextShape 2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65F0AB03-2CF9-400E-9AE0-00763F571056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18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551012"/>
            <a:ext cx="83153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rgbClr val="4E84C4"/>
                </a:solidFill>
                <a:latin typeface="Gill Sans"/>
                <a:ea typeface="ＭＳ Ｐゴシック"/>
              </a:rPr>
              <a:t>Arquitectura</a:t>
            </a:r>
            <a:endParaRPr lang="es-EC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1115616" y="1441500"/>
            <a:ext cx="4156912" cy="29956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Flask</a:t>
            </a:r>
            <a:r>
              <a:rPr lang="es-EC" dirty="0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 (WS)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 smtClean="0">
              <a:solidFill>
                <a:schemeClr val="tx1"/>
              </a:solidFill>
              <a:latin typeface="+mn-lt"/>
              <a:ea typeface="Adobe Fangsong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SPARQLWrapper</a:t>
            </a:r>
            <a:r>
              <a:rPr lang="es-EC" dirty="0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 (Consulta </a:t>
            </a:r>
            <a:r>
              <a:rPr lang="es-EC" dirty="0" err="1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DBpedia</a:t>
            </a:r>
            <a:r>
              <a:rPr lang="es-EC" dirty="0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  <a:latin typeface="+mn-lt"/>
              <a:ea typeface="Adobe Fangsong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NLTK (PLN)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  <a:latin typeface="+mn-lt"/>
              <a:ea typeface="Adobe Fangsong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TreeTagger</a:t>
            </a:r>
            <a:r>
              <a:rPr lang="es-EC" dirty="0" smtClean="0">
                <a:solidFill>
                  <a:schemeClr val="tx1"/>
                </a:solidFill>
                <a:latin typeface="+mn-lt"/>
                <a:ea typeface="Adobe Fangsong Std R" pitchFamily="18" charset="-128"/>
              </a:rPr>
              <a:t> </a:t>
            </a:r>
            <a:r>
              <a:rPr lang="es-EC" dirty="0" smtClean="0">
                <a:latin typeface="+mn-lt"/>
                <a:ea typeface="Adobe Fangsong Std R" pitchFamily="18" charset="-128"/>
              </a:rPr>
              <a:t>(PLN)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latin typeface="+mn-lt"/>
              <a:ea typeface="Adobe Fangsong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latin typeface="+mn-lt"/>
              <a:ea typeface="Adobe Fangsong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latin typeface="+mn-lt"/>
              <a:ea typeface="Adobe Fangsong Std R" pitchFamily="18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68760"/>
            <a:ext cx="1563241" cy="182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fabricio\Desktop\tesis\Imagenes\im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52" y="1412776"/>
            <a:ext cx="1999591" cy="11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2"/>
          <a:stretch/>
        </p:blipFill>
        <p:spPr bwMode="auto">
          <a:xfrm>
            <a:off x="3608207" y="3356992"/>
            <a:ext cx="4866915" cy="261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0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4E84C4"/>
                </a:solidFill>
                <a:latin typeface="Gill Sans"/>
                <a:ea typeface="ＭＳ Ｐゴシック"/>
              </a:rPr>
              <a:t>Datos del proyecto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140A1698-FB93-4128-8321-EDEA205A4334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323528" y="1567376"/>
            <a:ext cx="8442000" cy="4525920"/>
          </a:xfrm>
        </p:spPr>
        <p:txBody>
          <a:bodyPr/>
          <a:lstStyle/>
          <a:p>
            <a:r>
              <a:rPr lang="es-EC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Archivos importados de </a:t>
            </a:r>
            <a:r>
              <a:rPr lang="es-EC" sz="20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Dbpedia</a:t>
            </a:r>
            <a:endParaRPr lang="es-EC" sz="20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s-EC" sz="1200" dirty="0" smtClean="0">
                <a:solidFill>
                  <a:schemeClr val="accent1"/>
                </a:solidFill>
                <a:latin typeface="Calibri" panose="020F0502020204030204" pitchFamily="34" charset="0"/>
                <a:hlinkClick r:id="rId2"/>
              </a:rPr>
              <a:t>http://data.dws.informatik.uni-mannheim.de/dbpedia/3.9/</a:t>
            </a:r>
            <a:endParaRPr lang="es-EC" sz="12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endParaRPr lang="es-EC" sz="1200" dirty="0" smtClean="0">
              <a:latin typeface="Calibri" panose="020F0502020204030204" pitchFamily="34" charset="0"/>
            </a:endParaRPr>
          </a:p>
          <a:p>
            <a:endParaRPr lang="es-EC" sz="12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 smtClean="0">
                <a:latin typeface="Calibri" panose="020F0502020204030204" pitchFamily="34" charset="0"/>
              </a:rPr>
              <a:t>Labels</a:t>
            </a:r>
            <a:r>
              <a:rPr lang="es-EC" dirty="0" smtClean="0">
                <a:latin typeface="Calibri" panose="020F0502020204030204" pitchFamily="34" charset="0"/>
              </a:rPr>
              <a:t> de recursos: </a:t>
            </a:r>
          </a:p>
          <a:p>
            <a:pPr lvl="6"/>
            <a:r>
              <a:rPr lang="es-EC" dirty="0" smtClean="0">
                <a:latin typeface="Calibri" panose="020F0502020204030204" pitchFamily="34" charset="0"/>
              </a:rPr>
              <a:t>	</a:t>
            </a:r>
            <a:r>
              <a:rPr lang="es-EC" i="1" dirty="0" smtClean="0">
                <a:latin typeface="Calibri" panose="020F0502020204030204" pitchFamily="34" charset="0"/>
              </a:rPr>
              <a:t>labels_en.nt.bz2 </a:t>
            </a:r>
          </a:p>
          <a:p>
            <a:pPr lvl="6"/>
            <a:endParaRPr lang="es-EC" i="1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Calibri" panose="020F0502020204030204" pitchFamily="34" charset="0"/>
              </a:rPr>
              <a:t>Datos personal de los recurso tipos Persona:</a:t>
            </a:r>
          </a:p>
          <a:p>
            <a:pPr lvl="8"/>
            <a:r>
              <a:rPr lang="es-EC" dirty="0" smtClean="0">
                <a:latin typeface="Calibri" panose="020F0502020204030204" pitchFamily="34" charset="0"/>
              </a:rPr>
              <a:t>	</a:t>
            </a:r>
            <a:r>
              <a:rPr lang="es-EC" i="1" dirty="0" smtClean="0">
                <a:latin typeface="Calibri" panose="020F0502020204030204" pitchFamily="34" charset="0"/>
              </a:rPr>
              <a:t>persondata_en.nt.bz2</a:t>
            </a:r>
          </a:p>
          <a:p>
            <a:pPr lvl="8"/>
            <a:endParaRPr lang="es-EC" i="1" dirty="0" smtClean="0">
              <a:latin typeface="Calibri" panose="020F050202020403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Calibri" panose="020F0502020204030204" pitchFamily="34" charset="0"/>
              </a:rPr>
              <a:t>Resúmenes Corto de los recursos</a:t>
            </a:r>
          </a:p>
          <a:p>
            <a:pPr lvl="8"/>
            <a:r>
              <a:rPr lang="es-EC" dirty="0" smtClean="0">
                <a:latin typeface="Calibri" panose="020F0502020204030204" pitchFamily="34" charset="0"/>
              </a:rPr>
              <a:t>	</a:t>
            </a:r>
            <a:r>
              <a:rPr lang="es-EC" i="1" dirty="0" smtClean="0">
                <a:latin typeface="Calibri" panose="020F0502020204030204" pitchFamily="34" charset="0"/>
              </a:rPr>
              <a:t>short_abstracts_en.nt.bz2</a:t>
            </a:r>
          </a:p>
          <a:p>
            <a:pPr lvl="8" algn="l"/>
            <a:endParaRPr lang="es-EC" i="1" dirty="0" smtClean="0">
              <a:latin typeface="Calibri" panose="020F050202020403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Calibri" panose="020F0502020204030204" pitchFamily="34" charset="0"/>
              </a:rPr>
              <a:t>Links de Desambiguación de Wikipedia</a:t>
            </a:r>
          </a:p>
          <a:p>
            <a:pPr lvl="8"/>
            <a:r>
              <a:rPr lang="es-EC" i="1" dirty="0" smtClean="0">
                <a:latin typeface="Calibri" panose="020F0502020204030204" pitchFamily="34" charset="0"/>
              </a:rPr>
              <a:t>	disambiguations_en.nt.bz2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s-EC" i="1" dirty="0" smtClean="0">
              <a:latin typeface="Calibri" panose="020F050202020403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s-EC" dirty="0" smtClean="0">
                <a:latin typeface="Calibri" panose="020F0502020204030204" pitchFamily="34" charset="0"/>
              </a:rPr>
              <a:t>Redirecciones entre Recursos</a:t>
            </a:r>
          </a:p>
          <a:p>
            <a:pPr lvl="8"/>
            <a:r>
              <a:rPr lang="es-EC" dirty="0" smtClean="0">
                <a:latin typeface="Calibri" panose="020F0502020204030204" pitchFamily="34" charset="0"/>
              </a:rPr>
              <a:t>	</a:t>
            </a:r>
            <a:r>
              <a:rPr lang="es-EC" i="1" dirty="0" smtClean="0">
                <a:latin typeface="Calibri" panose="020F0502020204030204" pitchFamily="34" charset="0"/>
              </a:rPr>
              <a:t>redirects_en.nt.bz2</a:t>
            </a:r>
            <a:endParaRPr lang="es-EC" i="1" dirty="0">
              <a:latin typeface="Calibri" panose="020F050202020403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s-EC" dirty="0" smtClean="0">
              <a:latin typeface="Calibri" panose="020F0502020204030204" pitchFamily="34" charset="0"/>
            </a:endParaRPr>
          </a:p>
          <a:p>
            <a:endParaRPr lang="es-EC" dirty="0">
              <a:latin typeface="Calibri" panose="020F0502020204030204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95480" y="427080"/>
            <a:ext cx="8442000" cy="5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3200" b="1" kern="0" dirty="0" err="1" smtClean="0">
                <a:solidFill>
                  <a:srgbClr val="4E84C4"/>
                </a:solidFill>
                <a:latin typeface="Gill Sans"/>
                <a:ea typeface="ＭＳ Ｐゴシック"/>
              </a:rPr>
              <a:t>Arquitectura</a:t>
            </a:r>
            <a:endParaRPr lang="es-EC" sz="32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2742034" cy="224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b="1" dirty="0">
                <a:solidFill>
                  <a:srgbClr val="4E84C4"/>
                </a:solidFill>
                <a:latin typeface="Gill Sans"/>
                <a:ea typeface="ＭＳ Ｐゴシック"/>
                <a:cs typeface="+mn-cs"/>
              </a:rPr>
              <a:t>Frontal (Prototipo)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203848" y="364502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hlinkClick r:id="rId2"/>
              </a:rPr>
              <a:t>http://localhost:5000</a:t>
            </a:r>
            <a:r>
              <a:rPr lang="es-EC" dirty="0" smtClean="0">
                <a:hlinkClick r:id="rId2"/>
              </a:rPr>
              <a:t>/interfaz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07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096000" y="3076920"/>
            <a:ext cx="3978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Preguntas ??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3096000" y="3077280"/>
            <a:ext cx="3978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Gracias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Propósito del Proyecto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Propósito: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Gill Sans"/>
                <a:ea typeface="ＭＳ Ｐゴシック"/>
              </a:rPr>
              <a:t>Extracción</a:t>
            </a: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 de entidades.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Proceso de </a:t>
            </a:r>
            <a:r>
              <a:rPr lang="en-US" sz="2400" b="1">
                <a:solidFill>
                  <a:srgbClr val="000000"/>
                </a:solidFill>
                <a:latin typeface="Gill Sans"/>
                <a:ea typeface="ＭＳ Ｐゴシック"/>
              </a:rPr>
              <a:t>Desambiguación</a:t>
            </a: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Gill Sans"/>
                <a:ea typeface="ＭＳ Ｐゴシック"/>
              </a:rPr>
              <a:t>Enlace</a:t>
            </a: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 de Datos con fuentes externas.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Levantar Servicio Web - Rest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Fecha de inicio del Proyecto: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Noviembre 2013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Fecha de finalización del Proyecto: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ＭＳ Ｐゴシック"/>
              </a:rPr>
              <a:t>Agosto 2014 (9 meses)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7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95EFB4D-C0EE-42BF-88D7-44DD7F39D9C1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Resultados Esperados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43080" y="1207696"/>
            <a:ext cx="8442000" cy="4525560"/>
          </a:xfrm>
          <a:prstGeom prst="rect">
            <a:avLst/>
          </a:prstGeom>
        </p:spPr>
        <p:txBody>
          <a:bodyPr/>
          <a:lstStyle/>
          <a:p>
            <a:pPr marL="914400" lvl="1" indent="-457200">
              <a:lnSpc>
                <a:spcPct val="100000"/>
              </a:lnSpc>
              <a:buSzPct val="25000"/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rgbClr val="000000"/>
                </a:solidFill>
                <a:latin typeface="Gill Sans"/>
                <a:ea typeface="ＭＳ Ｐゴシック"/>
              </a:rPr>
              <a:t>Servicio Web (REST) – Desambiguación y Enlace</a:t>
            </a:r>
            <a:endParaRPr dirty="0"/>
          </a:p>
          <a:p>
            <a:pPr marL="1371600" lvl="2" indent="-457200">
              <a:lnSpc>
                <a:spcPct val="100000"/>
              </a:lnSpc>
              <a:buSzPct val="25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Módulo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extracción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entidades</a:t>
            </a:r>
            <a:endParaRPr dirty="0"/>
          </a:p>
          <a:p>
            <a:pPr marL="1371600" lvl="2" indent="-457200">
              <a:lnSpc>
                <a:spcPct val="100000"/>
              </a:lnSpc>
              <a:buSzPct val="25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ill Sans"/>
                <a:ea typeface="ＭＳ Ｐゴシック"/>
              </a:rPr>
              <a:t>Módulo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desambiguación</a:t>
            </a:r>
            <a:endParaRPr dirty="0"/>
          </a:p>
          <a:p>
            <a:pPr marL="1371600" lvl="2" indent="-457200">
              <a:lnSpc>
                <a:spcPct val="100000"/>
              </a:lnSpc>
              <a:buSzPct val="25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ill Sans"/>
                <a:ea typeface="ＭＳ Ｐゴシック"/>
              </a:rPr>
              <a:t>Módulo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de 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Enlace</a:t>
            </a:r>
          </a:p>
          <a:p>
            <a:pPr marL="914400" lvl="1" indent="-457200">
              <a:buSzPct val="2500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Frontal – </a:t>
            </a:r>
            <a:r>
              <a:rPr lang="en-US" sz="2800" dirty="0" err="1" smtClean="0">
                <a:solidFill>
                  <a:srgbClr val="000000"/>
                </a:solidFill>
                <a:latin typeface="Gill Sans"/>
                <a:ea typeface="ＭＳ Ｐゴシック"/>
              </a:rPr>
              <a:t>Integración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S</a:t>
            </a:r>
            <a:r>
              <a:rPr lang="en-US" sz="2800" dirty="0" err="1" smtClean="0">
                <a:solidFill>
                  <a:srgbClr val="000000"/>
                </a:solidFill>
                <a:latin typeface="Gill Sans"/>
                <a:ea typeface="ＭＳ Ｐゴシック"/>
              </a:rPr>
              <a:t>ervicios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 Web</a:t>
            </a:r>
            <a:endParaRPr sz="2800" dirty="0">
              <a:solidFill>
                <a:srgbClr val="000000"/>
              </a:solidFill>
              <a:latin typeface="Gill Sans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0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1FC322D0-1829-463C-8A59-5FB9BD4EBB80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46320" y="1341360"/>
            <a:ext cx="3000240" cy="13593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377ED2"/>
              </a:gs>
              <a:gs pos="50000">
                <a:srgbClr val="2D619F"/>
              </a:gs>
              <a:gs pos="100000">
                <a:srgbClr val="377ED2"/>
              </a:gs>
            </a:gsLst>
            <a:lin ang="16200000"/>
          </a:gradFill>
        </p:spPr>
        <p:txBody>
          <a:bodyPr lIns="170640" tIns="170640" rIns="170640" bIns="91440"/>
          <a:lstStyle/>
          <a:p>
            <a:pPr>
              <a:lnSpc>
                <a:spcPct val="90000"/>
              </a:lnSpc>
            </a:pPr>
            <a:r>
              <a:rPr lang="es-EC" sz="2400">
                <a:solidFill>
                  <a:srgbClr val="FFFFFF"/>
                </a:solidFill>
                <a:latin typeface="Arial"/>
                <a:ea typeface="ＭＳ Ｐゴシック"/>
              </a:rPr>
              <a:t>Desarrollo de la propuesta  formal 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960840" y="2247840"/>
            <a:ext cx="3000240" cy="11012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4E84C4"/>
            </a:solidFill>
            <a:round/>
          </a:ln>
        </p:spPr>
        <p:txBody>
          <a:bodyPr lIns="203040" tIns="203040" rIns="170640" bIns="170640"/>
          <a:lstStyle/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Propuesta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Objetivos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3801960" y="1420920"/>
            <a:ext cx="964080" cy="74664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A5B8E0"/>
              </a:gs>
              <a:gs pos="50000">
                <a:srgbClr val="7F8FAA"/>
              </a:gs>
              <a:gs pos="100000">
                <a:srgbClr val="A5B8E0"/>
              </a:gs>
            </a:gsLst>
            <a:lin ang="16200000"/>
          </a:gradFill>
        </p:spPr>
      </p:sp>
      <p:sp>
        <p:nvSpPr>
          <p:cNvPr id="214" name="CustomShape 4"/>
          <p:cNvSpPr/>
          <p:nvPr/>
        </p:nvSpPr>
        <p:spPr>
          <a:xfrm>
            <a:off x="5166360" y="1341360"/>
            <a:ext cx="3000240" cy="13593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377ED2"/>
              </a:gs>
              <a:gs pos="50000">
                <a:srgbClr val="2D619F"/>
              </a:gs>
              <a:gs pos="100000">
                <a:srgbClr val="377ED2"/>
              </a:gs>
            </a:gsLst>
            <a:lin ang="16200000"/>
          </a:gradFill>
        </p:spPr>
        <p:txBody>
          <a:bodyPr lIns="170640" tIns="170640" rIns="170640" bIns="91440"/>
          <a:lstStyle/>
          <a:p>
            <a:pPr>
              <a:lnSpc>
                <a:spcPct val="90000"/>
              </a:lnSpc>
            </a:pPr>
            <a:r>
              <a:rPr lang="es-EC" sz="2400">
                <a:solidFill>
                  <a:srgbClr val="FFFFFF"/>
                </a:solidFill>
                <a:latin typeface="Arial"/>
                <a:ea typeface="ＭＳ Ｐゴシック"/>
              </a:rPr>
              <a:t>Investigación Preliminar 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5781240" y="2247840"/>
            <a:ext cx="3000240" cy="11012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4E84C4"/>
            </a:solidFill>
            <a:round/>
          </a:ln>
        </p:spPr>
        <p:txBody>
          <a:bodyPr lIns="203040" tIns="203040" rIns="170640" bIns="170640"/>
          <a:lstStyle/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Marco teórico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295560" y="3907080"/>
            <a:ext cx="3000240" cy="15159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377ED2"/>
              </a:gs>
              <a:gs pos="50000">
                <a:srgbClr val="2D619F"/>
              </a:gs>
              <a:gs pos="100000">
                <a:srgbClr val="377ED2"/>
              </a:gs>
            </a:gsLst>
            <a:lin ang="16200000"/>
          </a:gradFill>
        </p:spPr>
        <p:txBody>
          <a:bodyPr lIns="170640" tIns="170640" rIns="170640" bIns="91440"/>
          <a:lstStyle/>
          <a:p>
            <a:pPr>
              <a:lnSpc>
                <a:spcPct val="90000"/>
              </a:lnSpc>
            </a:pPr>
            <a:r>
              <a:rPr lang="es-EC" sz="2400">
                <a:solidFill>
                  <a:srgbClr val="FFFFFF"/>
                </a:solidFill>
                <a:latin typeface="Arial"/>
                <a:ea typeface="ＭＳ Ｐゴシック"/>
              </a:rPr>
              <a:t>Implementación de la solución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910080" y="4917960"/>
            <a:ext cx="3000240" cy="9788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4E84C4"/>
            </a:solidFill>
            <a:round/>
          </a:ln>
        </p:spPr>
        <p:txBody>
          <a:bodyPr lIns="171000" tIns="171000" rIns="142200" bIns="142200"/>
          <a:lstStyle/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000">
                <a:solidFill>
                  <a:srgbClr val="000000"/>
                </a:solidFill>
                <a:latin typeface="Arial"/>
                <a:ea typeface="ＭＳ Ｐゴシック"/>
              </a:rPr>
              <a:t>Módulos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000">
                <a:solidFill>
                  <a:srgbClr val="000000"/>
                </a:solidFill>
                <a:latin typeface="Arial"/>
                <a:ea typeface="ＭＳ Ｐゴシック"/>
              </a:rPr>
              <a:t>Servicio - Cliente</a:t>
            </a:r>
            <a:endParaRPr/>
          </a:p>
        </p:txBody>
      </p:sp>
      <p:sp>
        <p:nvSpPr>
          <p:cNvPr id="218" name="CustomShape 8"/>
          <p:cNvSpPr/>
          <p:nvPr/>
        </p:nvSpPr>
        <p:spPr>
          <a:xfrm>
            <a:off x="3751200" y="4039200"/>
            <a:ext cx="964080" cy="74664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A5B8E0"/>
              </a:gs>
              <a:gs pos="50000">
                <a:srgbClr val="7F8FAA"/>
              </a:gs>
              <a:gs pos="100000">
                <a:srgbClr val="A5B8E0"/>
              </a:gs>
            </a:gsLst>
            <a:lin ang="16200000"/>
          </a:gradFill>
        </p:spPr>
      </p:sp>
      <p:sp>
        <p:nvSpPr>
          <p:cNvPr id="219" name="CustomShape 9"/>
          <p:cNvSpPr/>
          <p:nvPr/>
        </p:nvSpPr>
        <p:spPr>
          <a:xfrm>
            <a:off x="5115600" y="3907080"/>
            <a:ext cx="3000240" cy="15159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377ED2"/>
              </a:gs>
              <a:gs pos="50000">
                <a:srgbClr val="2D619F"/>
              </a:gs>
              <a:gs pos="100000">
                <a:srgbClr val="377ED2"/>
              </a:gs>
            </a:gsLst>
            <a:lin ang="16200000"/>
          </a:gradFill>
        </p:spPr>
        <p:txBody>
          <a:bodyPr lIns="142200" tIns="142200" rIns="142200" bIns="76320"/>
          <a:lstStyle/>
          <a:p>
            <a:pPr>
              <a:lnSpc>
                <a:spcPct val="90000"/>
              </a:lnSpc>
            </a:pPr>
            <a:r>
              <a:rPr lang="es-EC" sz="2000">
                <a:solidFill>
                  <a:srgbClr val="FFFFFF"/>
                </a:solidFill>
                <a:latin typeface="Arial"/>
                <a:ea typeface="ＭＳ Ｐゴシック"/>
              </a:rPr>
              <a:t>Análisis de Resultados, Conclusiones y Recomendaciones</a:t>
            </a:r>
            <a:endParaRPr/>
          </a:p>
        </p:txBody>
      </p:sp>
      <p:sp>
        <p:nvSpPr>
          <p:cNvPr id="220" name="CustomShape 10"/>
          <p:cNvSpPr/>
          <p:nvPr/>
        </p:nvSpPr>
        <p:spPr>
          <a:xfrm>
            <a:off x="5730480" y="4917960"/>
            <a:ext cx="3000240" cy="9788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4E84C4"/>
            </a:solidFill>
            <a:round/>
          </a:ln>
        </p:spPr>
        <p:txBody>
          <a:bodyPr lIns="199440" tIns="199440" rIns="170640" bIns="170640"/>
          <a:lstStyle/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Resultados</a:t>
            </a:r>
            <a:endParaRPr/>
          </a:p>
        </p:txBody>
      </p:sp>
      <p:sp>
        <p:nvSpPr>
          <p:cNvPr id="221" name="TextShape 1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Fases del Proyecto (Componentes)</a:t>
            </a:r>
            <a:endParaRPr/>
          </a:p>
        </p:txBody>
      </p:sp>
      <p:sp>
        <p:nvSpPr>
          <p:cNvPr id="222" name="TextShape 12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05F12B4-75C8-47F3-84E1-5D97F4D9BC86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4E84C4"/>
                </a:solidFill>
                <a:latin typeface="Gill Sans"/>
                <a:ea typeface="ＭＳ Ｐゴシック"/>
              </a:rPr>
              <a:t>Estado del Proyecto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49920" y="321840"/>
            <a:ext cx="7772040" cy="528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Gill Sans"/>
                <a:ea typeface="ＭＳ Ｐゴシック"/>
              </a:rPr>
              <a:t>Parte II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532B816-7E90-46CE-8E12-C75B8C115806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43080" y="1341000"/>
            <a:ext cx="8442000" cy="488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77ED2"/>
              </a:gs>
              <a:gs pos="50000">
                <a:srgbClr val="2D619F"/>
              </a:gs>
              <a:gs pos="100000">
                <a:srgbClr val="377ED2"/>
              </a:gs>
            </a:gsLst>
            <a:lin ang="16200000"/>
          </a:gradFill>
        </p:spPr>
        <p:txBody>
          <a:bodyPr lIns="115200" tIns="115200" bIns="91440" anchor="ctr"/>
          <a:lstStyle/>
          <a:p>
            <a:pPr>
              <a:lnSpc>
                <a:spcPct val="90000"/>
              </a:lnSpc>
            </a:pPr>
            <a:r>
              <a:rPr lang="es-EC" sz="2400">
                <a:solidFill>
                  <a:srgbClr val="FFFFFF"/>
                </a:solidFill>
                <a:latin typeface="Arial"/>
                <a:ea typeface="ＭＳ Ｐゴシック"/>
              </a:rPr>
              <a:t>Implementación de la solución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43080" y="1829880"/>
            <a:ext cx="8442000" cy="3314160"/>
          </a:xfrm>
          <a:prstGeom prst="rect">
            <a:avLst/>
          </a:prstGeom>
        </p:spPr>
        <p:txBody>
          <a:bodyPr lIns="268200" tIns="30600" rIns="170640" bIns="30600"/>
          <a:lstStyle/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Construcción del los módulos y servicios necesarios para que el sistema cumpla con su objetivo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 b="1">
                <a:solidFill>
                  <a:srgbClr val="000000"/>
                </a:solidFill>
                <a:latin typeface="Arial"/>
                <a:ea typeface="ＭＳ Ｐゴシック"/>
              </a:rPr>
              <a:t>Entregables propuestos</a:t>
            </a: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Modulo de etiquetado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Module Extracción Entidades y Keywords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Modulo de Desambiguación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Servicio Web - Rest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 b="1">
                <a:solidFill>
                  <a:srgbClr val="000000"/>
                </a:solidFill>
                <a:latin typeface="Arial"/>
                <a:ea typeface="ＭＳ Ｐゴシック"/>
              </a:rPr>
              <a:t>Actividades realizadas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 b="1">
                <a:solidFill>
                  <a:srgbClr val="000000"/>
                </a:solidFill>
                <a:latin typeface="Arial"/>
                <a:ea typeface="ＭＳ Ｐゴシック"/>
              </a:rPr>
              <a:t>Actividades pendientes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s-EC" sz="2400">
                <a:solidFill>
                  <a:srgbClr val="000000"/>
                </a:solidFill>
                <a:latin typeface="Arial"/>
                <a:ea typeface="ＭＳ Ｐゴシック"/>
              </a:rPr>
              <a:t>Corregir errores en resultados de servicio web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Detalle de componentes</a:t>
            </a:r>
            <a:endParaRPr/>
          </a:p>
        </p:txBody>
      </p:sp>
      <p:sp>
        <p:nvSpPr>
          <p:cNvPr id="229" name="TextShape 4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B695DC0-38A1-4127-B111-52BB05E908BB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4E84C4"/>
                </a:solidFill>
                <a:latin typeface="Gill Sans"/>
                <a:ea typeface="ＭＳ Ｐゴシック"/>
              </a:rPr>
              <a:t>Marco Teórico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43080" y="1112400"/>
            <a:ext cx="8442000" cy="558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enlazados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Principios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Datos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Enlazados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Tecnologías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URI</a:t>
            </a:r>
            <a:r>
              <a:rPr lang="en-US" sz="24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RDF &amp; SPARQL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Procesamiento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Gill Sans"/>
                <a:ea typeface="ＭＳ Ｐゴシック"/>
              </a:rPr>
              <a:t>Lenguaje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 Natural (PLN)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Part of Speech Tagger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Chunking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 err="1" smtClean="0">
                <a:solidFill>
                  <a:srgbClr val="000000"/>
                </a:solidFill>
                <a:latin typeface="Gill Sans"/>
                <a:ea typeface="ＭＳ Ｐゴシック"/>
              </a:rPr>
              <a:t>Desambiguación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dirty="0" err="1" smtClean="0">
                <a:solidFill>
                  <a:srgbClr val="000000"/>
                </a:solidFill>
                <a:latin typeface="Gill Sans"/>
                <a:ea typeface="ＭＳ Ｐゴシック"/>
              </a:rPr>
              <a:t>RestFul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/>
              </a:rPr>
              <a:t>Web Service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8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4DA93C5-E1DF-48E1-A71B-3FABBA61547D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43080" y="274680"/>
            <a:ext cx="8442000" cy="595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4E84C4"/>
                </a:solidFill>
                <a:latin typeface="Gill Sans"/>
                <a:ea typeface="ＭＳ Ｐゴシック"/>
              </a:rPr>
              <a:t>Marco Teórico </a:t>
            </a:r>
            <a:r>
              <a:rPr lang="en-US" sz="3200" b="1">
                <a:solidFill>
                  <a:srgbClr val="4E84C4"/>
                </a:solidFill>
                <a:latin typeface="Gill Sans"/>
                <a:ea typeface="ＭＳ Ｐゴシック"/>
              </a:rPr>
              <a:t>(Linkend Data)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343080" y="1175760"/>
            <a:ext cx="844200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Gill Sans"/>
                <a:ea typeface="ＭＳ Ｐゴシック"/>
              </a:rPr>
              <a:t>W3C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: “</a:t>
            </a:r>
            <a:r>
              <a:rPr lang="en-US" sz="2400" b="1" dirty="0">
                <a:solidFill>
                  <a:srgbClr val="000000"/>
                </a:solidFill>
                <a:latin typeface="Gill Sans"/>
                <a:ea typeface="ＭＳ Ｐゴシック"/>
              </a:rPr>
              <a:t>Linked Data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refiere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a la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utilización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delas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mejores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prácticas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publicación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estructuración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de los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datos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en la web, de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tal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forma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que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puedan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ser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enlazados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entre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sí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utilizando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tecnología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propias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de web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semántica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RDF, OCW, SPARQL,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etc</a:t>
            </a: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Principios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Usar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URIs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nombre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las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cosas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Usar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URIs HTTP par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que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esas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cosas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puedan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ser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referenciadas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Representar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los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datos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en RDF y SPARQL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lenguaje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consulta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Incluir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enlaces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hacia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otra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cosas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, para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descubrir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más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ea typeface="ＭＳ Ｐゴシック"/>
              </a:rPr>
              <a:t>cosas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1" name="TextShape 3"/>
          <p:cNvSpPr txBox="1"/>
          <p:nvPr/>
        </p:nvSpPr>
        <p:spPr>
          <a:xfrm>
            <a:off x="8477280" y="6461280"/>
            <a:ext cx="380520" cy="26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8B75FCA-5CD2-4183-92BC-B02998952379}" type="slidenum">
              <a:rPr lang="es-EC" sz="900" b="1">
                <a:solidFill>
                  <a:srgbClr val="4E84C4"/>
                </a:solidFill>
                <a:latin typeface="Myriad Pro"/>
                <a:ea typeface="ＭＳ Ｐゴシック"/>
              </a:rPr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549</Words>
  <Application>Microsoft Office PowerPoint</Application>
  <PresentationFormat>Presentación en pantalla (4:3)</PresentationFormat>
  <Paragraphs>145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</vt:lpstr>
      <vt:lpstr>Presentación de PowerPoint</vt:lpstr>
      <vt:lpstr>Frontal (Prototipo)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fabricio</dc:creator>
  <cp:lastModifiedBy>fabricio</cp:lastModifiedBy>
  <cp:revision>13</cp:revision>
  <dcterms:modified xsi:type="dcterms:W3CDTF">2014-07-17T13:40:51Z</dcterms:modified>
</cp:coreProperties>
</file>