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Light"/>
      <p:regular r:id="rId21"/>
      <p:bold r:id="rId22"/>
      <p:italic r:id="rId23"/>
      <p:boldItalic r:id="rId24"/>
    </p:embeddedFon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Condensed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01584E-3E59-418B-BAB1-3CEA183AE4AB}">
  <a:tblStyle styleId="{1D01584E-3E59-418B-BAB1-3CEA183AE4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font" Target="fonts/Ubuntu-boldItalic.fntdata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font" Target="fonts/UbuntuLight-bold.fntdata"/><Relationship Id="rId44" Type="http://schemas.openxmlformats.org/officeDocument/2006/relationships/font" Target="fonts/RobotoMono-bold.fntdata"/><Relationship Id="rId21" Type="http://schemas.openxmlformats.org/officeDocument/2006/relationships/font" Target="fonts/UbuntuLight-regular.fntdata"/><Relationship Id="rId43" Type="http://schemas.openxmlformats.org/officeDocument/2006/relationships/font" Target="fonts/RobotoMono-regular.fntdata"/><Relationship Id="rId24" Type="http://schemas.openxmlformats.org/officeDocument/2006/relationships/font" Target="fonts/UbuntuLight-boldItalic.fntdata"/><Relationship Id="rId46" Type="http://schemas.openxmlformats.org/officeDocument/2006/relationships/font" Target="fonts/RobotoMono-boldItalic.fntdata"/><Relationship Id="rId23" Type="http://schemas.openxmlformats.org/officeDocument/2006/relationships/font" Target="fonts/UbuntuLight-italic.fntdata"/><Relationship Id="rId45" Type="http://schemas.openxmlformats.org/officeDocument/2006/relationships/font" Target="fonts/RobotoMon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Condense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RobotoCondensed-italic.fntdata"/><Relationship Id="rId10" Type="http://schemas.openxmlformats.org/officeDocument/2006/relationships/slide" Target="slides/slide3.xml"/><Relationship Id="rId32" Type="http://schemas.openxmlformats.org/officeDocument/2006/relationships/font" Target="fonts/RobotoCondensed-bold.fntdata"/><Relationship Id="rId13" Type="http://schemas.openxmlformats.org/officeDocument/2006/relationships/slide" Target="slides/slide6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34" Type="http://schemas.openxmlformats.org/officeDocument/2006/relationships/font" Target="fonts/RobotoCondensed-boldItalic.fntdata"/><Relationship Id="rId15" Type="http://schemas.openxmlformats.org/officeDocument/2006/relationships/slide" Target="slides/slide8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bold.fntdata"/><Relationship Id="rId17" Type="http://schemas.openxmlformats.org/officeDocument/2006/relationships/font" Target="fonts/Ubuntu-regular.fntdata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Italic.fntdata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62e209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62e209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2e2090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62e2090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62e20908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62e2090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2e20908b_0_119:notes"/>
          <p:cNvSpPr/>
          <p:nvPr>
            <p:ph idx="2" type="sldImg"/>
          </p:nvPr>
        </p:nvSpPr>
        <p:spPr>
          <a:xfrm>
            <a:off x="1861911" y="1143000"/>
            <a:ext cx="3134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362e20908b_0_119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62e20908b_0_119:notes"/>
          <p:cNvSpPr txBox="1"/>
          <p:nvPr>
            <p:ph idx="12" type="sldNum"/>
          </p:nvPr>
        </p:nvSpPr>
        <p:spPr>
          <a:xfrm>
            <a:off x="3885010" y="8684685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62e20908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62e20908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2e20908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62e20908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62e20908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62e20908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62e20908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62e20908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colah.github.io/posts/2015-08-Understanding-LSTMs/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22</a:t>
            </a:r>
            <a:r>
              <a:rPr lang="pt-BR"/>
              <a:t> de Junho de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Objetivo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Ter um vetor </a:t>
            </a:r>
            <a:r>
              <a:rPr b="1" lang="pt-BR"/>
              <a:t>numérico</a:t>
            </a:r>
            <a:r>
              <a:rPr lang="pt-BR"/>
              <a:t> que representa todo um documento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Usar esse vetor para aplicar a algoritmos com entrada numérica (árvores de decisão, k-Means, SVM, etc)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NLP: </a:t>
            </a:r>
            <a:r>
              <a:rPr lang="pt-BR"/>
              <a:t>Representação Vetorial de Documentos</a:t>
            </a:r>
            <a:endParaRPr/>
          </a:p>
        </p:txBody>
      </p:sp>
      <p:sp>
        <p:nvSpPr>
          <p:cNvPr id="155" name="Google Shape;155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Vector Space Model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Criação de um </a:t>
            </a:r>
            <a:r>
              <a:rPr b="1" lang="pt-BR"/>
              <a:t>espaço vetorial</a:t>
            </a:r>
            <a:r>
              <a:rPr lang="pt-BR"/>
              <a:t> no qual cada ponto é um </a:t>
            </a:r>
            <a:r>
              <a:rPr b="1" lang="pt-BR"/>
              <a:t>documento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 dimensão do vetor corresponde a um </a:t>
            </a:r>
            <a:r>
              <a:rPr b="1" lang="pt-BR"/>
              <a:t>token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Um </a:t>
            </a:r>
            <a:r>
              <a:rPr b="1" lang="pt-BR"/>
              <a:t>vocabulário</a:t>
            </a:r>
            <a:r>
              <a:rPr lang="pt-BR"/>
              <a:t> precisa ser definido a priori.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Representação "bag of words" (multiconjunto de palavras)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311700" y="2752575"/>
            <a:ext cx="8520600" cy="1816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Vocabulário pode conter centenas de milhares de termos: </a:t>
            </a:r>
            <a:r>
              <a:rPr b="1" lang="pt-BR" sz="1400"/>
              <a:t>representação esparsa</a:t>
            </a:r>
            <a:r>
              <a:rPr lang="pt-BR" sz="1400"/>
              <a:t>.</a:t>
            </a:r>
            <a:endParaRPr sz="1400"/>
          </a:p>
          <a:p>
            <a:pPr indent="-317500" lvl="0" marL="457200" rtl="0" algn="l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Descarta a </a:t>
            </a:r>
            <a:r>
              <a:rPr b="1" lang="pt-BR" sz="1400"/>
              <a:t>sequência</a:t>
            </a:r>
            <a:r>
              <a:rPr lang="pt-BR" sz="1400"/>
              <a:t> e relação </a:t>
            </a:r>
            <a:r>
              <a:rPr b="1" lang="pt-BR" sz="1400"/>
              <a:t>semântica</a:t>
            </a:r>
            <a:r>
              <a:rPr lang="pt-BR" sz="1400"/>
              <a:t> entre termos</a:t>
            </a:r>
            <a:endParaRPr sz="1400"/>
          </a:p>
          <a:p>
            <a:pPr indent="-317500" lvl="0" marL="457200" rtl="0" algn="l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Diferentes formas de preencher os valores:</a:t>
            </a:r>
            <a:endParaRPr sz="1400"/>
          </a:p>
          <a:p>
            <a:pPr indent="-317500" lvl="1" marL="914400" rtl="0" algn="l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One-Hot</a:t>
            </a:r>
            <a:r>
              <a:rPr lang="pt-BR"/>
              <a:t>: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/>
              <a:t> se a palavra estiver presente,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/>
              <a:t> se não estiver.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TF</a:t>
            </a:r>
            <a:r>
              <a:rPr lang="pt-BR"/>
              <a:t> (Terms Frequency): Número de vezes que a palavra aparece no documento.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61" name="Google Shape;161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Vector Space Model</a:t>
            </a:r>
            <a:endParaRPr/>
          </a:p>
        </p:txBody>
      </p:sp>
      <p:graphicFrame>
        <p:nvGraphicFramePr>
          <p:cNvPr id="162" name="Google Shape;162;p37"/>
          <p:cNvGraphicFramePr/>
          <p:nvPr/>
        </p:nvGraphicFramePr>
        <p:xfrm>
          <a:off x="3117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{1D01584E-3E59-418B-BAB1-3CEA183AE4AB}</a:tableStyleId>
              </a:tblPr>
              <a:tblGrid>
                <a:gridCol w="2578950"/>
                <a:gridCol w="747850"/>
                <a:gridCol w="830650"/>
                <a:gridCol w="623875"/>
                <a:gridCol w="967275"/>
                <a:gridCol w="727250"/>
                <a:gridCol w="720425"/>
                <a:gridCol w="631250"/>
                <a:gridCol w="69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outputs</a:t>
                      </a:r>
                      <a:endParaRPr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amperes</a:t>
                      </a:r>
                      <a:endParaRPr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main</a:t>
                      </a:r>
                      <a:endParaRPr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weakness</a:t>
                      </a:r>
                      <a:endParaRPr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obama</a:t>
                      </a:r>
                      <a:endParaRPr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speaks</a:t>
                      </a:r>
                      <a:endParaRPr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media</a:t>
                      </a:r>
                      <a:endParaRPr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illinois</a:t>
                      </a:r>
                      <a:endParaRPr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only outputs 1.5 amperes. That's the main weakness.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Obama speaks to the media in Illinois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63" name="Google Shape;1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575" y="4356800"/>
            <a:ext cx="6844301" cy="5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38"/>
          <p:cNvCxnSpPr/>
          <p:nvPr/>
        </p:nvCxnSpPr>
        <p:spPr>
          <a:xfrm>
            <a:off x="2181300" y="379050"/>
            <a:ext cx="0" cy="43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9" name="Google Shape;169;p38"/>
          <p:cNvCxnSpPr/>
          <p:nvPr/>
        </p:nvCxnSpPr>
        <p:spPr>
          <a:xfrm rot="10800000">
            <a:off x="1832850" y="4381925"/>
            <a:ext cx="547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0" name="Google Shape;170;p38"/>
          <p:cNvCxnSpPr/>
          <p:nvPr/>
        </p:nvCxnSpPr>
        <p:spPr>
          <a:xfrm flipH="1" rot="10800000">
            <a:off x="2188150" y="2278000"/>
            <a:ext cx="1072500" cy="20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8"/>
          <p:cNvCxnSpPr>
            <a:endCxn id="172" idx="3"/>
          </p:cNvCxnSpPr>
          <p:nvPr/>
        </p:nvCxnSpPr>
        <p:spPr>
          <a:xfrm flipH="1" rot="10800000">
            <a:off x="2188149" y="1151014"/>
            <a:ext cx="2863200" cy="3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38"/>
          <p:cNvSpPr txBox="1"/>
          <p:nvPr/>
        </p:nvSpPr>
        <p:spPr>
          <a:xfrm>
            <a:off x="5330250" y="900325"/>
            <a:ext cx="621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8"/>
          <p:cNvSpPr txBox="1"/>
          <p:nvPr/>
        </p:nvSpPr>
        <p:spPr>
          <a:xfrm>
            <a:off x="2639050" y="2045075"/>
            <a:ext cx="621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38"/>
          <p:cNvCxnSpPr>
            <a:stCxn id="174" idx="3"/>
          </p:cNvCxnSpPr>
          <p:nvPr/>
        </p:nvCxnSpPr>
        <p:spPr>
          <a:xfrm flipH="1" rot="10800000">
            <a:off x="3260650" y="1045175"/>
            <a:ext cx="1889700" cy="122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8"/>
          <p:cNvSpPr/>
          <p:nvPr/>
        </p:nvSpPr>
        <p:spPr>
          <a:xfrm>
            <a:off x="3123950" y="2127725"/>
            <a:ext cx="273300" cy="29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8"/>
          <p:cNvSpPr txBox="1"/>
          <p:nvPr/>
        </p:nvSpPr>
        <p:spPr>
          <a:xfrm>
            <a:off x="3260650" y="900325"/>
            <a:ext cx="1072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Distância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Euclidiana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1132800" y="3333425"/>
            <a:ext cx="2097000" cy="2097000"/>
          </a:xfrm>
          <a:prstGeom prst="arc">
            <a:avLst>
              <a:gd fmla="val 17801960" name="adj1"/>
              <a:gd fmla="val 18684580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8"/>
          <p:cNvSpPr/>
          <p:nvPr/>
        </p:nvSpPr>
        <p:spPr>
          <a:xfrm>
            <a:off x="3260650" y="3333425"/>
            <a:ext cx="2916600" cy="825300"/>
          </a:xfrm>
          <a:prstGeom prst="wedgeRoundRectCallout">
            <a:avLst>
              <a:gd fmla="val -61090" name="adj1"/>
              <a:gd fmla="val -16073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Similaridade de cosseno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ligado ao ângulo entre os dois documentos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8"/>
          <p:cNvSpPr/>
          <p:nvPr/>
        </p:nvSpPr>
        <p:spPr>
          <a:xfrm>
            <a:off x="5011325" y="900325"/>
            <a:ext cx="273300" cy="29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8"/>
          <p:cNvSpPr txBox="1"/>
          <p:nvPr/>
        </p:nvSpPr>
        <p:spPr>
          <a:xfrm>
            <a:off x="4498450" y="0"/>
            <a:ext cx="621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8"/>
          <p:cNvSpPr/>
          <p:nvPr/>
        </p:nvSpPr>
        <p:spPr>
          <a:xfrm>
            <a:off x="4165550" y="82650"/>
            <a:ext cx="273300" cy="29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38"/>
          <p:cNvCxnSpPr>
            <a:stCxn id="178" idx="1"/>
          </p:cNvCxnSpPr>
          <p:nvPr/>
        </p:nvCxnSpPr>
        <p:spPr>
          <a:xfrm flipH="1" rot="10800000">
            <a:off x="2181300" y="223325"/>
            <a:ext cx="2118600" cy="41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8"/>
          <p:cNvSpPr txBox="1"/>
          <p:nvPr/>
        </p:nvSpPr>
        <p:spPr>
          <a:xfrm>
            <a:off x="5977075" y="4152425"/>
            <a:ext cx="621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doc4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8"/>
          <p:cNvSpPr/>
          <p:nvPr/>
        </p:nvSpPr>
        <p:spPr>
          <a:xfrm>
            <a:off x="5644175" y="4235075"/>
            <a:ext cx="273300" cy="29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8"/>
          <p:cNvSpPr txBox="1"/>
          <p:nvPr/>
        </p:nvSpPr>
        <p:spPr>
          <a:xfrm>
            <a:off x="2360175" y="586175"/>
            <a:ext cx="621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doc5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8"/>
          <p:cNvSpPr/>
          <p:nvPr/>
        </p:nvSpPr>
        <p:spPr>
          <a:xfrm>
            <a:off x="2027275" y="668825"/>
            <a:ext cx="273300" cy="29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ar-relationships.png"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875" y="1121063"/>
            <a:ext cx="6446261" cy="22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/>
        </p:nvSpPr>
        <p:spPr>
          <a:xfrm>
            <a:off x="2377800" y="4669500"/>
            <a:ext cx="6766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MIKOLOV et al. </a:t>
            </a: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Distributed Representations of Words and Phrases and their Compositionality</a:t>
            </a: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reenshot from 2017-03-13 16-31-41.png" id="194" name="Google Shape;194;p39"/>
          <p:cNvPicPr preferRelativeResize="0"/>
          <p:nvPr/>
        </p:nvPicPr>
        <p:blipFill rotWithShape="1">
          <a:blip r:embed="rId4">
            <a:alphaModFix/>
          </a:blip>
          <a:srcRect b="38839" l="0" r="0" t="4951"/>
          <a:stretch/>
        </p:blipFill>
        <p:spPr>
          <a:xfrm>
            <a:off x="783825" y="3724050"/>
            <a:ext cx="7576350" cy="10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 Embeddings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Problema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TF-IDF: representação </a:t>
            </a:r>
            <a:r>
              <a:rPr b="1" lang="pt-BR"/>
              <a:t>esparsa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TF-IDF não captura a informação semântica das palavras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Textos similares se usam palavras similares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Textos curtos são notoriamente difíceis de calcular similaridade</a:t>
            </a:r>
            <a:endParaRPr/>
          </a:p>
        </p:txBody>
      </p:sp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 Embeddings</a:t>
            </a:r>
            <a:endParaRPr/>
          </a:p>
        </p:txBody>
      </p:sp>
      <p:sp>
        <p:nvSpPr>
          <p:cNvPr id="202" name="Google Shape;202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Representação densa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Representar palavras em um espaço denso, onde palavras semanticamente semelhantes ficam próximas uma das outras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Palavras são semelhantes se costumam ocorrer no mesmo </a:t>
            </a:r>
            <a:r>
              <a:rPr b="1" lang="pt-BR"/>
              <a:t>contexto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Redes neurais capazes de receber uma </a:t>
            </a:r>
            <a:r>
              <a:rPr b="1" lang="pt-BR"/>
              <a:t>sequência</a:t>
            </a:r>
            <a:r>
              <a:rPr lang="pt-BR"/>
              <a:t> como entrada, e produzir uma única saída ou outra sequência</a:t>
            </a:r>
            <a:endParaRPr/>
          </a:p>
        </p:txBody>
      </p:sp>
      <p:sp>
        <p:nvSpPr>
          <p:cNvPr id="208" name="Google Shape;208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Recorrentes</a:t>
            </a:r>
            <a:endParaRPr/>
          </a:p>
        </p:txBody>
      </p:sp>
      <p:pic>
        <p:nvPicPr>
          <p:cNvPr id="210" name="Google Shape;2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650" y="1152487"/>
            <a:ext cx="3999898" cy="105077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/>
        </p:nvSpPr>
        <p:spPr>
          <a:xfrm>
            <a:off x="7054200" y="4214875"/>
            <a:ext cx="177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Fonte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650" y="2658022"/>
            <a:ext cx="3999898" cy="137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mais sofisticado, capazes de observar </a:t>
            </a:r>
            <a:r>
              <a:rPr b="1" lang="pt-BR"/>
              <a:t>todo</a:t>
            </a:r>
            <a:r>
              <a:rPr lang="pt-BR"/>
              <a:t> o contexto da frase, e dá excelentes resultados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Pré treinados em tarefas como: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Sequence to Sequence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Masked Language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Baseados em Transformers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898050"/>
            <a:ext cx="3999901" cy="420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saída da parte de codificação de um transformer é </a:t>
            </a:r>
            <a:r>
              <a:rPr b="1" lang="pt-BR"/>
              <a:t>um vetor por token</a:t>
            </a:r>
            <a:r>
              <a:rPr lang="pt-BR"/>
              <a:t> de entrada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ter um vetor que represente a frase como um todo, os embeddings são passados por um mean-pooling e treinados nas seguintes tarefas: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Natural Language Inference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Similaridade de Sentenças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Triplet Dataset</a:t>
            </a:r>
            <a:endParaRPr/>
          </a:p>
        </p:txBody>
      </p:sp>
      <p:sp>
        <p:nvSpPr>
          <p:cNvPr id="226" name="Google Shape;226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Sentence Transformers</a:t>
            </a:r>
            <a:endParaRPr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13" y="1243173"/>
            <a:ext cx="2856676" cy="32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