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Ubuntu Light"/>
      <p:regular r:id="rId33"/>
      <p:bold r:id="rId34"/>
      <p:italic r:id="rId35"/>
      <p:boldItalic r:id="rId36"/>
    </p:embeddedFon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D6F30E-D08A-4327-A8C9-BC1045E39EDE}">
  <a:tblStyle styleId="{12D6F30E-D08A-4327-A8C9-BC1045E39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33" Type="http://schemas.openxmlformats.org/officeDocument/2006/relationships/font" Target="fonts/UbuntuLight-regular.fntdata"/><Relationship Id="rId32" Type="http://schemas.openxmlformats.org/officeDocument/2006/relationships/font" Target="fonts/Ubuntu-boldItalic.fntdata"/><Relationship Id="rId35" Type="http://schemas.openxmlformats.org/officeDocument/2006/relationships/font" Target="fonts/UbuntuLight-italic.fntdata"/><Relationship Id="rId34" Type="http://schemas.openxmlformats.org/officeDocument/2006/relationships/font" Target="fonts/UbuntuLight-bold.fntdata"/><Relationship Id="rId37" Type="http://schemas.openxmlformats.org/officeDocument/2006/relationships/font" Target="fonts/RobotoSlab-regular.fntdata"/><Relationship Id="rId36" Type="http://schemas.openxmlformats.org/officeDocument/2006/relationships/font" Target="fonts/UbuntuLight-boldItalic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Slab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font" Target="fonts/Ubuntu-regular.fntdata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4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3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6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5.xml"/><Relationship Id="rId56" Type="http://schemas.openxmlformats.org/officeDocument/2006/relationships/font" Target="fonts/Roboto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d8f914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d8f914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3d8f914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3d8f914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d8f914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d8f914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3d8f914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3d8f914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3d8f91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3d8f91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d8f914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3d8f914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3d8f914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3d8f914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3d8f91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3d8f91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3d8f914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3d8f914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3d8f914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3d8f914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3af5fb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3af5fb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d8f91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d8f91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d8f914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d8f914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3af5fb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3af5fb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d8f914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d8f91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astic.co/guide/en/kibana/current/kuery-query.html" TargetMode="External"/><Relationship Id="rId4" Type="http://schemas.openxmlformats.org/officeDocument/2006/relationships/hyperlink" Target="https://www.elastic.co/guide/en/elasticsearch/reference/current/query-dsl-query-string-query.html#query-string-synta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ustavomirandag/amazingsear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windows.html" TargetMode="External"/><Relationship Id="rId4" Type="http://schemas.openxmlformats.org/officeDocument/2006/relationships/hyperlink" Target="https://www.elastic.co/guide/en/kibana/current/window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hrome.google.com/webstore/detail/elasticsearch-head/ffmkiejjmecolpfloofpjologoblkeg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20</a:t>
            </a:r>
            <a:r>
              <a:rPr lang="pt-BR"/>
              <a:t> de Outubro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223" name="Google Shape;22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(201 - Created)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5"/>
          <p:cNvSpPr/>
          <p:nvPr/>
        </p:nvSpPr>
        <p:spPr>
          <a:xfrm>
            <a:off x="834900" y="2998675"/>
            <a:ext cx="3476700" cy="1976100"/>
          </a:xfrm>
          <a:prstGeom prst="roundRect">
            <a:avLst>
              <a:gd fmla="val 552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 índice que não existe é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um identificador não for fornecido, um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aleatório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será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tipo dos campos será inferido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criar um novo índice, é necessário cadastrar no Kibana um </a:t>
            </a:r>
            <a:r>
              <a:rPr b="1" lang="pt-BR"/>
              <a:t>Index Pattern</a:t>
            </a:r>
            <a:r>
              <a:rPr lang="pt-BR"/>
              <a:t> correspondente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Patterns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Especifique padrão do índice a ser criado. Por exemplo "</a:t>
            </a:r>
            <a:r>
              <a:rPr b="1" lang="pt-BR"/>
              <a:t>mensagens*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Caso exista um campo com data, especifique-o no próximo passo.</a:t>
            </a:r>
            <a:endParaRPr/>
          </a:p>
        </p:txBody>
      </p:sp>
      <p:sp>
        <p:nvSpPr>
          <p:cNvPr id="230" name="Google Shape;23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Index Patterns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Além do particionamento em shards, você pode optar por usar múltiplos índices com dados do mesmo formato. Por exemplo: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Isso oferece mais uma camada de escalabilidade, e ainda suportar arquivamento e expurgo de dados.</a:t>
            </a:r>
            <a:endParaRPr/>
          </a:p>
        </p:txBody>
      </p:sp>
      <p:sp>
        <p:nvSpPr>
          <p:cNvPr id="231" name="Google Shape;231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Dizendo ao Kibana que o Índice novo Existe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No Kibana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Management</a:t>
            </a:r>
            <a:r>
              <a:rPr lang="pt-BR"/>
              <a:t>", sob "Data"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Clicar no índice recém criado</a:t>
            </a:r>
            <a:endParaRPr/>
          </a:p>
        </p:txBody>
      </p:sp>
      <p:sp>
        <p:nvSpPr>
          <p:cNvPr id="237" name="Google Shape;237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Por Requests: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/mensagens/_mapping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"index" 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"number_of_replicas":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Inspecionando o Índice do Elasticsearch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 Kibana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opção "</a:t>
            </a:r>
            <a:r>
              <a:rPr b="1" lang="pt-BR"/>
              <a:t>Discover</a:t>
            </a:r>
            <a:r>
              <a:rPr lang="pt-BR"/>
              <a:t>", do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 escolher entre KQL e queries lucene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KQL</a:t>
            </a:r>
            <a:r>
              <a:rPr lang="pt-BR"/>
              <a:t>: Sintaxe aprimorada, mas só funciona no kibana.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Query String do Lucene</a:t>
            </a:r>
            <a:r>
              <a:rPr lang="pt-BR"/>
              <a:t>: Sintaxe que pode ser usada com buscas na sua aplicação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Por Requests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/>
          </a:p>
        </p:txBody>
      </p:sp>
      <p:sp>
        <p:nvSpPr>
          <p:cNvPr id="244" name="Google Shape;244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Exemplos de Query Strings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"Oi mundo"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 AND 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timestamp:[2020-10-01T00:00:00 TO *]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Buscas simples com Query Strings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60" name="Google Shape;260;p50"/>
          <p:cNvSpPr/>
          <p:nvPr/>
        </p:nvSpPr>
        <p:spPr>
          <a:xfrm>
            <a:off x="3066975" y="1229525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Parâmetros de busca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buscas textuais, rankeadas de acordo com a relevância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filtro binário: passa ou não.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68" name="Google Shape;268;p51"/>
          <p:cNvSpPr/>
          <p:nvPr/>
        </p:nvSpPr>
        <p:spPr>
          <a:xfrm>
            <a:off x="2611500" y="1844275"/>
            <a:ext cx="1960500" cy="942600"/>
          </a:xfrm>
          <a:prstGeom prst="wedgeRoundRectCallout">
            <a:avLst>
              <a:gd fmla="val -71364" name="adj1"/>
              <a:gd fmla="val 3985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 máximo de documentos a serem retornados.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76" name="Google Shape;276;p52"/>
          <p:cNvSpPr/>
          <p:nvPr/>
        </p:nvSpPr>
        <p:spPr>
          <a:xfrm>
            <a:off x="3702225" y="2049200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Agregação sobre os documentos selecionados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Número de mensagens postadas por cada usuário, ou quantidade de mensagens por hora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84" name="Google Shape;284;p53"/>
          <p:cNvSpPr/>
          <p:nvPr/>
        </p:nvSpPr>
        <p:spPr>
          <a:xfrm>
            <a:off x="3299200" y="2868900"/>
            <a:ext cx="2882700" cy="990600"/>
          </a:xfrm>
          <a:prstGeom prst="wedgeRoundRectCallout">
            <a:avLst>
              <a:gd fmla="val -64690" name="adj1"/>
              <a:gd fmla="val 2309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Permite escolher quais campos do "_source" serão retornados (projeção)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Fazer uma busca em qualquer índice (POST /_search)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Usar o método "query_string", com os dados parâmetros para busca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Retornar no máximo 10 documentos (valor default do size)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 sz="1400"/>
              <a:t>Retornar todos os campos do documento (default do "_source")</a:t>
            </a:r>
            <a:endParaRPr sz="1400"/>
          </a:p>
        </p:txBody>
      </p:sp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Query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Escolhendo onde fazer a busca</a:t>
            </a:r>
            <a:endParaRPr/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{12D6F30E-D08A-4327-A8C9-BC1045E39EDE}</a:tableStyleId>
              </a:tblPr>
              <a:tblGrid>
                <a:gridCol w="4103175"/>
                <a:gridCol w="441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 índice mensagens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/mensagens1,mensagens2/_search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nos índices mensagens1 e mensagens2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/mensagens*/_search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 que comecem por "mensagens"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Indexação de 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Acesso a documentos únicos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Buscas por Query String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Buscas usando Query DSL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Importação de dados com o Kibana 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usarmos a versão 7 do Elasticsearch, use o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r>
              <a:rPr lang="pt-BR"/>
              <a:t> abaixo:</a:t>
            </a:r>
            <a:endParaRPr/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docker-compose.yml</a:t>
            </a:r>
            <a:endParaRPr/>
          </a:p>
        </p:txBody>
      </p:sp>
      <p:sp>
        <p:nvSpPr>
          <p:cNvPr id="177" name="Google Shape;177;p39"/>
          <p:cNvSpPr txBox="1"/>
          <p:nvPr/>
        </p:nvSpPr>
        <p:spPr>
          <a:xfrm>
            <a:off x="1347150" y="1672075"/>
            <a:ext cx="6449700" cy="28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version: '3'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elasticsearch: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docker.elastic.co/elasticsearch/elasticsearch:7.9.2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container_name: elasticsearch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- node.name=elastic_node01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- discovery.type=single-node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- 9200:9200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kibana: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docker.elastic.co/kibana/kibana:7.9.2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- 5601:5601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9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Baseado na configuração do </a:t>
            </a:r>
            <a:r>
              <a:rPr lang="pt-BR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AmazingSearch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do Prof. Gustavo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úteis para o docker-compose</a:t>
            </a:r>
            <a:endParaRPr/>
          </a:p>
        </p:txBody>
      </p:sp>
      <p:graphicFrame>
        <p:nvGraphicFramePr>
          <p:cNvPr id="184" name="Google Shape;184;p40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{12D6F30E-D08A-4327-A8C9-BC1045E39EDE}</a:tableStyleId>
              </a:tblPr>
              <a:tblGrid>
                <a:gridCol w="2571400"/>
                <a:gridCol w="5949200"/>
              </a:tblGrid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 especificados no docker-compose.yml do diretório local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 -d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containers, e os deixa rodando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logs -f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Acompanha os logs de containers que estejam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stop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(mas não destrói) containers que estejam rodando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start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 containers que foram anteriormente parados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down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e destrói containers especificados no docker-compose.yml.</a:t>
                      </a:r>
                      <a:b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Atenção:</a:t>
                      </a: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Pode descartar dados!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Instalação do Elasticsearch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Baixar o instalador .msi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Sugiro, por hora, desabilitar a opção "Enable X-Pack Security"</a:t>
            </a:r>
            <a:endParaRPr/>
          </a:p>
        </p:txBody>
      </p:sp>
      <p:sp>
        <p:nvSpPr>
          <p:cNvPr id="190" name="Google Shape;190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no Windows</a:t>
            </a:r>
            <a:endParaRPr/>
          </a:p>
        </p:txBody>
      </p:sp>
      <p:sp>
        <p:nvSpPr>
          <p:cNvPr id="191" name="Google Shape;191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Instalação do Kibana no Windows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Baixar e descompactar o .zip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Abrir o Prompt de Comando, navegar até o diretório do kibana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Executar </a:t>
            </a:r>
            <a:r>
              <a:rPr b="1"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.\bin\kibana.bat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idx="2" type="body"/>
          </p:nvPr>
        </p:nvSpPr>
        <p:spPr>
          <a:xfrm>
            <a:off x="61683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Kibana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 para ES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dados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Dashboards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cluster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ELK</a:t>
            </a:r>
            <a:endParaRPr/>
          </a:p>
        </p:txBody>
      </p:sp>
      <p:sp>
        <p:nvSpPr>
          <p:cNvPr id="198" name="Google Shape;198;p42"/>
          <p:cNvSpPr txBox="1"/>
          <p:nvPr>
            <p:ph idx="2" type="body"/>
          </p:nvPr>
        </p:nvSpPr>
        <p:spPr>
          <a:xfrm>
            <a:off x="32400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Elasticsearch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NoSQL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Especializado em buscas sobre texto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Recuperação flexível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Escalabilidade e Resiliência</a:t>
            </a:r>
            <a:endParaRPr/>
          </a:p>
        </p:txBody>
      </p:sp>
      <p:sp>
        <p:nvSpPr>
          <p:cNvPr id="199" name="Google Shape;199;p42"/>
          <p:cNvSpPr txBox="1"/>
          <p:nvPr>
            <p:ph idx="2" type="body"/>
          </p:nvPr>
        </p:nvSpPr>
        <p:spPr>
          <a:xfrm>
            <a:off x="3117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1152475"/>
            <a:ext cx="81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/>
          <p:cNvPicPr preferRelativeResize="0"/>
          <p:nvPr/>
        </p:nvPicPr>
        <p:blipFill rotWithShape="1">
          <a:blip r:embed="rId4">
            <a:alphaModFix/>
          </a:blip>
          <a:srcRect b="15422" l="0" r="0" t="15291"/>
          <a:stretch/>
        </p:blipFill>
        <p:spPr>
          <a:xfrm>
            <a:off x="6850050" y="1152475"/>
            <a:ext cx="13005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comunicação com o Elasticsearch é por chamadas HTTP. Qualquer ferramenta capaz de </a:t>
            </a:r>
            <a:r>
              <a:rPr lang="pt-BR"/>
              <a:t>fazê</a:t>
            </a:r>
            <a:r>
              <a:rPr lang="pt-BR"/>
              <a:t>-las serve. Algumas recomendações: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Kibana 7 - Dev Tools</a:t>
            </a:r>
            <a:r>
              <a:rPr lang="pt-BR"/>
              <a:t>  - Vem com o próprio Kibana, e permite toda a flexibilidade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ElasticSearch Head</a:t>
            </a:r>
            <a:r>
              <a:rPr lang="pt-BR"/>
              <a:t> - Plugin para o Chrome com várias funcionalidades para gerenciar Elasticsearch.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Postman</a:t>
            </a:r>
            <a:r>
              <a:rPr lang="pt-BR"/>
              <a:t> - Ferramenta para inspeção e testes de webservices.</a:t>
            </a:r>
            <a:endParaRPr/>
          </a:p>
        </p:txBody>
      </p:sp>
      <p:sp>
        <p:nvSpPr>
          <p:cNvPr id="207" name="Google Shape;207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Interagindo com o Elasticsearch</a:t>
            </a:r>
            <a:endParaRPr/>
          </a:p>
        </p:txBody>
      </p:sp>
      <p:pic>
        <p:nvPicPr>
          <p:cNvPr id="209" name="Google Shape;2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57587"/>
            <a:ext cx="3999901" cy="280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