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Ubuntu Light"/>
      <p:regular r:id="rId18"/>
      <p:bold r:id="rId19"/>
      <p:italic r:id="rId20"/>
      <p:boldItalic r:id="rId21"/>
    </p:embeddedFon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font" Target="fonts/UbuntuLight-italic.fntdata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font" Target="fonts/RobotoSlab-regular.fntdata"/><Relationship Id="rId21" Type="http://schemas.openxmlformats.org/officeDocument/2006/relationships/font" Target="fonts/UbuntuLight-boldItalic.fntdata"/><Relationship Id="rId43" Type="http://schemas.openxmlformats.org/officeDocument/2006/relationships/font" Target="fonts/RobotoMono-boldItalic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font" Target="fonts/Ubuntu-bold.fntdata"/><Relationship Id="rId37" Type="http://schemas.openxmlformats.org/officeDocument/2006/relationships/font" Target="fonts/HelveticaNeueLight-bold.fntdata"/><Relationship Id="rId14" Type="http://schemas.openxmlformats.org/officeDocument/2006/relationships/font" Target="fonts/Ubuntu-regular.fntdata"/><Relationship Id="rId36" Type="http://schemas.openxmlformats.org/officeDocument/2006/relationships/font" Target="fonts/HelveticaNeueLight-regular.fntdata"/><Relationship Id="rId17" Type="http://schemas.openxmlformats.org/officeDocument/2006/relationships/font" Target="fonts/Ubuntu-boldItalic.fntdata"/><Relationship Id="rId39" Type="http://schemas.openxmlformats.org/officeDocument/2006/relationships/font" Target="fonts/HelveticaNeueLight-boldItalic.fntdata"/><Relationship Id="rId16" Type="http://schemas.openxmlformats.org/officeDocument/2006/relationships/font" Target="fonts/Ubuntu-italic.fntdata"/><Relationship Id="rId38" Type="http://schemas.openxmlformats.org/officeDocument/2006/relationships/font" Target="fonts/HelveticaNeueLight-italic.fntdata"/><Relationship Id="rId19" Type="http://schemas.openxmlformats.org/officeDocument/2006/relationships/font" Target="fonts/UbuntuLight-bold.fntdata"/><Relationship Id="rId18" Type="http://schemas.openxmlformats.org/officeDocument/2006/relationships/font" Target="fonts/Ubuntu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2fffc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32fffc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2fffc3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32fffc3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58c689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58c689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24</a:t>
            </a:r>
            <a:r>
              <a:rPr lang="pt-BR"/>
              <a:t> de Novembro de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highlight>
                  <a:srgbClr val="FFFFFF"/>
                </a:highlight>
              </a:rPr>
              <a:t>(21) 98215-8741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Revisão do Exemplo usando Django + DRF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Avaliação</a:t>
            </a:r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de Hoje</a:t>
            </a:r>
            <a:endParaRPr/>
          </a:p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Objetivo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Demonstrar </a:t>
            </a:r>
            <a:r>
              <a:rPr b="1" lang="pt-BR"/>
              <a:t>domínio</a:t>
            </a:r>
            <a:r>
              <a:rPr lang="pt-BR"/>
              <a:t> sobre as diferentes etapas na manipulação sobre os dados com ELK, em uma solução simplificada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Configuração de Mapping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Carga de dados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Visualização de dados usando Kibana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Recuperação de dados para processamento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Recuperação de dados final</a:t>
            </a:r>
            <a:endParaRPr/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Formato de Entrega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Documento PDF ilustrando os pontos-chave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ZIP contendo os códigos/notebooks/arquivos complementares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Data da Entrega: </a:t>
            </a:r>
            <a:r>
              <a:rPr b="1" lang="pt-BR">
                <a:solidFill>
                  <a:srgbClr val="FF0000"/>
                </a:solidFill>
              </a:rPr>
              <a:t>08 de dezembro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Diagrama do Projeto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84" name="Google Shape;18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40"/>
          <p:cNvGrpSpPr/>
          <p:nvPr/>
        </p:nvGrpSpPr>
        <p:grpSpPr>
          <a:xfrm>
            <a:off x="3672000" y="2500675"/>
            <a:ext cx="1800000" cy="720000"/>
            <a:chOff x="1744350" y="2370475"/>
            <a:chExt cx="1800000" cy="720000"/>
          </a:xfrm>
        </p:grpSpPr>
        <p:sp>
          <p:nvSpPr>
            <p:cNvPr id="186" name="Google Shape;186;p40"/>
            <p:cNvSpPr/>
            <p:nvPr/>
          </p:nvSpPr>
          <p:spPr>
            <a:xfrm>
              <a:off x="1744350" y="23704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Elasticsearch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87" name="Google Shape;187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9925" y="2460475"/>
              <a:ext cx="486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40"/>
          <p:cNvSpPr/>
          <p:nvPr/>
        </p:nvSpPr>
        <p:spPr>
          <a:xfrm>
            <a:off x="3672000" y="36663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Processamento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" name="Google Shape;189;p40"/>
          <p:cNvGrpSpPr/>
          <p:nvPr/>
        </p:nvGrpSpPr>
        <p:grpSpPr>
          <a:xfrm>
            <a:off x="3672000" y="1334975"/>
            <a:ext cx="1800000" cy="720000"/>
            <a:chOff x="3115100" y="1263175"/>
            <a:chExt cx="1800000" cy="720000"/>
          </a:xfrm>
        </p:grpSpPr>
        <p:sp>
          <p:nvSpPr>
            <p:cNvPr id="190" name="Google Shape;190;p40"/>
            <p:cNvSpPr/>
            <p:nvPr/>
          </p:nvSpPr>
          <p:spPr>
            <a:xfrm>
              <a:off x="3115100" y="1263175"/>
              <a:ext cx="1800000" cy="72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Kibana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91" name="Google Shape;191;p40"/>
            <p:cNvPicPr preferRelativeResize="0"/>
            <p:nvPr/>
          </p:nvPicPr>
          <p:blipFill rotWithShape="1">
            <a:blip r:embed="rId4">
              <a:alphaModFix/>
            </a:blip>
            <a:srcRect b="15422" l="0" r="0" t="15291"/>
            <a:stretch/>
          </p:blipFill>
          <p:spPr>
            <a:xfrm>
              <a:off x="3241825" y="1353175"/>
              <a:ext cx="7776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40"/>
          <p:cNvSpPr/>
          <p:nvPr/>
        </p:nvSpPr>
        <p:spPr>
          <a:xfrm>
            <a:off x="1692000" y="25006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Carga de Dados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52000" y="2500675"/>
            <a:ext cx="1800000" cy="72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Recuperação</a:t>
            </a:r>
            <a:b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Interface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40"/>
          <p:cNvCxnSpPr>
            <a:stCxn id="186" idx="0"/>
            <a:endCxn id="190" idx="2"/>
          </p:cNvCxnSpPr>
          <p:nvPr/>
        </p:nvCxnSpPr>
        <p:spPr>
          <a:xfrm rot="10800000">
            <a:off x="4572000" y="2054875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40"/>
          <p:cNvCxnSpPr>
            <a:stCxn id="188" idx="0"/>
            <a:endCxn id="186" idx="2"/>
          </p:cNvCxnSpPr>
          <p:nvPr/>
        </p:nvCxnSpPr>
        <p:spPr>
          <a:xfrm rot="10800000">
            <a:off x="4572000" y="3220575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6" name="Google Shape;196;p40"/>
          <p:cNvCxnSpPr>
            <a:stCxn id="192" idx="3"/>
            <a:endCxn id="186" idx="1"/>
          </p:cNvCxnSpPr>
          <p:nvPr/>
        </p:nvCxnSpPr>
        <p:spPr>
          <a:xfrm>
            <a:off x="3492000" y="2860675"/>
            <a:ext cx="1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" name="Google Shape;197;p40"/>
          <p:cNvCxnSpPr>
            <a:stCxn id="186" idx="3"/>
            <a:endCxn id="193" idx="1"/>
          </p:cNvCxnSpPr>
          <p:nvPr/>
        </p:nvCxnSpPr>
        <p:spPr>
          <a:xfrm>
            <a:off x="5472000" y="2860675"/>
            <a:ext cx="18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Sugestão de passo-a-passo da entrega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(pré-requisito) Instalar o EL e Kibana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Notebook ou script no FSCrawler para carga de dados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Notebook </a:t>
            </a:r>
            <a:r>
              <a:rPr b="1" lang="pt-BR"/>
              <a:t>criando índice</a:t>
            </a:r>
            <a:r>
              <a:rPr lang="pt-BR"/>
              <a:t> e configurando os dados (</a:t>
            </a:r>
            <a:r>
              <a:rPr b="1" lang="pt-BR"/>
              <a:t>mapping</a:t>
            </a:r>
            <a:r>
              <a:rPr lang="pt-BR"/>
              <a:t>)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Notebook de processamento (uma classificação, por exemplo)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Recuperação simples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Atualização de resultados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Notebook consultando informações (wordcloud, por exemplo)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AutoNum type="alphaLcPeriod"/>
            </a:pPr>
            <a:r>
              <a:rPr lang="pt-BR"/>
              <a:t>Buscas e Agregações </a:t>
            </a:r>
            <a:endParaRPr/>
          </a:p>
        </p:txBody>
      </p:sp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204" name="Google Shape;204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Formato de Entrega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Documento PDF ilustrando os pontos-chave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ZIP contendo os códigos/notebooks/arquivos complementares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Data da Entrega: </a:t>
            </a:r>
            <a:r>
              <a:rPr b="1" lang="pt-BR">
                <a:solidFill>
                  <a:srgbClr val="FF0000"/>
                </a:solidFill>
              </a:rPr>
              <a:t>08 de dezembro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