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Ubuntu"/>
      <p:regular r:id="rId10"/>
      <p:bold r:id="rId11"/>
      <p:italic r:id="rId12"/>
      <p:boldItalic r:id="rId13"/>
    </p:embeddedFont>
    <p:embeddedFont>
      <p:font typeface="Ubuntu Light"/>
      <p:regular r:id="rId14"/>
      <p:bold r:id="rId15"/>
      <p:italic r:id="rId16"/>
      <p:boldItalic r:id="rId17"/>
    </p:embeddedFon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Roboto Condensed"/>
      <p:regular r:id="rId24"/>
      <p:bold r:id="rId25"/>
      <p:italic r:id="rId26"/>
      <p:boldItalic r:id="rId27"/>
    </p:embeddedFont>
    <p:embeddedFont>
      <p:font typeface="Helvetica Neue"/>
      <p:regular r:id="rId28"/>
      <p:bold r:id="rId29"/>
      <p:italic r:id="rId30"/>
      <p:boldItalic r:id="rId31"/>
    </p:embeddedFont>
    <p:embeddedFont>
      <p:font typeface="Helvetica Neue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43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43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RobotoCondensed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Condensed-italic.fntdata"/><Relationship Id="rId25" Type="http://schemas.openxmlformats.org/officeDocument/2006/relationships/font" Target="fonts/RobotoCondensed-bold.fntdata"/><Relationship Id="rId28" Type="http://schemas.openxmlformats.org/officeDocument/2006/relationships/font" Target="fonts/HelveticaNeue-regular.fntdata"/><Relationship Id="rId27" Type="http://schemas.openxmlformats.org/officeDocument/2006/relationships/font" Target="fonts/RobotoCondensed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boldItalic.fntdata"/><Relationship Id="rId30" Type="http://schemas.openxmlformats.org/officeDocument/2006/relationships/font" Target="fonts/HelveticaNeue-italic.fntdata"/><Relationship Id="rId11" Type="http://schemas.openxmlformats.org/officeDocument/2006/relationships/font" Target="fonts/Ubuntu-bold.fntdata"/><Relationship Id="rId33" Type="http://schemas.openxmlformats.org/officeDocument/2006/relationships/font" Target="fonts/HelveticaNeueLight-bold.fntdata"/><Relationship Id="rId10" Type="http://schemas.openxmlformats.org/officeDocument/2006/relationships/font" Target="fonts/Ubuntu-regular.fntdata"/><Relationship Id="rId32" Type="http://schemas.openxmlformats.org/officeDocument/2006/relationships/font" Target="fonts/HelveticaNeueLight-regular.fntdata"/><Relationship Id="rId13" Type="http://schemas.openxmlformats.org/officeDocument/2006/relationships/font" Target="fonts/Ubuntu-boldItalic.fntdata"/><Relationship Id="rId35" Type="http://schemas.openxmlformats.org/officeDocument/2006/relationships/font" Target="fonts/HelveticaNeueLight-boldItalic.fntdata"/><Relationship Id="rId12" Type="http://schemas.openxmlformats.org/officeDocument/2006/relationships/font" Target="fonts/Ubuntu-italic.fntdata"/><Relationship Id="rId34" Type="http://schemas.openxmlformats.org/officeDocument/2006/relationships/font" Target="fonts/HelveticaNeueLight-italic.fntdata"/><Relationship Id="rId15" Type="http://schemas.openxmlformats.org/officeDocument/2006/relationships/font" Target="fonts/UbuntuLight-bold.fntdata"/><Relationship Id="rId14" Type="http://schemas.openxmlformats.org/officeDocument/2006/relationships/font" Target="fonts/UbuntuLight-regular.fntdata"/><Relationship Id="rId17" Type="http://schemas.openxmlformats.org/officeDocument/2006/relationships/font" Target="fonts/UbuntuLight-boldItalic.fntdata"/><Relationship Id="rId16" Type="http://schemas.openxmlformats.org/officeDocument/2006/relationships/font" Target="fonts/UbuntuLight-italic.fntdata"/><Relationship Id="rId19" Type="http://schemas.openxmlformats.org/officeDocument/2006/relationships/font" Target="fonts/RobotoSlab-bold.fntdata"/><Relationship Id="rId18" Type="http://schemas.openxmlformats.org/officeDocument/2006/relationships/font" Target="fonts/RobotoSla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21dac0ac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21dac0ac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58c6898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58c6898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4826c8a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4826c8a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2516400"/>
            <a:ext cx="9144000" cy="2268000"/>
          </a:xfrm>
          <a:prstGeom prst="rect">
            <a:avLst/>
          </a:prstGeom>
          <a:solidFill>
            <a:srgbClr val="FFFFFF">
              <a:alpha val="8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0" y="2571750"/>
            <a:ext cx="8520600" cy="14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4006800"/>
            <a:ext cx="8520600" cy="7926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cxnSp>
        <p:nvCxnSpPr>
          <p:cNvPr id="14" name="Google Shape;14;p2"/>
          <p:cNvCxnSpPr/>
          <p:nvPr/>
        </p:nvCxnSpPr>
        <p:spPr>
          <a:xfrm>
            <a:off x="311700" y="4006650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1">
  <p:cSld name="TITLE_AND_BOD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401836" y="174129"/>
            <a:ext cx="83403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401836" y="1172021"/>
            <a:ext cx="83403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336550" lvl="0" marL="457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 showMasterSp="0">
  <p:cSld name="Photo - Vertical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6"/>
          <p:cNvCxnSpPr/>
          <p:nvPr/>
        </p:nvCxnSpPr>
        <p:spPr>
          <a:xfrm>
            <a:off x="401836" y="2565053"/>
            <a:ext cx="3750900" cy="0"/>
          </a:xfrm>
          <a:prstGeom prst="straightConnector1">
            <a:avLst/>
          </a:prstGeom>
          <a:noFill/>
          <a:ln cap="flat" cmpd="sng" w="12700">
            <a:solidFill>
              <a:srgbClr val="9A9A9A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67" name="Google Shape;67;p16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401836" y="756791"/>
            <a:ext cx="37506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01836" y="2705695"/>
            <a:ext cx="37506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1">
  <p:cSld name="TITLE_AND_BODY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400050" y="176213"/>
            <a:ext cx="83391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00050" y="1171575"/>
            <a:ext cx="83391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6035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●"/>
              <a:defRPr/>
            </a:lvl1pPr>
            <a:lvl2pPr indent="-26035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○"/>
              <a:defRPr/>
            </a:lvl2pPr>
            <a:lvl3pPr indent="-26035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■"/>
              <a:defRPr/>
            </a:lvl3pPr>
            <a:lvl4pPr indent="-26035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●"/>
              <a:defRPr/>
            </a:lvl4pPr>
            <a:lvl5pPr indent="-26035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○"/>
              <a:defRPr/>
            </a:lvl5pPr>
            <a:lvl6pPr indent="-26035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■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●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○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■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706083" y="48696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401836" y="174129"/>
            <a:ext cx="83403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5967" y="174125"/>
            <a:ext cx="737431" cy="7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5" name="Google Shape;85;p20"/>
          <p:cNvSpPr txBox="1"/>
          <p:nvPr>
            <p:ph type="ctrTitle"/>
          </p:nvPr>
        </p:nvSpPr>
        <p:spPr>
          <a:xfrm>
            <a:off x="311700" y="2571750"/>
            <a:ext cx="8520600" cy="14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6" name="Google Shape;86;p20"/>
          <p:cNvSpPr txBox="1"/>
          <p:nvPr>
            <p:ph idx="1" type="subTitle"/>
          </p:nvPr>
        </p:nvSpPr>
        <p:spPr>
          <a:xfrm>
            <a:off x="311700" y="4006800"/>
            <a:ext cx="8520600" cy="7926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3" name="Google Shape;93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94" name="Google Shape;94;p22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9" name="Google Shape;99;p2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00" name="Google Shape;100;p23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3" name="Google Shape;103;p2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04" name="Google Shape;104;p24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0" name="Google Shape;12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ayout Personalizado">
  <p:cSld name="1_Layout Personalizado"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/>
          <p:nvPr>
            <p:ph type="title"/>
          </p:nvPr>
        </p:nvSpPr>
        <p:spPr>
          <a:xfrm>
            <a:off x="837000" y="726750"/>
            <a:ext cx="3825000" cy="15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buntu"/>
              <a:buNone/>
              <a:defRPr b="1" i="0" sz="32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29" name="Google Shape;129;p31"/>
          <p:cNvSpPr txBox="1"/>
          <p:nvPr>
            <p:ph idx="1" type="body"/>
          </p:nvPr>
        </p:nvSpPr>
        <p:spPr>
          <a:xfrm>
            <a:off x="837000" y="2346325"/>
            <a:ext cx="5220000" cy="21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-323850" lvl="2" marL="13716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-314325" lvl="3" marL="18288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-314325" lvl="4" marL="22860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"/>
          <p:cNvSpPr txBox="1"/>
          <p:nvPr>
            <p:ph idx="12" type="sldNum"/>
          </p:nvPr>
        </p:nvSpPr>
        <p:spPr>
          <a:xfrm>
            <a:off x="8605837" y="4848225"/>
            <a:ext cx="1572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1">
  <p:cSld name="TITLE_AND_BODY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5" name="Google Shape;135;p3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36" name="Google Shape;136;p33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2">
  <p:cSld name="TITLE_AND_BODY_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" name="Google Shape;13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0" name="Google Shape;14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8" name="Google Shape;28;p5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32" name="Google Shape;32;p6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/>
          <p:nvPr/>
        </p:nvSpPr>
        <p:spPr>
          <a:xfrm>
            <a:off x="0" y="2930850"/>
            <a:ext cx="9144000" cy="2212500"/>
          </a:xfrm>
          <a:prstGeom prst="rect">
            <a:avLst/>
          </a:prstGeom>
          <a:solidFill>
            <a:srgbClr val="FFFFFF">
              <a:alpha val="8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35"/>
          <p:cNvCxnSpPr/>
          <p:nvPr/>
        </p:nvCxnSpPr>
        <p:spPr>
          <a:xfrm>
            <a:off x="311700" y="4365750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7" name="Google Shape;147;p35"/>
          <p:cNvSpPr txBox="1"/>
          <p:nvPr>
            <p:ph type="ctrTitle"/>
          </p:nvPr>
        </p:nvSpPr>
        <p:spPr>
          <a:xfrm>
            <a:off x="311700" y="2930850"/>
            <a:ext cx="8520600" cy="143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Mineração de Texto com ELK</a:t>
            </a:r>
            <a:endParaRPr/>
          </a:p>
        </p:txBody>
      </p:sp>
      <p:sp>
        <p:nvSpPr>
          <p:cNvPr id="148" name="Google Shape;148;p35"/>
          <p:cNvSpPr txBox="1"/>
          <p:nvPr>
            <p:ph idx="1" type="subTitle"/>
          </p:nvPr>
        </p:nvSpPr>
        <p:spPr>
          <a:xfrm>
            <a:off x="311700" y="4365900"/>
            <a:ext cx="8520600" cy="7776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20</a:t>
            </a:r>
            <a:r>
              <a:rPr lang="pt-BR"/>
              <a:t> de Junho de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Roboto Condensed"/>
                <a:ea typeface="Roboto Condensed"/>
                <a:cs typeface="Roboto Condensed"/>
                <a:sym typeface="Roboto Condensed"/>
              </a:rPr>
              <a:t>A partir de uma instalação de ES e Kibana, realize as seguintes tarefas: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Escolha um dataset contendo ao menos 1 </a:t>
            </a:r>
            <a:r>
              <a:rPr b="1" lang="pt-BR" sz="1400"/>
              <a:t>campo textual</a:t>
            </a:r>
            <a:r>
              <a:rPr lang="pt-BR" sz="1400"/>
              <a:t>. Descreva os campos do seu dataset e seus respectivos </a:t>
            </a:r>
            <a:r>
              <a:rPr b="1" lang="pt-BR" sz="1400"/>
              <a:t>tipos de dado</a:t>
            </a:r>
            <a:r>
              <a:rPr lang="pt-BR" sz="1400"/>
              <a:t>.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Elabore um </a:t>
            </a:r>
            <a:r>
              <a:rPr b="1" lang="pt-BR" sz="1400"/>
              <a:t>analyzer</a:t>
            </a:r>
            <a:r>
              <a:rPr lang="pt-BR" sz="1400"/>
              <a:t> (pipeline de pré-processamento) de texto para o campo textual. Justifique suas escolhas de </a:t>
            </a:r>
            <a:r>
              <a:rPr i="1" lang="pt-BR" sz="1400"/>
              <a:t>tokenizer</a:t>
            </a:r>
            <a:r>
              <a:rPr lang="pt-BR" sz="1400"/>
              <a:t> e </a:t>
            </a:r>
            <a:r>
              <a:rPr i="1" lang="pt-BR" sz="1400"/>
              <a:t>token filters</a:t>
            </a:r>
            <a:r>
              <a:rPr lang="pt-BR" sz="1400"/>
              <a:t>.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Crie uma </a:t>
            </a:r>
            <a:r>
              <a:rPr b="1" lang="pt-BR" sz="1400"/>
              <a:t>configuração de mapping</a:t>
            </a:r>
            <a:r>
              <a:rPr lang="pt-BR" sz="1400"/>
              <a:t> para o índice que receberá o dataset. Realize a importação de dados para esse índice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Crie uma </a:t>
            </a:r>
            <a:r>
              <a:rPr b="1" lang="pt-BR" sz="1400"/>
              <a:t>busca com agregação</a:t>
            </a:r>
            <a:r>
              <a:rPr lang="pt-BR" sz="1400"/>
              <a:t> sobre os  dados inseridos</a:t>
            </a:r>
            <a:endParaRPr sz="1000"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AutoNum type="arabicPeriod"/>
            </a:pPr>
            <a:r>
              <a:rPr lang="pt-BR" sz="1400"/>
              <a:t>Use a query More Like This para realizar a predição de outro campo do seu dataset, como se fosse um kNN</a:t>
            </a:r>
            <a:endParaRPr sz="1000"/>
          </a:p>
        </p:txBody>
      </p:sp>
      <p:sp>
        <p:nvSpPr>
          <p:cNvPr id="154" name="Google Shape;154;p3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</a:t>
            </a:r>
            <a:endParaRPr/>
          </a:p>
        </p:txBody>
      </p:sp>
      <p:sp>
        <p:nvSpPr>
          <p:cNvPr id="160" name="Google Shape;16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latin typeface="Roboto Condensed"/>
                <a:ea typeface="Roboto Condensed"/>
                <a:cs typeface="Roboto Condensed"/>
                <a:sym typeface="Roboto Condensed"/>
              </a:rPr>
              <a:t>Formato de Entrega</a:t>
            </a:r>
            <a:endParaRPr b="1" sz="1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Documento PDF ilustrando os pontos-chave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ZIP contendo os códigos/notebooks/arquivos complementares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latin typeface="Roboto Condensed"/>
                <a:ea typeface="Roboto Condensed"/>
                <a:cs typeface="Roboto Condensed"/>
                <a:sym typeface="Roboto Condensed"/>
              </a:rPr>
              <a:t>Data da Entrega: </a:t>
            </a:r>
            <a:r>
              <a:rPr b="1" lang="pt-BR" sz="1400">
                <a:solidFill>
                  <a:srgbClr val="FF0000"/>
                </a:solidFill>
              </a:rPr>
              <a:t>29 de junho</a:t>
            </a:r>
            <a:endParaRPr b="1"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Felip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Felip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