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  <p:embeddedFont>
      <p:font typeface="Ubuntu Light"/>
      <p:regular r:id="rId31"/>
      <p:bold r:id="rId32"/>
      <p:italic r:id="rId33"/>
      <p:boldItalic r:id="rId34"/>
    </p:embeddedFon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oboto Condensed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2635F2-E02A-42FE-90B4-0B4995CD0A5C}">
  <a:tblStyle styleId="{012635F2-E02A-42FE-90B4-0B4995CD0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obotoCondensed-bold.fntdata"/><Relationship Id="rId41" Type="http://schemas.openxmlformats.org/officeDocument/2006/relationships/font" Target="fonts/RobotoCondensed-regular.fntdata"/><Relationship Id="rId44" Type="http://schemas.openxmlformats.org/officeDocument/2006/relationships/font" Target="fonts/RobotoCondensed-boldItalic.fntdata"/><Relationship Id="rId43" Type="http://schemas.openxmlformats.org/officeDocument/2006/relationships/font" Target="fonts/RobotoCondensed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HelveticaNeue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buntuLight-regular.fntdata"/><Relationship Id="rId30" Type="http://schemas.openxmlformats.org/officeDocument/2006/relationships/font" Target="fonts/Ubuntu-boldItalic.fntdata"/><Relationship Id="rId33" Type="http://schemas.openxmlformats.org/officeDocument/2006/relationships/font" Target="fonts/UbuntuLight-italic.fntdata"/><Relationship Id="rId32" Type="http://schemas.openxmlformats.org/officeDocument/2006/relationships/font" Target="fonts/UbuntuLight-bold.fntdata"/><Relationship Id="rId35" Type="http://schemas.openxmlformats.org/officeDocument/2006/relationships/font" Target="fonts/RobotoSlab-regular.fntdata"/><Relationship Id="rId34" Type="http://schemas.openxmlformats.org/officeDocument/2006/relationships/font" Target="fonts/UbuntuLight-boldItalic.fntdata"/><Relationship Id="rId37" Type="http://schemas.openxmlformats.org/officeDocument/2006/relationships/font" Target="fonts/Roboto-regular.fntdata"/><Relationship Id="rId36" Type="http://schemas.openxmlformats.org/officeDocument/2006/relationships/font" Target="fonts/RobotoSlab-bold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29" Type="http://schemas.openxmlformats.org/officeDocument/2006/relationships/font" Target="fonts/Ubuntu-italic.fntdata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3.xml"/><Relationship Id="rId54" Type="http://schemas.openxmlformats.org/officeDocument/2006/relationships/font" Target="fonts/RobotoMon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fb32809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fb32809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fb32809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fb32809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fb32809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fb32809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00d82a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00d82a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c3af5fbd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c3af5fbd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cd2dfcac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cd2dfcac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cd2dfcac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cd2dfcac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ce8a152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ce8a152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ce8a1522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ce8a1522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ce8a15222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ce8a15222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3af5fb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3af5fb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3af5fb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3af5fb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3af5fb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3af5f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3af5fb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c3af5fb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c3af5fbd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c3af5fbd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cd2dfca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cd2dfca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cd2dfc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cd2dfc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cd2dfcac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cd2dfca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lastic.co/downloads/elasticsearch" TargetMode="External"/><Relationship Id="rId4" Type="http://schemas.openxmlformats.org/officeDocument/2006/relationships/hyperlink" Target="https://www.elastic.co/downloads/kibana" TargetMode="External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lastic.co/downloads/elasticsearch" TargetMode="External"/><Relationship Id="rId4" Type="http://schemas.openxmlformats.org/officeDocument/2006/relationships/hyperlink" Target="https://www.elastic.co/downloads/kibana" TargetMode="External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lastic.co/downloads/elasticsearch" TargetMode="External"/><Relationship Id="rId4" Type="http://schemas.openxmlformats.org/officeDocument/2006/relationships/hyperlink" Target="https://www.elastic.co/downloads/kibana" TargetMode="Externa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ing.oreilly.com/library/view/learn-docker/9781838827472/" TargetMode="External"/><Relationship Id="rId4" Type="http://schemas.openxmlformats.org/officeDocument/2006/relationships/hyperlink" Target="https://www.youtube.com/watch?v=3c-iBn73dDE" TargetMode="External"/><Relationship Id="rId5" Type="http://schemas.openxmlformats.org/officeDocument/2006/relationships/hyperlink" Target="https://www.youtube.com/watch?v=MeFyp4VnNx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elipe.grael@prof.infnet.edu.br" TargetMode="External"/><Relationship Id="rId4" Type="http://schemas.openxmlformats.org/officeDocument/2006/relationships/hyperlink" Target="mailto:felipe@twist.systems" TargetMode="External"/><Relationship Id="rId5" Type="http://schemas.openxmlformats.org/officeDocument/2006/relationships/hyperlink" Target="https://www.linkedin.com/in/felipegrael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Mineracao_ELK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astic.co/guide/en/elasticsearch/reference/current/elasticsearch-intr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www.elastic.co/pdf/architecture-best-practices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lastic.co/downloads/elasticsearch" TargetMode="External"/><Relationship Id="rId4" Type="http://schemas.openxmlformats.org/officeDocument/2006/relationships/hyperlink" Target="https://www.elastic.co/downloads/kibana" TargetMode="External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30</a:t>
            </a:r>
            <a:r>
              <a:rPr lang="pt-BR"/>
              <a:t> de Maio de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Faça Download dos arquivos: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ElasticSearch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hlink"/>
                </a:solidFill>
                <a:hlinkClick r:id="rId4"/>
              </a:rPr>
              <a:t>Kibana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Descompacte-os no seu computador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uma janela do CMD, execute o “elasticsearch.bat” da pasta bin do ElasticSearch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Anote a senha e o token!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outra janela do CMD, execute o “kibana.bat” da pasta bin do Kibana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1000"/>
              </a:spcAft>
              <a:buSzPts val="1200"/>
              <a:buAutoNum type="alphaLcPeriod"/>
            </a:pPr>
            <a:r>
              <a:rPr lang="pt-BR"/>
              <a:t>Navegue para a URL fornecida e preencha os dados</a:t>
            </a:r>
            <a:endParaRPr/>
          </a:p>
        </p:txBody>
      </p:sp>
      <p:sp>
        <p:nvSpPr>
          <p:cNvPr id="216" name="Google Shape;216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Elasticsearch + Kibana no Windows</a:t>
            </a:r>
            <a:endParaRPr/>
          </a:p>
        </p:txBody>
      </p:sp>
      <p:pic>
        <p:nvPicPr>
          <p:cNvPr id="218" name="Google Shape;21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025" y="1380975"/>
            <a:ext cx="4176651" cy="2959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Faça Download dos arquivos: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ElasticSearch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Kibana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Descompacte-os no seu computador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Em uma janela do CMD, execute o “elasticsearch.bat” da pasta bin do ElasticSearch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/>
              <a:t>Anote a senha e o token!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outra janela do CMD, execute o “kibana.bat” da pasta bin do Kibana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Navegue para a URL fornecida e preencha os dados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Elasticsearch + Kibana no Windows</a:t>
            </a:r>
            <a:endParaRPr/>
          </a:p>
        </p:txBody>
      </p:sp>
      <p:pic>
        <p:nvPicPr>
          <p:cNvPr id="226" name="Google Shape;22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000" y="1589600"/>
            <a:ext cx="4860001" cy="254215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5"/>
          <p:cNvSpPr/>
          <p:nvPr/>
        </p:nvSpPr>
        <p:spPr>
          <a:xfrm>
            <a:off x="4184650" y="2143700"/>
            <a:ext cx="1445100" cy="28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5"/>
          <p:cNvSpPr/>
          <p:nvPr/>
        </p:nvSpPr>
        <p:spPr>
          <a:xfrm>
            <a:off x="4184650" y="2846150"/>
            <a:ext cx="4959300" cy="28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Faça Download dos arquivos: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ElasticSearch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Kibana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Descompacte-os no seu computador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uma janela do CMD, execute o “elasticsearch.bat” da pasta bin do ElasticSearch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Anote a senha e o token!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Em outra janela do CMD, execute o “kibana.bat” da pasta bin do Kibana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1000"/>
              </a:spcAft>
              <a:buSzPts val="1200"/>
              <a:buAutoNum type="alphaLcPeriod"/>
            </a:pPr>
            <a:r>
              <a:rPr b="1" lang="pt-BR"/>
              <a:t>Navegue para a URL fornecida e preencha os dados</a:t>
            </a:r>
            <a:endParaRPr b="1"/>
          </a:p>
        </p:txBody>
      </p:sp>
      <p:sp>
        <p:nvSpPr>
          <p:cNvPr id="234" name="Google Shape;234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Elasticsearch + Kibana no Windows</a:t>
            </a:r>
            <a:endParaRPr/>
          </a:p>
        </p:txBody>
      </p:sp>
      <p:pic>
        <p:nvPicPr>
          <p:cNvPr id="236" name="Google Shape;23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000" y="1589598"/>
            <a:ext cx="4860001" cy="254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idx="1" type="body"/>
          </p:nvPr>
        </p:nvSpPr>
        <p:spPr>
          <a:xfrm>
            <a:off x="2226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usuários Windows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Clique com o botão direito na barra de título da janela do terminal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Clique em </a:t>
            </a:r>
            <a:r>
              <a:rPr b="1" lang="pt-BR"/>
              <a:t>Propriedades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Desmarque</a:t>
            </a:r>
            <a:r>
              <a:rPr lang="pt-BR"/>
              <a:t> a opção “</a:t>
            </a:r>
            <a:r>
              <a:rPr b="1" lang="pt-BR"/>
              <a:t>Quick Edit Mode</a:t>
            </a:r>
            <a:r>
              <a:rPr lang="pt-BR"/>
              <a:t>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pt-BR"/>
              <a:t>Isso vai evitar que a janela trave o programa quando alguma seleção for realizada</a:t>
            </a:r>
            <a:endParaRPr/>
          </a:p>
        </p:txBody>
      </p:sp>
      <p:sp>
        <p:nvSpPr>
          <p:cNvPr id="242" name="Google Shape;242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Dica: Desabilite o “Quick Edit” na janela do cmd</a:t>
            </a:r>
            <a:endParaRPr/>
          </a:p>
        </p:txBody>
      </p:sp>
      <p:pic>
        <p:nvPicPr>
          <p:cNvPr id="244" name="Google Shape;2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825" y="1029460"/>
            <a:ext cx="2909050" cy="36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7"/>
          <p:cNvSpPr/>
          <p:nvPr/>
        </p:nvSpPr>
        <p:spPr>
          <a:xfrm flipH="1">
            <a:off x="5459775" y="2412975"/>
            <a:ext cx="1062900" cy="221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Configuração simples</a:t>
            </a:r>
            <a:endParaRPr/>
          </a:p>
        </p:txBody>
      </p:sp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docker-compose.yml</a:t>
            </a:r>
            <a:endParaRPr/>
          </a:p>
        </p:txBody>
      </p:sp>
      <p:sp>
        <p:nvSpPr>
          <p:cNvPr id="252" name="Google Shape;252;p48"/>
          <p:cNvSpPr txBox="1"/>
          <p:nvPr/>
        </p:nvSpPr>
        <p:spPr>
          <a:xfrm>
            <a:off x="1347150" y="1672075"/>
            <a:ext cx="6449700" cy="289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version: '2'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es01: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'docker.elastic.co/elasticsearch/elasticsearch:8.2.2'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- '9200:9200'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- '9300:9300'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kibana: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'docker.elastic.co/kibana/kibana:8.2.2'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- '5601:5601'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Iniciando somente o ElasticSearch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up -d es01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Gerando senha para usuário </a:t>
            </a:r>
            <a:r>
              <a:rPr b="1" lang="pt-BR" sz="1400">
                <a:solidFill>
                  <a:srgbClr val="FF0000"/>
                </a:solidFill>
              </a:rPr>
              <a:t>elastic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exec es01 /usr/share/elasticsearch/bin/elasticsearch-reset-password -u elastic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This tool will reset the password of the [elastic] user to an autogenerated value.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The password will be printed in the console.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Please confirm that you would like to continue [y/N]y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Password for the [elastic] user successfully reset.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New value: 0W3S81hiGmCHJ0zW*MpP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o ElasticSearch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Gerando o enrollment token para o Kibana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exec es01 /usr/share/elasticsearch/bin/elasticsearch-create-enrollment-token -s kibana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eyJ2ZXIiOiI4LjIuMiIsImFkciI6WyIxNzIuMzEuMC4yOjkyMDAiXSwiZmdyIjoiZGJkNTA0NjU3NjYwOGQ4NDUwNGIxYzFjMjg5N2Y5ODliNzRjNWUxODVkOWFmOTEyYzhjNTM5MGMwNWEyNDk5ZiIsImtleSI6Ik1tUWVGNEVCNFR0NUhYa2N0V0thOkgxanJPMTNPU09HWEk4VFlvWHFsR1EifQ==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Iniciando o Kibana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up -d kibana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Observando os logs do Kibana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logs -f kibana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o ElasticSearch e Kibana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E-Book (acessível pelo O’Reilly Safari)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Learn Docker - Fundamentals of Docker 19.x - Second Edition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Sugestão de conteúdo: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Seção 1: Motivação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Seção 2: Containers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Seção 3: Orquestração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lang="pt-BR"/>
              <a:t>Somente até o “Docker Compose”.</a:t>
            </a:r>
            <a:endParaRPr/>
          </a:p>
        </p:txBody>
      </p:sp>
      <p:sp>
        <p:nvSpPr>
          <p:cNvPr id="270" name="Google Shape;270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Referências sobre Docker</a:t>
            </a:r>
            <a:endParaRPr/>
          </a:p>
        </p:txBody>
      </p:sp>
      <p:sp>
        <p:nvSpPr>
          <p:cNvPr id="271" name="Google Shape;271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Vídeos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TechWorld with Nana - 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Docker Tutorial for Beginners [FULL COURSE in 3 Hours]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pt-BR" sz="1200"/>
              <a:t>LINUXtips - </a:t>
            </a:r>
            <a:r>
              <a:rPr lang="pt-BR" sz="1200" u="sng">
                <a:solidFill>
                  <a:schemeClr val="hlink"/>
                </a:solidFill>
                <a:hlinkClick r:id="rId5"/>
              </a:rPr>
              <a:t>Tudo o que você precisa saber sobre DOCKER em 2022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úteis para o docker-compose</a:t>
            </a:r>
            <a:endParaRPr/>
          </a:p>
        </p:txBody>
      </p:sp>
      <p:graphicFrame>
        <p:nvGraphicFramePr>
          <p:cNvPr id="277" name="Google Shape;277;p52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{012635F2-E02A-42FE-90B4-0B4995CD0A5C}</a:tableStyleId>
              </a:tblPr>
              <a:tblGrid>
                <a:gridCol w="2571400"/>
                <a:gridCol w="5949200"/>
              </a:tblGrid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up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Cria e inicia os containers especificados no docker-compose.yml do diretório local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up -d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Cria e inicia os containers, e os deixa rodando em background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logs -f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Acompanha os logs de containers que estejam em background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stop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(mas não destrói) containers que estejam rodando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start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 containers que foram anteriormente parados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down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e destrói containers especificados no docker-compose.yml.</a:t>
                      </a:r>
                      <a:b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Atenção:</a:t>
                      </a: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Pode descartar dados!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Onde colocar configurações?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No Windows</a:t>
            </a:r>
            <a:r>
              <a:rPr lang="pt-BR" sz="1200"/>
              <a:t>: Edite o arquivo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elasticsearch.yml</a:t>
            </a:r>
            <a:r>
              <a:rPr lang="pt-BR" sz="1200"/>
              <a:t> dentro da pasta </a:t>
            </a:r>
            <a:r>
              <a:rPr b="1" lang="pt-BR" sz="1200"/>
              <a:t>config</a:t>
            </a:r>
            <a:r>
              <a:rPr lang="pt-BR" sz="1200"/>
              <a:t>. Coloque novas configurações no fim do arquivo. Cuidado para não deixar espaços no início da linha.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Via docker-compose</a:t>
            </a:r>
            <a:r>
              <a:rPr lang="pt-BR" sz="1200"/>
              <a:t>: Pode-se usar variáveis de ambiente cujo nome é o mesmo nome da configuração a ser alterada</a:t>
            </a:r>
            <a:endParaRPr sz="1200"/>
          </a:p>
        </p:txBody>
      </p:sp>
      <p:sp>
        <p:nvSpPr>
          <p:cNvPr id="283" name="Google Shape;283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Configurações Adicionais</a:t>
            </a:r>
            <a:endParaRPr/>
          </a:p>
        </p:txBody>
      </p:sp>
      <p:sp>
        <p:nvSpPr>
          <p:cNvPr id="284" name="Google Shape;284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Configurações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Caso você esteja usando mais de 85% do seu espaço de armazenamento, o ES por padrão vai evitar criar novos arquivos de dados. Para desabilitar esse comportamento, use a seguinte configuração: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900">
                <a:latin typeface="Roboto Mono"/>
                <a:ea typeface="Roboto Mono"/>
                <a:cs typeface="Roboto Mono"/>
                <a:sym typeface="Roboto Mono"/>
              </a:rPr>
              <a:t>cluster.routing.allocation.disk.threshold_enabled: False</a:t>
            </a:r>
            <a:endParaRPr b="1"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Sobre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Felipe Fink Grael</a:t>
            </a:r>
            <a:br>
              <a:rPr b="1" lang="pt-BR" sz="25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felipe.grael@prof.infnet.edu.br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felipe@twist.systems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linkedin.com/in/felipegrael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M.Sc. em Inteligência Computacional pela COPPE / UFRJ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Fundador e CTO da Twist (Ciência de Dados)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3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6" name="Google Shape;1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51" y="3884698"/>
            <a:ext cx="2731501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Introdução à Stack ELK e Ecossistema</a:t>
            </a:r>
            <a:br>
              <a:rPr lang="pt-BR"/>
            </a:br>
            <a:r>
              <a:rPr lang="pt-BR"/>
              <a:t>Instalação do ES e Kibana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Modelo de armazenamento de dados</a:t>
            </a:r>
            <a:br>
              <a:rPr lang="pt-BR"/>
            </a:br>
            <a:r>
              <a:rPr lang="pt-BR"/>
              <a:t>Arquitetura de um cluster ELK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Indexando Documentos</a:t>
            </a:r>
            <a:br>
              <a:rPr lang="pt-BR"/>
            </a:br>
            <a:r>
              <a:rPr lang="pt-BR"/>
              <a:t>Recuperando documento no Kibana e com Queries Simples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Queries complexas: Agregações</a:t>
            </a:r>
            <a:br>
              <a:rPr lang="pt-BR"/>
            </a:br>
            <a:r>
              <a:rPr lang="pt-BR"/>
              <a:t>Analyzers</a:t>
            </a:r>
            <a:endParaRPr/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163" name="Google Shape;16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pt-BR"/>
              <a:t>Definições de Índices com Mapping</a:t>
            </a:r>
            <a:br>
              <a:rPr lang="pt-BR"/>
            </a:br>
            <a:r>
              <a:rPr lang="pt-BR"/>
              <a:t>Inserção de Dados em Bulk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pt-BR"/>
              <a:t>Query More Like This</a:t>
            </a:r>
            <a:br>
              <a:rPr lang="pt-BR"/>
            </a:br>
            <a:r>
              <a:rPr lang="pt-BR"/>
              <a:t>Classificador tipo KNN com MLT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 startAt="5"/>
            </a:pPr>
            <a:r>
              <a:rPr lang="pt-BR"/>
              <a:t>Outras tarefas NLP com ELK</a:t>
            </a:r>
            <a:br>
              <a:rPr lang="pt-BR"/>
            </a:br>
            <a:r>
              <a:rPr lang="pt-BR"/>
              <a:t>Considerações sobre arquitetura em produção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http://bit.ly/Mineracao_ELK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9" name="Google Shape;1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9338"/>
            <a:ext cx="923025" cy="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8"/>
          <p:cNvSpPr txBox="1"/>
          <p:nvPr/>
        </p:nvSpPr>
        <p:spPr>
          <a:xfrm>
            <a:off x="4641900" y="2992650"/>
            <a:ext cx="419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Pasta no Google Drive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2" type="body"/>
          </p:nvPr>
        </p:nvSpPr>
        <p:spPr>
          <a:xfrm>
            <a:off x="61683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Kibana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Interface gráfica para ES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Visualização de dados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Dashboards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Gerenciamento de cluster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 ELK</a:t>
            </a:r>
            <a:endParaRPr/>
          </a:p>
        </p:txBody>
      </p:sp>
      <p:sp>
        <p:nvSpPr>
          <p:cNvPr id="177" name="Google Shape;177;p39"/>
          <p:cNvSpPr txBox="1"/>
          <p:nvPr>
            <p:ph idx="2" type="body"/>
          </p:nvPr>
        </p:nvSpPr>
        <p:spPr>
          <a:xfrm>
            <a:off x="32400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Elasticsearch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Banco de Dados NoSQL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Especializado em buscas sobre texto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Recuperação flexível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Escalabilidade e Resiliência</a:t>
            </a:r>
            <a:endParaRPr/>
          </a:p>
        </p:txBody>
      </p:sp>
      <p:sp>
        <p:nvSpPr>
          <p:cNvPr id="178" name="Google Shape;178;p39"/>
          <p:cNvSpPr txBox="1"/>
          <p:nvPr>
            <p:ph idx="2" type="body"/>
          </p:nvPr>
        </p:nvSpPr>
        <p:spPr>
          <a:xfrm>
            <a:off x="3117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00" y="1152475"/>
            <a:ext cx="81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9"/>
          <p:cNvPicPr preferRelativeResize="0"/>
          <p:nvPr/>
        </p:nvPicPr>
        <p:blipFill rotWithShape="1">
          <a:blip r:embed="rId4">
            <a:alphaModFix/>
          </a:blip>
          <a:srcRect b="15422" l="0" r="0" t="15291"/>
          <a:stretch/>
        </p:blipFill>
        <p:spPr>
          <a:xfrm>
            <a:off x="6850050" y="1152475"/>
            <a:ext cx="13005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idx="2" type="body"/>
          </p:nvPr>
        </p:nvSpPr>
        <p:spPr>
          <a:xfrm>
            <a:off x="61683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Kibana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Interface gráfica para ES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Visualização de dados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Dashboards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Gerenciamento de cluster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 ELK</a:t>
            </a:r>
            <a:endParaRPr/>
          </a:p>
        </p:txBody>
      </p:sp>
      <p:sp>
        <p:nvSpPr>
          <p:cNvPr id="187" name="Google Shape;187;p40"/>
          <p:cNvSpPr txBox="1"/>
          <p:nvPr>
            <p:ph idx="2" type="body"/>
          </p:nvPr>
        </p:nvSpPr>
        <p:spPr>
          <a:xfrm>
            <a:off x="32400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Elasticsearch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Banco de Dados NoSQL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Especializado em buscas sobre texto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Recuperação flexível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Escalabilidade e Resiliência</a:t>
            </a:r>
            <a:endParaRPr/>
          </a:p>
        </p:txBody>
      </p:sp>
      <p:sp>
        <p:nvSpPr>
          <p:cNvPr id="188" name="Google Shape;188;p40"/>
          <p:cNvSpPr txBox="1"/>
          <p:nvPr>
            <p:ph idx="2" type="body"/>
          </p:nvPr>
        </p:nvSpPr>
        <p:spPr>
          <a:xfrm>
            <a:off x="3117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Ecossistema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Logstash: Ingestão de logs e dados em geral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Observabilidade e APM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Security Information and Event Managing (SIEM)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Enterprise Search</a:t>
            </a:r>
            <a:endParaRPr/>
          </a:p>
        </p:txBody>
      </p:sp>
      <p:pic>
        <p:nvPicPr>
          <p:cNvPr id="189" name="Google Shape;1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00" y="1152475"/>
            <a:ext cx="81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0"/>
          <p:cNvPicPr preferRelativeResize="0"/>
          <p:nvPr/>
        </p:nvPicPr>
        <p:blipFill rotWithShape="1">
          <a:blip r:embed="rId4">
            <a:alphaModFix/>
          </a:blip>
          <a:srcRect b="15422" l="0" r="0" t="15291"/>
          <a:stretch/>
        </p:blipFill>
        <p:spPr>
          <a:xfrm>
            <a:off x="6850050" y="1152475"/>
            <a:ext cx="13005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Alguns exemplos, de acordo com a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documentação oficial</a:t>
            </a:r>
            <a:r>
              <a:rPr lang="pt-BR" sz="1200"/>
              <a:t>:</a:t>
            </a:r>
            <a:endParaRPr sz="1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Add a search box to an app or website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Store and analyze logs, metrics, and security event data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Use machine learning to automatically model the behavior of your data in real time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Automate business workflows using Elasticsearch as a storage engine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Manage, integrate, and analyze spatial information using Elasticsearch as a geographic information system (GIS)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i="1" lang="pt-BR" sz="1400"/>
              <a:t>Store and process genetic data using Elasticsearch as a bioinformatics research tool</a:t>
            </a:r>
            <a:endParaRPr i="1" sz="1400"/>
          </a:p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8" y="0"/>
            <a:ext cx="8649526" cy="4865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2"/>
          <p:cNvSpPr txBox="1"/>
          <p:nvPr/>
        </p:nvSpPr>
        <p:spPr>
          <a:xfrm>
            <a:off x="884700" y="4642500"/>
            <a:ext cx="8259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WESTBERG, Eric. </a:t>
            </a: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Elasticsearch Best Practice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Faça Download dos arquivos: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ElasticSearch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hlink"/>
                </a:solidFill>
                <a:hlinkClick r:id="rId4"/>
              </a:rPr>
              <a:t>Kibana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Descompacte-os no seu computador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uma janela do CMD, execute o “elasticsearch.bat” da pasta bin do ElasticSearch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Anote a senha e o token!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outra janela do CMD, execute o “kibana.bat” da pasta bin do Kibana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1000"/>
              </a:spcAft>
              <a:buSzPts val="1200"/>
              <a:buAutoNum type="alphaLcPeriod"/>
            </a:pPr>
            <a:r>
              <a:rPr lang="pt-BR"/>
              <a:t>Navegue para a URL fornecida e preencha os dados</a:t>
            </a:r>
            <a:endParaRPr/>
          </a:p>
        </p:txBody>
      </p:sp>
      <p:sp>
        <p:nvSpPr>
          <p:cNvPr id="208" name="Google Shape;208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Elasticsearch + Kibana no Windows</a:t>
            </a:r>
            <a:endParaRPr/>
          </a:p>
        </p:txBody>
      </p:sp>
      <p:pic>
        <p:nvPicPr>
          <p:cNvPr id="210" name="Google Shape;21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0425" y="1736000"/>
            <a:ext cx="4523850" cy="224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