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  <p:sldMasterId id="214748368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Ubuntu"/>
      <p:regular r:id="rId35"/>
      <p:bold r:id="rId36"/>
      <p:italic r:id="rId37"/>
      <p:boldItalic r:id="rId38"/>
    </p:embeddedFont>
    <p:embeddedFont>
      <p:font typeface="Ubuntu Light"/>
      <p:regular r:id="rId39"/>
      <p:bold r:id="rId40"/>
      <p:italic r:id="rId41"/>
      <p:boldItalic r:id="rId42"/>
    </p:embeddedFont>
    <p:embeddedFont>
      <p:font typeface="Roboto Slab"/>
      <p:regular r:id="rId43"/>
      <p:bold r:id="rId44"/>
    </p:embeddedFont>
    <p:embeddedFont>
      <p:font typeface="Roboto"/>
      <p:regular r:id="rId45"/>
      <p:bold r:id="rId46"/>
      <p:italic r:id="rId47"/>
      <p:boldItalic r:id="rId48"/>
    </p:embeddedFont>
    <p:embeddedFont>
      <p:font typeface="Roboto Condensed"/>
      <p:regular r:id="rId49"/>
      <p:bold r:id="rId50"/>
      <p:italic r:id="rId51"/>
      <p:boldItalic r:id="rId52"/>
    </p:embeddedFont>
    <p:embeddedFont>
      <p:font typeface="Helvetica Neue"/>
      <p:regular r:id="rId53"/>
      <p:bold r:id="rId54"/>
      <p:italic r:id="rId55"/>
      <p:boldItalic r:id="rId56"/>
    </p:embeddedFont>
    <p:embeddedFont>
      <p:font typeface="Helvetica Neue Light"/>
      <p:regular r:id="rId57"/>
      <p:bold r:id="rId58"/>
      <p:italic r:id="rId59"/>
      <p:boldItalic r:id="rId60"/>
    </p:embeddedFont>
    <p:embeddedFont>
      <p:font typeface="Roboto Mono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43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43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UbuntuLight-bold.fntdata"/><Relationship Id="rId42" Type="http://schemas.openxmlformats.org/officeDocument/2006/relationships/font" Target="fonts/UbuntuLight-boldItalic.fntdata"/><Relationship Id="rId41" Type="http://schemas.openxmlformats.org/officeDocument/2006/relationships/font" Target="fonts/UbuntuLight-italic.fntdata"/><Relationship Id="rId44" Type="http://schemas.openxmlformats.org/officeDocument/2006/relationships/font" Target="fonts/RobotoSlab-bold.fntdata"/><Relationship Id="rId43" Type="http://schemas.openxmlformats.org/officeDocument/2006/relationships/font" Target="fonts/RobotoSlab-regular.fntdata"/><Relationship Id="rId46" Type="http://schemas.openxmlformats.org/officeDocument/2006/relationships/font" Target="fonts/Roboto-bold.fntdata"/><Relationship Id="rId45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Roboto-boldItalic.fntdata"/><Relationship Id="rId47" Type="http://schemas.openxmlformats.org/officeDocument/2006/relationships/font" Target="fonts/Roboto-italic.fntdata"/><Relationship Id="rId49" Type="http://schemas.openxmlformats.org/officeDocument/2006/relationships/font" Target="fonts/RobotoCondensed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font" Target="fonts/Ubuntu-regular.fntdata"/><Relationship Id="rId34" Type="http://schemas.openxmlformats.org/officeDocument/2006/relationships/slide" Target="slides/slide28.xml"/><Relationship Id="rId37" Type="http://schemas.openxmlformats.org/officeDocument/2006/relationships/font" Target="fonts/Ubuntu-italic.fntdata"/><Relationship Id="rId36" Type="http://schemas.openxmlformats.org/officeDocument/2006/relationships/font" Target="fonts/Ubuntu-bold.fntdata"/><Relationship Id="rId39" Type="http://schemas.openxmlformats.org/officeDocument/2006/relationships/font" Target="fonts/UbuntuLight-regular.fntdata"/><Relationship Id="rId38" Type="http://schemas.openxmlformats.org/officeDocument/2006/relationships/font" Target="fonts/Ubuntu-boldItalic.fntdata"/><Relationship Id="rId62" Type="http://schemas.openxmlformats.org/officeDocument/2006/relationships/font" Target="fonts/RobotoMono-bold.fntdata"/><Relationship Id="rId61" Type="http://schemas.openxmlformats.org/officeDocument/2006/relationships/font" Target="fonts/RobotoMono-regular.fntdata"/><Relationship Id="rId20" Type="http://schemas.openxmlformats.org/officeDocument/2006/relationships/slide" Target="slides/slide14.xml"/><Relationship Id="rId64" Type="http://schemas.openxmlformats.org/officeDocument/2006/relationships/font" Target="fonts/RobotoMono-boldItalic.fntdata"/><Relationship Id="rId63" Type="http://schemas.openxmlformats.org/officeDocument/2006/relationships/font" Target="fonts/RobotoMon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HelveticaNeueLight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Condensed-italic.fntdata"/><Relationship Id="rId50" Type="http://schemas.openxmlformats.org/officeDocument/2006/relationships/font" Target="fonts/RobotoCondensed-bold.fntdata"/><Relationship Id="rId53" Type="http://schemas.openxmlformats.org/officeDocument/2006/relationships/font" Target="fonts/HelveticaNeue-regular.fntdata"/><Relationship Id="rId52" Type="http://schemas.openxmlformats.org/officeDocument/2006/relationships/font" Target="fonts/RobotoCondensed-boldItalic.fntdata"/><Relationship Id="rId11" Type="http://schemas.openxmlformats.org/officeDocument/2006/relationships/slide" Target="slides/slide5.xml"/><Relationship Id="rId55" Type="http://schemas.openxmlformats.org/officeDocument/2006/relationships/font" Target="fonts/HelveticaNeue-italic.fntdata"/><Relationship Id="rId10" Type="http://schemas.openxmlformats.org/officeDocument/2006/relationships/slide" Target="slides/slide4.xml"/><Relationship Id="rId54" Type="http://schemas.openxmlformats.org/officeDocument/2006/relationships/font" Target="fonts/HelveticaNeue-bold.fntdata"/><Relationship Id="rId13" Type="http://schemas.openxmlformats.org/officeDocument/2006/relationships/slide" Target="slides/slide7.xml"/><Relationship Id="rId57" Type="http://schemas.openxmlformats.org/officeDocument/2006/relationships/font" Target="fonts/HelveticaNeueLight-regular.fntdata"/><Relationship Id="rId12" Type="http://schemas.openxmlformats.org/officeDocument/2006/relationships/slide" Target="slides/slide6.xml"/><Relationship Id="rId56" Type="http://schemas.openxmlformats.org/officeDocument/2006/relationships/font" Target="fonts/HelveticaNeue-boldItalic.fntdata"/><Relationship Id="rId15" Type="http://schemas.openxmlformats.org/officeDocument/2006/relationships/slide" Target="slides/slide9.xml"/><Relationship Id="rId59" Type="http://schemas.openxmlformats.org/officeDocument/2006/relationships/font" Target="fonts/HelveticaNeueLight-italic.fntdata"/><Relationship Id="rId14" Type="http://schemas.openxmlformats.org/officeDocument/2006/relationships/slide" Target="slides/slide8.xml"/><Relationship Id="rId58" Type="http://schemas.openxmlformats.org/officeDocument/2006/relationships/font" Target="fonts/HelveticaNeueLight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21dac0ac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21dac0ac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557f7d4c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557f7d4c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557f7d4c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a557f7d4c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557f7d4c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557f7d4c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557f7d4c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a557f7d4c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557f7d4c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a557f7d4c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557f7d4c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a557f7d4c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557f7d4c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a557f7d4c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557f7d4c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a557f7d4c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557f7d4c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557f7d4c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a557f7d4c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a557f7d4c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c3af5fbd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c3af5fbd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a557f7d4c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a557f7d4c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557f7d4c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557f7d4c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557f7d4c2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a557f7d4c2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557f7d4c2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a557f7d4c2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a557f7d4c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a557f7d4c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a557f7d4c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a557f7d4c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a557f7d4c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a557f7d4c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a557f7d4c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a557f7d4c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a557f7d4c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a557f7d4c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c3af5fbd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c3af5fbd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c3af5fbd4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c3af5fbd4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3d8f914d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3d8f914d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3d8f914d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3d8f914d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557f7d4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557f7d4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557f7d4c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557f7d4c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557f7d4c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557f7d4c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2516400"/>
            <a:ext cx="9144000" cy="2268000"/>
          </a:xfrm>
          <a:prstGeom prst="rect">
            <a:avLst/>
          </a:prstGeom>
          <a:solidFill>
            <a:srgbClr val="FFFFFF">
              <a:alpha val="8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0" y="2571750"/>
            <a:ext cx="8520600" cy="14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4006800"/>
            <a:ext cx="8520600" cy="7926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cxnSp>
        <p:nvCxnSpPr>
          <p:cNvPr id="14" name="Google Shape;14;p2"/>
          <p:cNvCxnSpPr/>
          <p:nvPr/>
        </p:nvCxnSpPr>
        <p:spPr>
          <a:xfrm>
            <a:off x="311700" y="4006650"/>
            <a:ext cx="852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626078" y="4851445"/>
            <a:ext cx="2193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1">
  <p:cSld name="TITLE_AND_BODY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401836" y="174129"/>
            <a:ext cx="83403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401836" y="1172021"/>
            <a:ext cx="8340300" cy="3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-336550" lvl="0" marL="457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626078" y="4851445"/>
            <a:ext cx="2193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 showMasterSp="0">
  <p:cSld name="Photo - Vertical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6"/>
          <p:cNvCxnSpPr/>
          <p:nvPr/>
        </p:nvCxnSpPr>
        <p:spPr>
          <a:xfrm>
            <a:off x="401836" y="2565053"/>
            <a:ext cx="3750900" cy="0"/>
          </a:xfrm>
          <a:prstGeom prst="straightConnector1">
            <a:avLst/>
          </a:prstGeom>
          <a:noFill/>
          <a:ln cap="flat" cmpd="sng" w="12700">
            <a:solidFill>
              <a:srgbClr val="9A9A9A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67" name="Google Shape;67;p16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401836" y="756791"/>
            <a:ext cx="37506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01836" y="2705695"/>
            <a:ext cx="37506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626078" y="4851445"/>
            <a:ext cx="2193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1">
  <p:cSld name="TITLE_AND_BODY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400050" y="176213"/>
            <a:ext cx="83391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00050" y="1171575"/>
            <a:ext cx="83391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6035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●"/>
              <a:defRPr/>
            </a:lvl1pPr>
            <a:lvl2pPr indent="-26035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○"/>
              <a:defRPr/>
            </a:lvl2pPr>
            <a:lvl3pPr indent="-26035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■"/>
              <a:defRPr/>
            </a:lvl3pPr>
            <a:lvl4pPr indent="-26035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●"/>
              <a:defRPr/>
            </a:lvl4pPr>
            <a:lvl5pPr indent="-26035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○"/>
              <a:defRPr/>
            </a:lvl5pPr>
            <a:lvl6pPr indent="-26035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■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●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○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■"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706083" y="48696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401836" y="174129"/>
            <a:ext cx="83403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626078" y="4851445"/>
            <a:ext cx="2193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5967" y="174125"/>
            <a:ext cx="737431" cy="7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5" name="Google Shape;85;p20"/>
          <p:cNvSpPr txBox="1"/>
          <p:nvPr>
            <p:ph type="ctrTitle"/>
          </p:nvPr>
        </p:nvSpPr>
        <p:spPr>
          <a:xfrm>
            <a:off x="311700" y="2571750"/>
            <a:ext cx="8520600" cy="14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6" name="Google Shape;86;p20"/>
          <p:cNvSpPr txBox="1"/>
          <p:nvPr>
            <p:ph idx="1" type="subTitle"/>
          </p:nvPr>
        </p:nvSpPr>
        <p:spPr>
          <a:xfrm>
            <a:off x="311700" y="4006800"/>
            <a:ext cx="8520600" cy="7926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3" name="Google Shape;93;p2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94" name="Google Shape;94;p22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9" name="Google Shape;99;p2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00" name="Google Shape;100;p23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3" name="Google Shape;103;p2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04" name="Google Shape;104;p24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1" name="Google Shape;11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5" name="Google Shape;115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0" name="Google Shape;12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ayout Personalizado">
  <p:cSld name="1_Layout Personalizado"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/>
          <p:nvPr>
            <p:ph type="title"/>
          </p:nvPr>
        </p:nvSpPr>
        <p:spPr>
          <a:xfrm>
            <a:off x="837000" y="726750"/>
            <a:ext cx="3825000" cy="15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buntu"/>
              <a:buNone/>
              <a:defRPr b="1" i="0" sz="3200" u="none" cap="none" strike="noStrike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129" name="Google Shape;129;p31"/>
          <p:cNvSpPr txBox="1"/>
          <p:nvPr>
            <p:ph idx="1" type="body"/>
          </p:nvPr>
        </p:nvSpPr>
        <p:spPr>
          <a:xfrm>
            <a:off x="837000" y="2346325"/>
            <a:ext cx="5220000" cy="21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-323850" lvl="2" marL="13716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-314325" lvl="3" marL="18288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-314325" lvl="4" marL="22860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2"/>
          <p:cNvSpPr txBox="1"/>
          <p:nvPr>
            <p:ph idx="12" type="sldNum"/>
          </p:nvPr>
        </p:nvSpPr>
        <p:spPr>
          <a:xfrm>
            <a:off x="8605837" y="4848225"/>
            <a:ext cx="1572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1">
  <p:cSld name="TITLE_AND_BODY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5" name="Google Shape;135;p3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36" name="Google Shape;136;p33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2">
  <p:cSld name="TITLE_AND_BODY_2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9" name="Google Shape;13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0" name="Google Shape;14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28" name="Google Shape;28;p5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32" name="Google Shape;32;p6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elastic.co/guide/en/elasticsearch/reference/current/query-dsl-bool-query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elastic.co/guide/en/elasticsearch/reference/current/query-dsl-bool-query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elastic.co/guide/en/elasticsearch/reference/current/search-aggregations-bucket-datehistogram-aggregation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elastic.co/guide/en/elasticsearch/reference/current/search-aggregations-bucket-datehistogram-aggregation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elastic.co/guide/en/elasticsearch/reference/current/search-aggregations-bucket-terms-aggregation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felipe.grael@prof.infnet.edu.br" TargetMode="External"/><Relationship Id="rId4" Type="http://schemas.openxmlformats.org/officeDocument/2006/relationships/hyperlink" Target="mailto:felipe@twist.systems" TargetMode="External"/><Relationship Id="rId5" Type="http://schemas.openxmlformats.org/officeDocument/2006/relationships/hyperlink" Target="https://www.linkedin.com/in/felipegrael" TargetMode="External"/><Relationship Id="rId6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hyperlink" Target="https://arxiv.org/abs/cond-mat/0412004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bit.ly/Mineracao_ELK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elastic.co/guide/en/elasticsearch/reference/current/query-dsl-query-string-query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elastic.co/guide/en/elasticsearch/reference/current/query-dsl-term-query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elastic.co/guide/en/elasticsearch/reference/current/query-dsl-range-query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5"/>
          <p:cNvSpPr/>
          <p:nvPr/>
        </p:nvSpPr>
        <p:spPr>
          <a:xfrm>
            <a:off x="0" y="2930850"/>
            <a:ext cx="9144000" cy="2212500"/>
          </a:xfrm>
          <a:prstGeom prst="rect">
            <a:avLst/>
          </a:prstGeom>
          <a:solidFill>
            <a:srgbClr val="FFFFFF">
              <a:alpha val="8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" name="Google Shape;146;p35"/>
          <p:cNvCxnSpPr/>
          <p:nvPr/>
        </p:nvCxnSpPr>
        <p:spPr>
          <a:xfrm>
            <a:off x="311700" y="4365750"/>
            <a:ext cx="852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7" name="Google Shape;147;p35"/>
          <p:cNvSpPr txBox="1"/>
          <p:nvPr>
            <p:ph type="ctrTitle"/>
          </p:nvPr>
        </p:nvSpPr>
        <p:spPr>
          <a:xfrm>
            <a:off x="311700" y="2930850"/>
            <a:ext cx="8520600" cy="143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Mineração de Texto com ELK</a:t>
            </a:r>
            <a:endParaRPr/>
          </a:p>
        </p:txBody>
      </p:sp>
      <p:sp>
        <p:nvSpPr>
          <p:cNvPr id="148" name="Google Shape;148;p35"/>
          <p:cNvSpPr txBox="1"/>
          <p:nvPr>
            <p:ph idx="1" type="subTitle"/>
          </p:nvPr>
        </p:nvSpPr>
        <p:spPr>
          <a:xfrm>
            <a:off x="311700" y="4365900"/>
            <a:ext cx="8520600" cy="7776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27</a:t>
            </a:r>
            <a:r>
              <a:rPr lang="pt-BR"/>
              <a:t> de Outubro de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Cláusula </a:t>
            </a:r>
            <a:r>
              <a:rPr b="1" lang="pt-BR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bool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Composição booleana de várias cláusulas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"bool":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    "must": [...],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    "filter": [...],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    "should": [...],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    "must_not": [...],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    "minimum_should_match": 1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2" name="Google Shape;212;p44"/>
          <p:cNvSpPr txBox="1"/>
          <p:nvPr>
            <p:ph idx="2" type="body"/>
          </p:nvPr>
        </p:nvSpPr>
        <p:spPr>
          <a:xfrm>
            <a:off x="4832400" y="1152475"/>
            <a:ext cx="4311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Parâmetros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Os parâmetros abaixo recebem uma lista de cláusulas para composição.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must</a:t>
            </a:r>
            <a:r>
              <a:rPr lang="pt-BR"/>
              <a:t>: Um documento deve casar com todas, e seu score será usado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Font typeface="Roboto Mono"/>
              <a:buChar char="●"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filter</a:t>
            </a:r>
            <a:r>
              <a:rPr lang="pt-BR"/>
              <a:t>: Um documento deve casar com todas, </a:t>
            </a:r>
            <a:r>
              <a:rPr b="1" lang="pt-BR"/>
              <a:t>descartando o score</a:t>
            </a:r>
            <a:endParaRPr b="1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must_not</a:t>
            </a:r>
            <a:r>
              <a:rPr lang="pt-BR"/>
              <a:t>: Se o documento casar com alguma cláusula, será </a:t>
            </a:r>
            <a:r>
              <a:rPr b="1" lang="pt-BR"/>
              <a:t>descartado</a:t>
            </a:r>
            <a:endParaRPr b="1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should</a:t>
            </a:r>
            <a:r>
              <a:rPr lang="pt-BR"/>
              <a:t>: O documento deve casar com pelo menos 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minimum_should_match</a:t>
            </a:r>
            <a:r>
              <a:rPr lang="pt-BR"/>
              <a:t> cláusulas para aparecer no resultado. Se 1, </a:t>
            </a:r>
            <a:r>
              <a:rPr b="1" lang="pt-BR"/>
              <a:t>OR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4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Query composta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Cláusula </a:t>
            </a:r>
            <a:r>
              <a:rPr b="1" lang="pt-BR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bool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Composição booleana de várias cláusulas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"bool":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    "must": [...],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    "filter": [...],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    "should": [...],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    "must_not": [...],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    "minimum_should_match": 1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9" name="Google Shape;219;p45"/>
          <p:cNvSpPr txBox="1"/>
          <p:nvPr>
            <p:ph idx="2" type="body"/>
          </p:nvPr>
        </p:nvSpPr>
        <p:spPr>
          <a:xfrm>
            <a:off x="4832400" y="1152475"/>
            <a:ext cx="4311600" cy="34164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Exemplo de uso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POST /kibana_sample_data_logs/_search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"query": </a:t>
            </a:r>
            <a:r>
              <a:rPr lang="pt-BR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   "bool": {</a:t>
            </a:r>
            <a:endParaRPr sz="11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     "must": [</a:t>
            </a:r>
            <a:endParaRPr sz="11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pt-BR" sz="110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{"query_string": {</a:t>
            </a:r>
            <a:endParaRPr sz="1100">
              <a:solidFill>
                <a:srgbClr val="BF9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"query": "</a:t>
            </a:r>
            <a:r>
              <a:rPr b="1" lang="pt-BR" sz="110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enterprise Firefox</a:t>
            </a:r>
            <a:r>
              <a:rPr lang="pt-BR" sz="110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"}}</a:t>
            </a:r>
            <a:endParaRPr sz="1100">
              <a:solidFill>
                <a:srgbClr val="BF9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     ],</a:t>
            </a:r>
            <a:endParaRPr sz="11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     "filter": [</a:t>
            </a:r>
            <a:endParaRPr sz="11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pt-BR" sz="11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{"range": {"</a:t>
            </a:r>
            <a:r>
              <a:rPr b="1" lang="pt-BR" sz="11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@timestamp</a:t>
            </a:r>
            <a:r>
              <a:rPr lang="pt-BR" sz="11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": {</a:t>
            </a:r>
            <a:endParaRPr sz="1100">
              <a:solidFill>
                <a:srgbClr val="99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"gte": "</a:t>
            </a:r>
            <a:r>
              <a:rPr b="1" lang="pt-BR" sz="11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2020-10-20</a:t>
            </a:r>
            <a:r>
              <a:rPr lang="pt-BR" sz="11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",</a:t>
            </a:r>
            <a:endParaRPr sz="1100">
              <a:solidFill>
                <a:srgbClr val="99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"lte": "</a:t>
            </a:r>
            <a:r>
              <a:rPr b="1" lang="pt-BR" sz="11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2020-10-28</a:t>
            </a:r>
            <a:r>
              <a:rPr lang="pt-BR" sz="11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"}}}</a:t>
            </a:r>
            <a:endParaRPr sz="1100">
              <a:solidFill>
                <a:srgbClr val="99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     ]</a:t>
            </a:r>
            <a:endParaRPr sz="11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1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0" name="Google Shape;220;p4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Query composta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Realiza operações sobre um </a:t>
            </a:r>
            <a:r>
              <a:rPr b="1" lang="pt-BR"/>
              <a:t>conjunto de documentos</a:t>
            </a:r>
            <a:r>
              <a:rPr lang="pt-BR"/>
              <a:t>. </a:t>
            </a:r>
            <a:r>
              <a:rPr lang="pt-BR"/>
              <a:t>Comparável ao GROUP BY do SQL, mas tem um pouco mais de funcionalidades.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Tipos de agregação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Bucketing</a:t>
            </a:r>
            <a:r>
              <a:rPr lang="pt-BR"/>
              <a:t>: Agrupa documentos em "buckets", e atribui uma chave a cada um desses grupos.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1600"/>
              </a:spcAft>
              <a:buSzPts val="1400"/>
              <a:buChar char="●"/>
            </a:pPr>
            <a:r>
              <a:rPr b="1" lang="pt-BR"/>
              <a:t>Metric</a:t>
            </a:r>
            <a:r>
              <a:rPr lang="pt-BR"/>
              <a:t>: computa uma métrica (somatório, média, cardinalidade, etc.) sobre um conjunto de documentos</a:t>
            </a:r>
            <a:endParaRPr/>
          </a:p>
        </p:txBody>
      </p:sp>
      <p:sp>
        <p:nvSpPr>
          <p:cNvPr id="226" name="Google Shape;226;p4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Matrix</a:t>
            </a:r>
            <a:r>
              <a:rPr lang="pt-BR"/>
              <a:t>: age em vários campos, e calcula uma série de métricas para cada um. Retorna uma matriz de resultados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Pipeline</a:t>
            </a:r>
            <a:r>
              <a:rPr lang="pt-BR"/>
              <a:t>: age sobre o resultado de outra agregação (operação entre resultados de buckets, médias móveis, etc)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/>
              <a:t>Agregações podem ser </a:t>
            </a:r>
            <a:r>
              <a:rPr b="1" lang="pt-BR"/>
              <a:t>aninhadas</a:t>
            </a:r>
            <a:r>
              <a:rPr lang="pt-BR"/>
              <a:t>!</a:t>
            </a:r>
            <a:endParaRPr/>
          </a:p>
        </p:txBody>
      </p:sp>
      <p:sp>
        <p:nvSpPr>
          <p:cNvPr id="227" name="Google Shape;227;p4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Agregações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Requisição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"query": {...},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"size": 10,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"_source": {...}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"aggregations": 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  "nome_da_agg1": {cláusula},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  "nome_da_agg2": {cláusula},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  …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3" name="Google Shape;233;p4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Somente irão entrar na agregação documentos que casarem com os critérios estabelecidos na query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Na resposta existirá um sub-objeto somente para o resultado de agregações, isolado do resultado da query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pt-BR"/>
              <a:t>Os parâmetros size e _source afetam somente o resultado das queries.</a:t>
            </a:r>
            <a:endParaRPr/>
          </a:p>
        </p:txBody>
      </p:sp>
      <p:sp>
        <p:nvSpPr>
          <p:cNvPr id="234" name="Google Shape;234;p4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Query com Agregação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Requisição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"query": {...},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"size": 10,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"_source": {...}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"aggregations": 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  "</a:t>
            </a:r>
            <a:r>
              <a:rPr lang="pt-BR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nome_da_agg1</a:t>
            </a: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": {cláusula},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  "</a:t>
            </a:r>
            <a:r>
              <a:rPr lang="pt-BR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nome_da_agg2</a:t>
            </a: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": {cláusula},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  …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0" name="Google Shape;240;p4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Resposta do ES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"hits": {</a:t>
            </a:r>
            <a:r>
              <a:rPr lang="pt-BR" sz="1000">
                <a:solidFill>
                  <a:srgbClr val="FF0000"/>
                </a:solidFill>
              </a:rPr>
              <a:t>documentos que casaram com a query</a:t>
            </a: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},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"aggregations": 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  "nome_da_agg1": 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pt-BR" sz="1000">
                <a:solidFill>
                  <a:srgbClr val="FF0000"/>
                </a:solidFill>
              </a:rPr>
              <a:t>resultados da agregação </a:t>
            </a:r>
            <a:r>
              <a:rPr lang="pt-BR" sz="1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nome_da_agg1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  "nome_da_agg2": 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pt-BR" sz="1000">
                <a:solidFill>
                  <a:srgbClr val="FF0000"/>
                </a:solidFill>
              </a:rPr>
              <a:t>resultados da agregação </a:t>
            </a:r>
            <a:r>
              <a:rPr lang="pt-BR" sz="1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nome_da_agg2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  …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Query com Agregação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 um bucket por unidade de tempo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"date_histogram":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"field": "</a:t>
            </a:r>
            <a:r>
              <a:rPr b="1"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nome_do_campo_de_data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",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"calendar_interval": "</a:t>
            </a:r>
            <a:r>
              <a:rPr b="1"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1d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",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/>
          </a:p>
        </p:txBody>
      </p:sp>
      <p:sp>
        <p:nvSpPr>
          <p:cNvPr id="247" name="Google Shape;247;p4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Parâmetros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Roboto Mono"/>
              <a:buChar char="●"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field: </a:t>
            </a:r>
            <a:r>
              <a:rPr lang="pt-BR"/>
              <a:t>Nome do campo (tipo data)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calendar_interval: </a:t>
            </a:r>
            <a:r>
              <a:rPr lang="pt-BR"/>
              <a:t>Intervalo, alinhado com o calendário (1d, 1w, 1M, 1y)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fixed_interval: </a:t>
            </a:r>
            <a:r>
              <a:rPr lang="pt-BR"/>
              <a:t>Intervalo de tempo fixo (1s, 1m, 1h, 1d (dia como 24h))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offset: </a:t>
            </a:r>
            <a:r>
              <a:rPr lang="pt-BR"/>
              <a:t>Deslocar o início de um bucket por um valor fixo ("+6h")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b="1"/>
          </a:p>
        </p:txBody>
      </p:sp>
      <p:sp>
        <p:nvSpPr>
          <p:cNvPr id="248" name="Google Shape;248;p4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Agregação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date_histogram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Exemplo de requisição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POST /kibana_sample_data_logs/_search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"aggregations":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msgs_por_dia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": </a:t>
            </a:r>
            <a:r>
              <a:rPr lang="pt-BR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     "date_histogram": {</a:t>
            </a:r>
            <a:endParaRPr sz="11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       "field": "</a:t>
            </a:r>
            <a:r>
              <a:rPr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@timestamp</a:t>
            </a:r>
            <a:r>
              <a:rPr lang="pt-BR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",</a:t>
            </a:r>
            <a:endParaRPr sz="11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       "calendar_interval": "</a:t>
            </a:r>
            <a:r>
              <a:rPr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1d</a:t>
            </a:r>
            <a:r>
              <a:rPr lang="pt-BR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1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  <a:endParaRPr sz="11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1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},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"query":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"range":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@timestamp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":{"gte":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2020-10-20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", "lte":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2020-10-28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"}}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},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"size": 0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4" name="Google Shape;254;p50"/>
          <p:cNvSpPr txBox="1"/>
          <p:nvPr>
            <p:ph idx="2" type="body"/>
          </p:nvPr>
        </p:nvSpPr>
        <p:spPr>
          <a:xfrm>
            <a:off x="4311600" y="1152475"/>
            <a:ext cx="4832400" cy="34164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Exemplo de resposta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"hits": {...},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"aggregations":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msgs_por_dia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"buckets": [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 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    "key_as_string" : "2020-10-20T00:00:00.000Z",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    "key" : 1603152000000,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    "doc_count" : 230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  },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    "key_as_string" : "2020-10-21T00:00:00.000Z",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    "key" : 1603238400000,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    "doc_count" : 230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  }, ...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]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5" name="Google Shape;255;p5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Agregação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date_histogram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 um bucket por termo único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"terms":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"field": "</a:t>
            </a:r>
            <a:r>
              <a:rPr b="1"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nome_do_campo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",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"size": </a:t>
            </a:r>
            <a:r>
              <a:rPr b="1"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"shard_size": </a:t>
            </a:r>
            <a:r>
              <a:rPr b="1"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25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"min_doc_count": </a:t>
            </a:r>
            <a:r>
              <a:rPr b="1"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/>
          </a:p>
        </p:txBody>
      </p:sp>
      <p:sp>
        <p:nvSpPr>
          <p:cNvPr id="261" name="Google Shape;261;p5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Parâmetros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Roboto Mono"/>
              <a:buChar char="●"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field: </a:t>
            </a:r>
            <a:r>
              <a:rPr lang="pt-BR"/>
              <a:t>Nome do campo (tipo data)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size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pt-BR"/>
              <a:t>Número de termos a retornar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shard_size: </a:t>
            </a:r>
            <a:r>
              <a:rPr lang="pt-BR"/>
              <a:t>Número de termos calculados por shard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min_doc_count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pt-BR"/>
              <a:t>Número mínimo de documentos que precisam conter o termo, para ser retornado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/>
          </a:p>
        </p:txBody>
      </p:sp>
      <p:sp>
        <p:nvSpPr>
          <p:cNvPr id="262" name="Google Shape;262;p5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Agregação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terms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5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Mappings</a:t>
            </a:r>
            <a:endParaRPr/>
          </a:p>
        </p:txBody>
      </p:sp>
      <p:sp>
        <p:nvSpPr>
          <p:cNvPr id="269" name="Google Shape;269;p5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 do esquema de dados</a:t>
            </a:r>
            <a:endParaRPr/>
          </a:p>
        </p:txBody>
      </p:sp>
      <p:pic>
        <p:nvPicPr>
          <p:cNvPr id="270" name="Google Shape;270;p52"/>
          <p:cNvPicPr preferRelativeResize="0"/>
          <p:nvPr/>
        </p:nvPicPr>
        <p:blipFill rotWithShape="1">
          <a:blip r:embed="rId3">
            <a:alphaModFix/>
          </a:blip>
          <a:srcRect b="0" l="0" r="40747" t="0"/>
          <a:stretch/>
        </p:blipFill>
        <p:spPr>
          <a:xfrm>
            <a:off x="4572000" y="-125"/>
            <a:ext cx="4572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Correspondência entre cada campo, seus tipos e configurações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Suporta </a:t>
            </a:r>
            <a:r>
              <a:rPr b="1" lang="pt-BR"/>
              <a:t>tipos complexos</a:t>
            </a:r>
            <a:r>
              <a:rPr lang="pt-BR"/>
              <a:t>, como sub-documentos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Campos podem ser adicionado a qualquer momento, mas não alterado se já estiver sendo usado.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Mapping pode ser inferido </a:t>
            </a:r>
            <a:r>
              <a:rPr b="1" lang="pt-BR"/>
              <a:t>automaticamente</a:t>
            </a:r>
            <a:r>
              <a:rPr lang="pt-BR"/>
              <a:t>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pt-BR"/>
              <a:t>Todo campo pode receber tanto um valor, como um </a:t>
            </a:r>
            <a:r>
              <a:rPr b="1" lang="pt-BR"/>
              <a:t>array</a:t>
            </a:r>
            <a:r>
              <a:rPr lang="pt-BR"/>
              <a:t> de valores </a:t>
            </a:r>
            <a:r>
              <a:rPr b="1" lang="pt-BR"/>
              <a:t>do mesmo tipo</a:t>
            </a:r>
            <a:endParaRPr b="1"/>
          </a:p>
        </p:txBody>
      </p:sp>
      <p:sp>
        <p:nvSpPr>
          <p:cNvPr id="276" name="Google Shape;276;p5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Quando definir um mapping?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Automaticamente, simplesmente indexando um documento com um novo campo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Alterando o mapping de um índice existente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Explicitamente durante a criação do índice</a:t>
            </a:r>
            <a:endParaRPr/>
          </a:p>
        </p:txBody>
      </p:sp>
      <p:sp>
        <p:nvSpPr>
          <p:cNvPr id="277" name="Google Shape;277;p5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Mapping e Configurações de Índice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Sobre</a:t>
            </a:r>
            <a:endParaRPr b="1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4" name="Google Shape;15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Felipe Fink Grael</a:t>
            </a:r>
            <a:br>
              <a:rPr b="1" lang="pt-BR" sz="2500">
                <a:latin typeface="Roboto"/>
                <a:ea typeface="Roboto"/>
                <a:cs typeface="Roboto"/>
                <a:sym typeface="Roboto"/>
              </a:rPr>
            </a:b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felipe.grael@prof.infnet.edu.br</a:t>
            </a:r>
            <a:br>
              <a:rPr lang="pt-BR" sz="1200">
                <a:latin typeface="Roboto"/>
                <a:ea typeface="Roboto"/>
                <a:cs typeface="Roboto"/>
                <a:sym typeface="Roboto"/>
              </a:rPr>
            </a:b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felipe@twist.systems</a:t>
            </a:r>
            <a:br>
              <a:rPr lang="pt-BR" sz="1200">
                <a:latin typeface="Roboto"/>
                <a:ea typeface="Roboto"/>
                <a:cs typeface="Roboto"/>
                <a:sym typeface="Roboto"/>
              </a:rPr>
            </a:br>
            <a:r>
              <a:rPr lang="pt-BR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linkedin.com/in/felipegrael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M.Sc. em Inteligência Computacional pela COPPE / UFRJ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Fundador e CTO da Twist (Ciência de Dados)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5" name="Google Shape;155;p36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156" name="Google Shape;156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06251" y="3884698"/>
            <a:ext cx="2731501" cy="7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PUT /twitter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"settings":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"number_of_shards": 3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},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"mappings":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"properties":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screen_name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": { "type":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keyword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 },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": { "type":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 },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retweets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": { "type":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integer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 },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followers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": { "type":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integer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 },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3" name="Google Shape;283;p5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Settings</a:t>
            </a:r>
            <a:r>
              <a:rPr lang="pt-BR"/>
              <a:t>: configurações do índice quanto a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Roteamento (números de shards e outras opções)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Padrões de análise do conteúdo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Mappings</a:t>
            </a:r>
            <a:r>
              <a:rPr lang="pt-BR"/>
              <a:t>: configuração dos tipos de dados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Cada campo tem um type, especificando seu tipo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Dependendo do tipo, os campos podem ter outras </a:t>
            </a:r>
            <a:endParaRPr/>
          </a:p>
        </p:txBody>
      </p:sp>
      <p:sp>
        <p:nvSpPr>
          <p:cNvPr id="284" name="Google Shape;284;p5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Definindo mapping na criação do índice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boolean</a:t>
            </a:r>
            <a:r>
              <a:rPr lang="pt-BR"/>
              <a:t>: True ou False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binary</a:t>
            </a:r>
            <a:r>
              <a:rPr lang="pt-BR"/>
              <a:t>: Valor arbitrário, codificado em base64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Tipos numéricos: 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integer, long, short, byte, double, float, half_float, scaled_float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Estruturados: 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range, ip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Espaciais: 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geo_point, geo_shape, point, shape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pt-BR"/>
              <a:t>Textuais: </a:t>
            </a:r>
            <a:r>
              <a:rPr b="1" lang="pt-BR" sz="1200">
                <a:latin typeface="Roboto Mono"/>
                <a:ea typeface="Roboto Mono"/>
                <a:cs typeface="Roboto Mono"/>
                <a:sym typeface="Roboto Mono"/>
              </a:rPr>
              <a:t>keyword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pt-BR" sz="1200"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, constant_keyword, wildcard, annotated-text, completion, search_as_you_type, token_count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0" name="Google Shape;290;p5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Campos complexos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Sub-documentos: 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object, nested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Sub-campos: Usa o mesmo dado do campo original, mas com um mapping diferente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/>
              <a:t>Campos textuais de interesse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keyword:</a:t>
            </a:r>
            <a:r>
              <a:rPr lang="pt-BR"/>
              <a:t> Campo tipo string, não </a:t>
            </a:r>
            <a:r>
              <a:rPr lang="pt-BR"/>
              <a:t>analisado</a:t>
            </a:r>
            <a:r>
              <a:rPr lang="pt-BR"/>
              <a:t>. Todo o conteúdo da string é considerado um </a:t>
            </a:r>
            <a:r>
              <a:rPr b="1" lang="pt-BR"/>
              <a:t>termo</a:t>
            </a:r>
            <a:r>
              <a:rPr lang="pt-BR"/>
              <a:t>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b="1" lang="pt-BR"/>
              <a:t>text</a:t>
            </a:r>
            <a:r>
              <a:rPr lang="pt-BR"/>
              <a:t>: Campo </a:t>
            </a:r>
            <a:r>
              <a:rPr lang="pt-BR"/>
              <a:t>analisado, não estruturado</a:t>
            </a:r>
            <a:endParaRPr/>
          </a:p>
        </p:txBody>
      </p:sp>
      <p:sp>
        <p:nvSpPr>
          <p:cNvPr id="291" name="Google Shape;291;p5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Principais Tipos de Dados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Mapping Simples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url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"type":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keyword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},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"type":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Permite busca por keyword em </a:t>
            </a:r>
            <a:r>
              <a:rPr b="1" lang="pt-BR"/>
              <a:t>url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1600"/>
              </a:spcAft>
              <a:buSzPts val="1400"/>
              <a:buChar char="●"/>
            </a:pPr>
            <a:r>
              <a:rPr lang="pt-BR"/>
              <a:t>Permite busca textual em </a:t>
            </a:r>
            <a:r>
              <a:rPr b="1" lang="pt-BR"/>
              <a:t>body</a:t>
            </a:r>
            <a:endParaRPr b="1"/>
          </a:p>
        </p:txBody>
      </p:sp>
      <p:sp>
        <p:nvSpPr>
          <p:cNvPr id="297" name="Google Shape;297;p5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Usando Sub-Campos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url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"type":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"fields":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raw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  "type":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keyword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},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"type":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Busca textual analisada em </a:t>
            </a:r>
            <a:r>
              <a:rPr b="1" lang="pt-BR"/>
              <a:t>body</a:t>
            </a:r>
            <a:r>
              <a:rPr lang="pt-BR"/>
              <a:t> e </a:t>
            </a:r>
            <a:r>
              <a:rPr b="1" lang="pt-BR"/>
              <a:t>url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1600"/>
              </a:spcAft>
              <a:buSzPts val="1400"/>
              <a:buChar char="●"/>
            </a:pPr>
            <a:r>
              <a:rPr lang="pt-BR"/>
              <a:t>Busca por keyword em </a:t>
            </a:r>
            <a:r>
              <a:rPr b="1" lang="pt-BR"/>
              <a:t>url.raw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8" name="Google Shape;298;p5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Campos Textuais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fielddata</a:t>
            </a:r>
            <a:r>
              <a:rPr lang="pt-BR"/>
              <a:t>: Opção que controla armazenar o conteúdo do campo na memória, para permitir agregações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Para campos text, fielddata é </a:t>
            </a:r>
            <a:r>
              <a:rPr b="1" lang="pt-BR"/>
              <a:t>desabilitado</a:t>
            </a:r>
            <a:r>
              <a:rPr lang="pt-BR"/>
              <a:t> </a:t>
            </a:r>
            <a:r>
              <a:rPr b="1" lang="pt-BR"/>
              <a:t>por padrão</a:t>
            </a:r>
            <a:endParaRPr b="1"/>
          </a:p>
        </p:txBody>
      </p:sp>
      <p:sp>
        <p:nvSpPr>
          <p:cNvPr id="304" name="Google Shape;304;p5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Habilitando</a:t>
            </a: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 fielddata em campo text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"body":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"type": "text",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"fielddata": true,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"fielddata_frequency_filter":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"min": 0.001,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"max": 0.1,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"min_segment_size": 500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5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Atenção ao Field Data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5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5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Lei de Zipf</a:t>
            </a:r>
            <a:endParaRPr/>
          </a:p>
        </p:txBody>
      </p:sp>
      <p:sp>
        <p:nvSpPr>
          <p:cNvPr id="313" name="Google Shape;313;p58"/>
          <p:cNvSpPr txBox="1"/>
          <p:nvPr/>
        </p:nvSpPr>
        <p:spPr>
          <a:xfrm>
            <a:off x="311700" y="1152475"/>
            <a:ext cx="85206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frequência de ocorrência de palavras é inversamente proporcional ao seu ranking</a:t>
            </a:r>
            <a:endParaRPr i="1" sz="16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14" name="Google Shape;314;p58"/>
          <p:cNvPicPr preferRelativeResize="0"/>
          <p:nvPr/>
        </p:nvPicPr>
        <p:blipFill rotWithShape="1">
          <a:blip r:embed="rId3">
            <a:alphaModFix/>
          </a:blip>
          <a:srcRect b="2384" l="12641" r="17477" t="10892"/>
          <a:stretch/>
        </p:blipFill>
        <p:spPr>
          <a:xfrm>
            <a:off x="327975" y="1611475"/>
            <a:ext cx="3967362" cy="29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0413" y="1611475"/>
            <a:ext cx="3923884" cy="29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8"/>
          <p:cNvSpPr txBox="1"/>
          <p:nvPr/>
        </p:nvSpPr>
        <p:spPr>
          <a:xfrm>
            <a:off x="344400" y="4568875"/>
            <a:ext cx="39345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Romeu e Julieta (Shakespeare)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58"/>
          <p:cNvSpPr txBox="1"/>
          <p:nvPr/>
        </p:nvSpPr>
        <p:spPr>
          <a:xfrm>
            <a:off x="4865100" y="4568875"/>
            <a:ext cx="39345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Nielsen, F. A. Zipf plot for word counts in Brown corpus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250" y="36575"/>
            <a:ext cx="3783850" cy="507035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59"/>
          <p:cNvSpPr txBox="1"/>
          <p:nvPr/>
        </p:nvSpPr>
        <p:spPr>
          <a:xfrm>
            <a:off x="6029100" y="4363500"/>
            <a:ext cx="31149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Newman, M.E.J.</a:t>
            </a:r>
            <a:br>
              <a:rPr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pt-BR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Power laws, Pareto distributions and Zipf's law</a:t>
            </a:r>
            <a:endParaRPr b="1"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Condensed"/>
                <a:ea typeface="Roboto Condensed"/>
                <a:cs typeface="Roboto Condensed"/>
                <a:sym typeface="Roboto Condensed"/>
              </a:rPr>
              <a:t>Pela lei de Zipf</a:t>
            </a:r>
            <a:r>
              <a:rPr lang="pt-BR"/>
              <a:t>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Poucas palavras formam a maior quantidade das mensagens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Muitas palavras acontecem muito poucas vezes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Hapax Legomenon</a:t>
            </a:r>
            <a:r>
              <a:rPr lang="pt-BR"/>
              <a:t>: Palavra que acontece </a:t>
            </a:r>
            <a:r>
              <a:rPr b="1" lang="pt-BR"/>
              <a:t>somente uma vez</a:t>
            </a:r>
            <a:r>
              <a:rPr lang="pt-BR"/>
              <a:t> em um corpus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Dis Legomenon</a:t>
            </a:r>
            <a:r>
              <a:rPr lang="pt-BR"/>
              <a:t>: Palavra que acontece </a:t>
            </a:r>
            <a:r>
              <a:rPr b="1" lang="pt-BR"/>
              <a:t>duas</a:t>
            </a:r>
            <a:r>
              <a:rPr lang="pt-BR"/>
              <a:t> vezes em um corpus</a:t>
            </a:r>
            <a:endParaRPr/>
          </a:p>
        </p:txBody>
      </p:sp>
      <p:sp>
        <p:nvSpPr>
          <p:cNvPr id="329" name="Google Shape;329;p6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Corte por Frequência</a:t>
            </a:r>
            <a:endParaRPr/>
          </a:p>
        </p:txBody>
      </p:sp>
      <p:sp>
        <p:nvSpPr>
          <p:cNvPr id="330" name="Google Shape;330;p6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60"/>
          <p:cNvSpPr txBox="1"/>
          <p:nvPr/>
        </p:nvSpPr>
        <p:spPr>
          <a:xfrm>
            <a:off x="4897800" y="4684500"/>
            <a:ext cx="39345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Frequência de palavras em Moby-Dick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2" name="Google Shape;33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917486"/>
            <a:ext cx="3999900" cy="3820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Condensed"/>
                <a:ea typeface="Roboto Condensed"/>
                <a:cs typeface="Roboto Condensed"/>
                <a:sym typeface="Roboto Condensed"/>
              </a:rPr>
              <a:t>Pela lei de Zipf</a:t>
            </a:r>
            <a:r>
              <a:rPr lang="pt-BR"/>
              <a:t>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Poucas palavras formam a maior quantidade das mensagens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Muitas palavras acontecem muito poucas vezes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Hapax Legomenon</a:t>
            </a:r>
            <a:r>
              <a:rPr lang="pt-BR"/>
              <a:t>: Palavra que acontece </a:t>
            </a:r>
            <a:r>
              <a:rPr b="1" lang="pt-BR"/>
              <a:t>somente uma vez</a:t>
            </a:r>
            <a:r>
              <a:rPr lang="pt-BR"/>
              <a:t> em um corpus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Dis Legomenon</a:t>
            </a:r>
            <a:r>
              <a:rPr lang="pt-BR"/>
              <a:t>: Palavra que acontece </a:t>
            </a:r>
            <a:r>
              <a:rPr b="1" lang="pt-BR"/>
              <a:t>duas</a:t>
            </a:r>
            <a:r>
              <a:rPr lang="pt-BR"/>
              <a:t> vezes em um corpus</a:t>
            </a:r>
            <a:endParaRPr/>
          </a:p>
        </p:txBody>
      </p:sp>
      <p:sp>
        <p:nvSpPr>
          <p:cNvPr id="338" name="Google Shape;338;p6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Corte por Frequência</a:t>
            </a:r>
            <a:endParaRPr/>
          </a:p>
        </p:txBody>
      </p:sp>
      <p:sp>
        <p:nvSpPr>
          <p:cNvPr id="339" name="Google Shape;339;p6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Guias Gerais para Filtragens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Palavras </a:t>
            </a:r>
            <a:r>
              <a:rPr b="1" lang="pt-BR"/>
              <a:t>frequente demais</a:t>
            </a:r>
            <a:r>
              <a:rPr lang="pt-BR"/>
              <a:t> geralmente são removidas como </a:t>
            </a:r>
            <a:r>
              <a:rPr b="1" lang="pt-BR"/>
              <a:t>stopwords</a:t>
            </a:r>
            <a:endParaRPr b="1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Palavras </a:t>
            </a:r>
            <a:r>
              <a:rPr b="1" lang="pt-BR"/>
              <a:t>muito raras</a:t>
            </a:r>
            <a:r>
              <a:rPr lang="pt-BR"/>
              <a:t> são geralmente removidas por frequência mínima de ocorrência. Costuma-se cortar de 0.1% a até 5%, dependendo do tamanho do corpus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pt-BR"/>
              <a:t>Dependendo da tarefa e do contexto, pode-se escolher excluir ou inserir algumas palavras específicas manualmente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Stopwords - </a:t>
            </a:r>
            <a:r>
              <a:rPr lang="pt-BR"/>
              <a:t>Palavras usadas comumente, mas não trazem valor semântico para a tarefa atual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Geralmente são artigos, pronomes, conjunções e verbos mais comuns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pt-BR"/>
              <a:t>Existem listas pré-definidas de stopwords para </a:t>
            </a:r>
            <a:endParaRPr/>
          </a:p>
        </p:txBody>
      </p:sp>
      <p:sp>
        <p:nvSpPr>
          <p:cNvPr id="345" name="Google Shape;345;p6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Remoção de Stopwords</a:t>
            </a:r>
            <a:endParaRPr/>
          </a:p>
        </p:txBody>
      </p:sp>
      <p:sp>
        <p:nvSpPr>
          <p:cNvPr id="346" name="Google Shape;346;p6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latin typeface="Roboto Condensed"/>
                <a:ea typeface="Roboto Condensed"/>
                <a:cs typeface="Roboto Condensed"/>
                <a:sym typeface="Roboto Condensed"/>
              </a:rPr>
              <a:t>Palavras mais frequentes em </a:t>
            </a: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Português</a:t>
            </a:r>
            <a:r>
              <a:rPr lang="pt-BR">
                <a:latin typeface="Roboto Condensed"/>
                <a:ea typeface="Roboto Condensed"/>
                <a:cs typeface="Roboto Condensed"/>
                <a:sym typeface="Roboto Condensed"/>
              </a:rPr>
              <a:t> (Wikipedia)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47" name="Google Shape;347;p62"/>
          <p:cNvSpPr txBox="1"/>
          <p:nvPr/>
        </p:nvSpPr>
        <p:spPr>
          <a:xfrm>
            <a:off x="4832400" y="1891375"/>
            <a:ext cx="1281000" cy="26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que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não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é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um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para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62"/>
          <p:cNvSpPr txBox="1"/>
          <p:nvPr/>
        </p:nvSpPr>
        <p:spPr>
          <a:xfrm>
            <a:off x="6113400" y="1891375"/>
            <a:ext cx="1281000" cy="26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eu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uma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em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está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por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os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49" name="Google Shape;349;p62"/>
          <p:cNvSpPr txBox="1"/>
          <p:nvPr/>
        </p:nvSpPr>
        <p:spPr>
          <a:xfrm>
            <a:off x="7394400" y="1891375"/>
            <a:ext cx="1281000" cy="26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ele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como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mas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bem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isso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as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mais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http://bit.ly/Mineracao_ELK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62" name="Google Shape;16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969338"/>
            <a:ext cx="923025" cy="92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7"/>
          <p:cNvSpPr txBox="1"/>
          <p:nvPr/>
        </p:nvSpPr>
        <p:spPr>
          <a:xfrm>
            <a:off x="4641900" y="2992650"/>
            <a:ext cx="41901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Pasta no Google Drive</a:t>
            </a:r>
            <a:endParaRPr sz="1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Queries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Agregações simples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pt-BR"/>
              <a:t>Configurando mapping</a:t>
            </a:r>
            <a:endParaRPr/>
          </a:p>
        </p:txBody>
      </p:sp>
      <p:sp>
        <p:nvSpPr>
          <p:cNvPr id="169" name="Google Shape;169;p3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 de Hoje</a:t>
            </a:r>
            <a:endParaRPr/>
          </a:p>
        </p:txBody>
      </p:sp>
      <p:sp>
        <p:nvSpPr>
          <p:cNvPr id="170" name="Google Shape;170;p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Corpo da requisição de busca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"query": {...},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"size": 10,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"aggregations": {...},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"_source": {...}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6" name="Google Shape;176;p3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Queries DSL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Corpo da requisição de busca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"query": {...},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"size": 10,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"aggregations": {...},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"_source": {...}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3" name="Google Shape;183;p4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4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Queries DSL</a:t>
            </a:r>
            <a:endParaRPr/>
          </a:p>
        </p:txBody>
      </p:sp>
      <p:sp>
        <p:nvSpPr>
          <p:cNvPr id="185" name="Google Shape;185;p40"/>
          <p:cNvSpPr/>
          <p:nvPr/>
        </p:nvSpPr>
        <p:spPr>
          <a:xfrm>
            <a:off x="3073800" y="1120250"/>
            <a:ext cx="4098300" cy="1700700"/>
          </a:xfrm>
          <a:prstGeom prst="wedgeRoundRectCallout">
            <a:avLst>
              <a:gd fmla="val -61167" name="adj1"/>
              <a:gd fmla="val 21699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Cláusula de busca. Este parâmetro só recebe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uma cláusula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Cláusulas Folha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realiza buscas e filtragens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Cláusulas de composição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Permite combinação entre várias cláusulas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Cláusula </a:t>
            </a:r>
            <a:r>
              <a:rPr b="1" lang="pt-BR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query_string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Permite que uma Query String do Lucene seja especificada para realização da busca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"query_string":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    "query": "</a:t>
            </a:r>
            <a:r>
              <a:rPr b="1"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querystring do lucene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1" name="Google Shape;191;p41"/>
          <p:cNvSpPr txBox="1"/>
          <p:nvPr>
            <p:ph idx="2" type="body"/>
          </p:nvPr>
        </p:nvSpPr>
        <p:spPr>
          <a:xfrm>
            <a:off x="4832400" y="1152475"/>
            <a:ext cx="4311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Exemplo de uso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POST /_search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"query":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"query_string": {"query":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autor:usuar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io1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4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Cláusulas de Query Comuns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Cláusula </a:t>
            </a:r>
            <a:r>
              <a:rPr b="1" lang="pt-BR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term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Casa com a presença de um termo específico dentro do valor de um campo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"term":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    "</a:t>
            </a:r>
            <a:r>
              <a:rPr b="1"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campo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": "</a:t>
            </a:r>
            <a:r>
              <a:rPr b="1"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termo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8" name="Google Shape;198;p42"/>
          <p:cNvSpPr txBox="1"/>
          <p:nvPr>
            <p:ph idx="2" type="body"/>
          </p:nvPr>
        </p:nvSpPr>
        <p:spPr>
          <a:xfrm>
            <a:off x="4832400" y="1152475"/>
            <a:ext cx="4311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Exemplo de uso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POST /20newsgroup/_search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"query":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"term": {"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newsgroup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":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rec.autos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4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Cláusulas de Query Comuns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Cláusula </a:t>
            </a:r>
            <a:r>
              <a:rPr b="1" lang="pt-BR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range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Casa com documentos com um valor dentro do alcance espeficicado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"range":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    "</a:t>
            </a:r>
            <a:r>
              <a:rPr b="1"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campo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":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        "lt": "</a:t>
            </a:r>
            <a:r>
              <a:rPr b="1"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valor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",  # 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        "lte": "</a:t>
            </a:r>
            <a:r>
              <a:rPr b="1"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valor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", # &gt;=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        "gt": "</a:t>
            </a:r>
            <a:r>
              <a:rPr b="1"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valor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",  # &lt;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        "gte": "</a:t>
            </a:r>
            <a:r>
              <a:rPr b="1"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valor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"  # &lt;=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5" name="Google Shape;205;p43"/>
          <p:cNvSpPr txBox="1"/>
          <p:nvPr>
            <p:ph idx="2" type="body"/>
          </p:nvPr>
        </p:nvSpPr>
        <p:spPr>
          <a:xfrm>
            <a:off x="4832400" y="1152475"/>
            <a:ext cx="4311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Exemplo de uso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POST /kibana_sample_data_logs/_search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"query":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"range":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@timestamp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  "gte":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2020-10-20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  "lte":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2020-10-28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Cláusulas de Query Comuns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Felip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Felip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