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Ubuntu Light"/>
      <p:regular r:id="rId25"/>
      <p:bold r:id="rId26"/>
      <p:italic r:id="rId27"/>
      <p:boldItalic r:id="rId28"/>
    </p:embeddedFon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Condensed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Helvetica Neue Light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44" Type="http://schemas.openxmlformats.org/officeDocument/2006/relationships/font" Target="fonts/HelveticaNeueLight-bold.fntdata"/><Relationship Id="rId43" Type="http://schemas.openxmlformats.org/officeDocument/2006/relationships/font" Target="fonts/HelveticaNeueLight-regular.fntdata"/><Relationship Id="rId46" Type="http://schemas.openxmlformats.org/officeDocument/2006/relationships/font" Target="fonts/HelveticaNeueLight-boldItalic.fntdata"/><Relationship Id="rId45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RobotoCondensed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RobotoCondensed-italic.fntdata"/><Relationship Id="rId36" Type="http://schemas.openxmlformats.org/officeDocument/2006/relationships/font" Target="fonts/RobotoCondensed-bold.fntdata"/><Relationship Id="rId39" Type="http://schemas.openxmlformats.org/officeDocument/2006/relationships/font" Target="fonts/HelveticaNeue-regular.fntdata"/><Relationship Id="rId38" Type="http://schemas.openxmlformats.org/officeDocument/2006/relationships/font" Target="fonts/RobotoCondensed-boldItalic.fntdata"/><Relationship Id="rId20" Type="http://schemas.openxmlformats.org/officeDocument/2006/relationships/slide" Target="slides/slide14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26" Type="http://schemas.openxmlformats.org/officeDocument/2006/relationships/font" Target="fonts/UbuntuLight-bold.fntdata"/><Relationship Id="rId25" Type="http://schemas.openxmlformats.org/officeDocument/2006/relationships/font" Target="fonts/UbuntuLight-regular.fntdata"/><Relationship Id="rId28" Type="http://schemas.openxmlformats.org/officeDocument/2006/relationships/font" Target="fonts/UbuntuLight-boldItalic.fntdata"/><Relationship Id="rId27" Type="http://schemas.openxmlformats.org/officeDocument/2006/relationships/font" Target="fonts/UbuntuLight-italic.fntdata"/><Relationship Id="rId29" Type="http://schemas.openxmlformats.org/officeDocument/2006/relationships/font" Target="fonts/RobotoSlab-regular.fntdata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c30e31bd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c30e31b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c30e31b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c30e31b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c30e31bd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c30e31bd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c30e31bd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c30e31bd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32fffc2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32fffc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30e31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30e31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30e31b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c30e31b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30e31b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c30e31b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30e31b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c30e31b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c30e31b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c30e31b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elastic.co/pdf/architecture-best-practices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17</a:t>
            </a:r>
            <a:r>
              <a:rPr lang="pt-BR"/>
              <a:t> de Novembro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implantar</a:t>
            </a:r>
            <a:endParaRPr/>
          </a:p>
        </p:txBody>
      </p:sp>
      <p:grpSp>
        <p:nvGrpSpPr>
          <p:cNvPr id="272" name="Google Shape;272;p44"/>
          <p:cNvGrpSpPr/>
          <p:nvPr/>
        </p:nvGrpSpPr>
        <p:grpSpPr>
          <a:xfrm>
            <a:off x="4968000" y="2623225"/>
            <a:ext cx="1800000" cy="720000"/>
            <a:chOff x="1744350" y="2370475"/>
            <a:chExt cx="1800000" cy="720000"/>
          </a:xfrm>
        </p:grpSpPr>
        <p:sp>
          <p:nvSpPr>
            <p:cNvPr id="273" name="Google Shape;273;p44"/>
            <p:cNvSpPr/>
            <p:nvPr/>
          </p:nvSpPr>
          <p:spPr>
            <a:xfrm>
              <a:off x="1744350" y="23704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Elasticsearch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4" name="Google Shape;274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925" y="2460475"/>
              <a:ext cx="486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44"/>
          <p:cNvSpPr/>
          <p:nvPr/>
        </p:nvSpPr>
        <p:spPr>
          <a:xfrm>
            <a:off x="5958000" y="37663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6" name="Google Shape;276;p44"/>
          <p:cNvGrpSpPr/>
          <p:nvPr/>
        </p:nvGrpSpPr>
        <p:grpSpPr>
          <a:xfrm>
            <a:off x="4968000" y="1234975"/>
            <a:ext cx="1800000" cy="720000"/>
            <a:chOff x="3115100" y="1263175"/>
            <a:chExt cx="1800000" cy="720000"/>
          </a:xfrm>
        </p:grpSpPr>
        <p:sp>
          <p:nvSpPr>
            <p:cNvPr id="277" name="Google Shape;277;p44"/>
            <p:cNvSpPr/>
            <p:nvPr/>
          </p:nvSpPr>
          <p:spPr>
            <a:xfrm>
              <a:off x="3115100" y="12631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Kibana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8" name="Google Shape;278;p44"/>
            <p:cNvPicPr preferRelativeResize="0"/>
            <p:nvPr/>
          </p:nvPicPr>
          <p:blipFill rotWithShape="1">
            <a:blip r:embed="rId4">
              <a:alphaModFix/>
            </a:blip>
            <a:srcRect b="15422" l="0" r="0" t="15291"/>
            <a:stretch/>
          </p:blipFill>
          <p:spPr>
            <a:xfrm>
              <a:off x="3241825" y="1353175"/>
              <a:ext cx="7776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44"/>
          <p:cNvSpPr/>
          <p:nvPr/>
        </p:nvSpPr>
        <p:spPr>
          <a:xfrm>
            <a:off x="6948000" y="12349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0" name="Google Shape;280;p44"/>
          <p:cNvGrpSpPr/>
          <p:nvPr/>
        </p:nvGrpSpPr>
        <p:grpSpPr>
          <a:xfrm>
            <a:off x="6948000" y="2623225"/>
            <a:ext cx="1800000" cy="720000"/>
            <a:chOff x="4710325" y="3212825"/>
            <a:chExt cx="1800000" cy="720000"/>
          </a:xfrm>
        </p:grpSpPr>
        <p:sp>
          <p:nvSpPr>
            <p:cNvPr id="281" name="Google Shape;281;p44"/>
            <p:cNvSpPr/>
            <p:nvPr/>
          </p:nvSpPr>
          <p:spPr>
            <a:xfrm>
              <a:off x="4710325" y="321282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Banco</a:t>
              </a:r>
              <a:b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4915100" y="3302825"/>
              <a:ext cx="720000" cy="540000"/>
            </a:xfrm>
            <a:prstGeom prst="flowChartMagneticDisk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83" name="Google Shape;283;p44"/>
          <p:cNvCxnSpPr>
            <a:stCxn id="273" idx="0"/>
            <a:endCxn id="279" idx="2"/>
          </p:cNvCxnSpPr>
          <p:nvPr/>
        </p:nvCxnSpPr>
        <p:spPr>
          <a:xfrm flipH="1" rot="10800000">
            <a:off x="5868000" y="1955125"/>
            <a:ext cx="198000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84" name="Google Shape;284;p44"/>
          <p:cNvCxnSpPr>
            <a:stCxn id="281" idx="0"/>
            <a:endCxn id="279" idx="2"/>
          </p:cNvCxnSpPr>
          <p:nvPr/>
        </p:nvCxnSpPr>
        <p:spPr>
          <a:xfrm rot="10800000">
            <a:off x="784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85" name="Google Shape;285;p44"/>
          <p:cNvCxnSpPr>
            <a:stCxn id="273" idx="0"/>
            <a:endCxn id="277" idx="2"/>
          </p:cNvCxnSpPr>
          <p:nvPr/>
        </p:nvCxnSpPr>
        <p:spPr>
          <a:xfrm rot="10800000">
            <a:off x="586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6" name="Google Shape;286;p44"/>
          <p:cNvCxnSpPr>
            <a:stCxn id="275" idx="0"/>
            <a:endCxn id="273" idx="2"/>
          </p:cNvCxnSpPr>
          <p:nvPr/>
        </p:nvCxnSpPr>
        <p:spPr>
          <a:xfrm rot="10800000">
            <a:off x="586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87" name="Google Shape;287;p44"/>
          <p:cNvCxnSpPr>
            <a:stCxn id="275" idx="0"/>
            <a:endCxn id="281" idx="2"/>
          </p:cNvCxnSpPr>
          <p:nvPr/>
        </p:nvCxnSpPr>
        <p:spPr>
          <a:xfrm flipH="1" rot="10800000">
            <a:off x="685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Workers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Gerenciado</a:t>
            </a:r>
            <a:r>
              <a:rPr lang="pt-BR"/>
              <a:t>: Soluções "serverless"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BR"/>
              <a:t>AWS</a:t>
            </a:r>
            <a:r>
              <a:rPr lang="pt-BR"/>
              <a:t>: Lambda, Fargate, ECS, EKS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Google: </a:t>
            </a:r>
            <a:r>
              <a:rPr b="1" lang="pt-BR"/>
              <a:t>GKE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Pode sair </a:t>
            </a:r>
            <a:r>
              <a:rPr b="1" lang="pt-BR"/>
              <a:t>mais barato</a:t>
            </a:r>
            <a:r>
              <a:rPr lang="pt-BR"/>
              <a:t> e </a:t>
            </a:r>
            <a:r>
              <a:rPr b="1" lang="pt-BR"/>
              <a:t>escalável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Não gerenciado</a:t>
            </a:r>
            <a:r>
              <a:rPr lang="pt-BR"/>
              <a:t>: Máquinas virtuais ou mesmo máquinas físicas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Você é o responsável pela infraestrutura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Funciona em qualquer lugar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Exemplo</a:t>
            </a:r>
            <a:endParaRPr/>
          </a:p>
        </p:txBody>
      </p:sp>
      <p:grpSp>
        <p:nvGrpSpPr>
          <p:cNvPr id="296" name="Google Shape;296;p45"/>
          <p:cNvGrpSpPr/>
          <p:nvPr/>
        </p:nvGrpSpPr>
        <p:grpSpPr>
          <a:xfrm>
            <a:off x="2651875" y="2623225"/>
            <a:ext cx="1800000" cy="720000"/>
            <a:chOff x="1744350" y="2370475"/>
            <a:chExt cx="1800000" cy="720000"/>
          </a:xfrm>
        </p:grpSpPr>
        <p:sp>
          <p:nvSpPr>
            <p:cNvPr id="297" name="Google Shape;297;p45"/>
            <p:cNvSpPr/>
            <p:nvPr/>
          </p:nvSpPr>
          <p:spPr>
            <a:xfrm>
              <a:off x="1744350" y="23704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Elasticsearch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98" name="Google Shape;298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925" y="2460475"/>
              <a:ext cx="486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45"/>
          <p:cNvSpPr/>
          <p:nvPr/>
        </p:nvSpPr>
        <p:spPr>
          <a:xfrm>
            <a:off x="3672000" y="43286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0" name="Google Shape;300;p45"/>
          <p:cNvGrpSpPr/>
          <p:nvPr/>
        </p:nvGrpSpPr>
        <p:grpSpPr>
          <a:xfrm>
            <a:off x="2651875" y="1234975"/>
            <a:ext cx="1800000" cy="720000"/>
            <a:chOff x="3115100" y="1263175"/>
            <a:chExt cx="1800000" cy="720000"/>
          </a:xfrm>
        </p:grpSpPr>
        <p:sp>
          <p:nvSpPr>
            <p:cNvPr id="301" name="Google Shape;301;p45"/>
            <p:cNvSpPr/>
            <p:nvPr/>
          </p:nvSpPr>
          <p:spPr>
            <a:xfrm>
              <a:off x="3115100" y="12631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Kibana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2" name="Google Shape;302;p45"/>
            <p:cNvPicPr preferRelativeResize="0"/>
            <p:nvPr/>
          </p:nvPicPr>
          <p:blipFill rotWithShape="1">
            <a:blip r:embed="rId4">
              <a:alphaModFix/>
            </a:blip>
            <a:srcRect b="15422" l="0" r="0" t="15291"/>
            <a:stretch/>
          </p:blipFill>
          <p:spPr>
            <a:xfrm>
              <a:off x="3241825" y="1353175"/>
              <a:ext cx="7776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45"/>
          <p:cNvSpPr/>
          <p:nvPr/>
        </p:nvSpPr>
        <p:spPr>
          <a:xfrm>
            <a:off x="4631875" y="12349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4" name="Google Shape;304;p45"/>
          <p:cNvGrpSpPr/>
          <p:nvPr/>
        </p:nvGrpSpPr>
        <p:grpSpPr>
          <a:xfrm>
            <a:off x="4631875" y="2623225"/>
            <a:ext cx="1800000" cy="720000"/>
            <a:chOff x="4710325" y="3212825"/>
            <a:chExt cx="1800000" cy="720000"/>
          </a:xfrm>
        </p:grpSpPr>
        <p:sp>
          <p:nvSpPr>
            <p:cNvPr id="305" name="Google Shape;305;p45"/>
            <p:cNvSpPr/>
            <p:nvPr/>
          </p:nvSpPr>
          <p:spPr>
            <a:xfrm>
              <a:off x="4710325" y="321282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Banco</a:t>
              </a:r>
              <a:b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4915100" y="3302825"/>
              <a:ext cx="720000" cy="540000"/>
            </a:xfrm>
            <a:prstGeom prst="flowChartMagneticDisk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07" name="Google Shape;307;p45"/>
          <p:cNvCxnSpPr>
            <a:stCxn id="297" idx="0"/>
            <a:endCxn id="303" idx="2"/>
          </p:cNvCxnSpPr>
          <p:nvPr/>
        </p:nvCxnSpPr>
        <p:spPr>
          <a:xfrm flipH="1" rot="10800000">
            <a:off x="3551875" y="1955125"/>
            <a:ext cx="198000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08" name="Google Shape;308;p45"/>
          <p:cNvCxnSpPr>
            <a:stCxn id="305" idx="0"/>
            <a:endCxn id="303" idx="2"/>
          </p:cNvCxnSpPr>
          <p:nvPr/>
        </p:nvCxnSpPr>
        <p:spPr>
          <a:xfrm rot="10800000">
            <a:off x="5531875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09" name="Google Shape;309;p45"/>
          <p:cNvCxnSpPr>
            <a:stCxn id="297" idx="0"/>
            <a:endCxn id="301" idx="2"/>
          </p:cNvCxnSpPr>
          <p:nvPr/>
        </p:nvCxnSpPr>
        <p:spPr>
          <a:xfrm rot="10800000">
            <a:off x="3551875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45"/>
          <p:cNvCxnSpPr>
            <a:stCxn id="299" idx="0"/>
            <a:endCxn id="297" idx="2"/>
          </p:cNvCxnSpPr>
          <p:nvPr/>
        </p:nvCxnSpPr>
        <p:spPr>
          <a:xfrm rot="10800000">
            <a:off x="3552000" y="3343175"/>
            <a:ext cx="1020000" cy="9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11" name="Google Shape;311;p45"/>
          <p:cNvCxnSpPr>
            <a:stCxn id="299" idx="0"/>
            <a:endCxn id="305" idx="2"/>
          </p:cNvCxnSpPr>
          <p:nvPr/>
        </p:nvCxnSpPr>
        <p:spPr>
          <a:xfrm flipH="1" rot="10800000">
            <a:off x="4572000" y="3343175"/>
            <a:ext cx="960000" cy="9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12" name="Google Shape;312;p45"/>
          <p:cNvSpPr/>
          <p:nvPr/>
        </p:nvSpPr>
        <p:spPr>
          <a:xfrm>
            <a:off x="3672000" y="3565950"/>
            <a:ext cx="1800000" cy="54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b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825" y="3619950"/>
            <a:ext cx="50254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$ pip install cookiecutter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$ cookiecutter gh:pydanny/cookiecutter-django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Responder sim para: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use_docker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use_drf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use_celery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Instalar dependências com: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$ pip install -r requirements/local.txt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Características do projeto gerado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Preparado para docker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Já vem com Django Rest Framework e Celery pré-configurados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Possui uma aplicação "users".</a:t>
            </a:r>
            <a:endParaRPr/>
          </a:p>
        </p:txBody>
      </p:sp>
      <p:sp>
        <p:nvSpPr>
          <p:cNvPr id="320" name="Google Shape;320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exemplo com Cookiecutter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Configurações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$ cp .envs/.local/.django .env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Inserir as seguintes linhas no 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.env: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DATABASE_URL=sqlite:////caminho/do/local.db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CELERY_BROKER_URL=redis://localhost:6379/0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de executar o django: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$ export DJANGO_READ_DOT_ENV_FILE=True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exemplo com Cookiecutter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o caracter de escape (\) antes das aspas duplas. Exemplo: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curl -XPOST localhost:8000/users/document/ -d "{\"message\": \"ola\"}" -v --header "Content-Type: application/json"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ATENÇÃO: Testando no Windows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Arquiteturas de aplicações com ELK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Exemplo usando Django + DRF</a:t>
            </a:r>
            <a:endParaRPr/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de Hoje</a:t>
            </a:r>
            <a:endParaRPr/>
          </a:p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8" y="0"/>
            <a:ext cx="8649526" cy="48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/>
        </p:nvSpPr>
        <p:spPr>
          <a:xfrm>
            <a:off x="884700" y="4642500"/>
            <a:ext cx="8259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WESTBERG, Eric. </a:t>
            </a: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Elasticsearch Best Practice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Aplicações</a:t>
            </a:r>
            <a:endParaRPr/>
          </a:p>
        </p:txBody>
      </p:sp>
      <p:grpSp>
        <p:nvGrpSpPr>
          <p:cNvPr id="182" name="Google Shape;182;p40"/>
          <p:cNvGrpSpPr/>
          <p:nvPr/>
        </p:nvGrpSpPr>
        <p:grpSpPr>
          <a:xfrm>
            <a:off x="4968000" y="2623225"/>
            <a:ext cx="1800000" cy="720000"/>
            <a:chOff x="1744350" y="2370475"/>
            <a:chExt cx="1800000" cy="720000"/>
          </a:xfrm>
        </p:grpSpPr>
        <p:sp>
          <p:nvSpPr>
            <p:cNvPr id="183" name="Google Shape;183;p40"/>
            <p:cNvSpPr/>
            <p:nvPr/>
          </p:nvSpPr>
          <p:spPr>
            <a:xfrm>
              <a:off x="1744350" y="23704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Elasticsearch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84" name="Google Shape;18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925" y="2460475"/>
              <a:ext cx="486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40"/>
          <p:cNvSpPr/>
          <p:nvPr/>
        </p:nvSpPr>
        <p:spPr>
          <a:xfrm>
            <a:off x="5958000" y="37663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" name="Google Shape;186;p40"/>
          <p:cNvGrpSpPr/>
          <p:nvPr/>
        </p:nvGrpSpPr>
        <p:grpSpPr>
          <a:xfrm>
            <a:off x="4968000" y="1234975"/>
            <a:ext cx="1800000" cy="720000"/>
            <a:chOff x="3115100" y="1263175"/>
            <a:chExt cx="1800000" cy="720000"/>
          </a:xfrm>
        </p:grpSpPr>
        <p:sp>
          <p:nvSpPr>
            <p:cNvPr id="187" name="Google Shape;187;p40"/>
            <p:cNvSpPr/>
            <p:nvPr/>
          </p:nvSpPr>
          <p:spPr>
            <a:xfrm>
              <a:off x="3115100" y="12631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Kibana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88" name="Google Shape;188;p40"/>
            <p:cNvPicPr preferRelativeResize="0"/>
            <p:nvPr/>
          </p:nvPicPr>
          <p:blipFill rotWithShape="1">
            <a:blip r:embed="rId4">
              <a:alphaModFix/>
            </a:blip>
            <a:srcRect b="15422" l="0" r="0" t="15291"/>
            <a:stretch/>
          </p:blipFill>
          <p:spPr>
            <a:xfrm>
              <a:off x="3241825" y="1353175"/>
              <a:ext cx="7776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40"/>
          <p:cNvSpPr/>
          <p:nvPr/>
        </p:nvSpPr>
        <p:spPr>
          <a:xfrm>
            <a:off x="6948000" y="12349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" name="Google Shape;190;p40"/>
          <p:cNvGrpSpPr/>
          <p:nvPr/>
        </p:nvGrpSpPr>
        <p:grpSpPr>
          <a:xfrm>
            <a:off x="6948000" y="2623225"/>
            <a:ext cx="1800000" cy="720000"/>
            <a:chOff x="4710325" y="3212825"/>
            <a:chExt cx="1800000" cy="720000"/>
          </a:xfrm>
        </p:grpSpPr>
        <p:sp>
          <p:nvSpPr>
            <p:cNvPr id="191" name="Google Shape;191;p40"/>
            <p:cNvSpPr/>
            <p:nvPr/>
          </p:nvSpPr>
          <p:spPr>
            <a:xfrm>
              <a:off x="4710325" y="321282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Banco</a:t>
              </a:r>
              <a:b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4915100" y="3302825"/>
              <a:ext cx="720000" cy="540000"/>
            </a:xfrm>
            <a:prstGeom prst="flowChartMagneticDisk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93" name="Google Shape;193;p40"/>
          <p:cNvCxnSpPr>
            <a:stCxn id="183" idx="0"/>
            <a:endCxn id="189" idx="2"/>
          </p:cNvCxnSpPr>
          <p:nvPr/>
        </p:nvCxnSpPr>
        <p:spPr>
          <a:xfrm flipH="1" rot="10800000">
            <a:off x="5868000" y="1955125"/>
            <a:ext cx="198000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4" name="Google Shape;194;p40"/>
          <p:cNvCxnSpPr>
            <a:stCxn id="191" idx="0"/>
            <a:endCxn id="189" idx="2"/>
          </p:cNvCxnSpPr>
          <p:nvPr/>
        </p:nvCxnSpPr>
        <p:spPr>
          <a:xfrm rot="10800000">
            <a:off x="784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5" name="Google Shape;195;p40"/>
          <p:cNvCxnSpPr>
            <a:stCxn id="183" idx="0"/>
            <a:endCxn id="187" idx="2"/>
          </p:cNvCxnSpPr>
          <p:nvPr/>
        </p:nvCxnSpPr>
        <p:spPr>
          <a:xfrm rot="10800000">
            <a:off x="586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" name="Google Shape;196;p40"/>
          <p:cNvCxnSpPr>
            <a:stCxn id="185" idx="0"/>
            <a:endCxn id="183" idx="2"/>
          </p:cNvCxnSpPr>
          <p:nvPr/>
        </p:nvCxnSpPr>
        <p:spPr>
          <a:xfrm rot="10800000">
            <a:off x="586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7" name="Google Shape;197;p40"/>
          <p:cNvCxnSpPr>
            <a:stCxn id="185" idx="0"/>
            <a:endCxn id="191" idx="2"/>
          </p:cNvCxnSpPr>
          <p:nvPr/>
        </p:nvCxnSpPr>
        <p:spPr>
          <a:xfrm flipH="1" rot="10800000">
            <a:off x="685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APIs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Realiza consultas e operações para interações com o </a:t>
            </a:r>
            <a:r>
              <a:rPr b="1" lang="pt-BR"/>
              <a:t>usuário final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Kibana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rápida e </a:t>
            </a:r>
            <a:r>
              <a:rPr b="1" lang="pt-BR"/>
              <a:t>dashboards</a:t>
            </a:r>
            <a:r>
              <a:rPr lang="pt-BR"/>
              <a:t> de </a:t>
            </a:r>
            <a:r>
              <a:rPr b="1" lang="pt-BR"/>
              <a:t>acompanhamento</a:t>
            </a:r>
            <a:r>
              <a:rPr lang="pt-BR"/>
              <a:t> e </a:t>
            </a:r>
            <a:r>
              <a:rPr b="1" lang="pt-BR"/>
              <a:t>monitoramento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Workers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Processos assíncronos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Processos agendados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Ingestão de dados</a:t>
            </a:r>
            <a:endParaRPr/>
          </a:p>
        </p:txBody>
      </p:sp>
      <p:sp>
        <p:nvSpPr>
          <p:cNvPr id="199" name="Google Shape;199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Aplicações</a:t>
            </a:r>
            <a:endParaRPr/>
          </a:p>
        </p:txBody>
      </p:sp>
      <p:grpSp>
        <p:nvGrpSpPr>
          <p:cNvPr id="205" name="Google Shape;205;p41"/>
          <p:cNvGrpSpPr/>
          <p:nvPr/>
        </p:nvGrpSpPr>
        <p:grpSpPr>
          <a:xfrm>
            <a:off x="4968000" y="2623225"/>
            <a:ext cx="1800000" cy="720000"/>
            <a:chOff x="1744350" y="2370475"/>
            <a:chExt cx="1800000" cy="720000"/>
          </a:xfrm>
        </p:grpSpPr>
        <p:sp>
          <p:nvSpPr>
            <p:cNvPr id="206" name="Google Shape;206;p41"/>
            <p:cNvSpPr/>
            <p:nvPr/>
          </p:nvSpPr>
          <p:spPr>
            <a:xfrm>
              <a:off x="1744350" y="23704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Elasticsearch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7" name="Google Shape;20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925" y="2460475"/>
              <a:ext cx="486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41"/>
          <p:cNvSpPr/>
          <p:nvPr/>
        </p:nvSpPr>
        <p:spPr>
          <a:xfrm>
            <a:off x="5958000" y="37663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41"/>
          <p:cNvGrpSpPr/>
          <p:nvPr/>
        </p:nvGrpSpPr>
        <p:grpSpPr>
          <a:xfrm>
            <a:off x="4968000" y="1234975"/>
            <a:ext cx="1800000" cy="720000"/>
            <a:chOff x="3115100" y="1263175"/>
            <a:chExt cx="1800000" cy="720000"/>
          </a:xfrm>
        </p:grpSpPr>
        <p:sp>
          <p:nvSpPr>
            <p:cNvPr id="210" name="Google Shape;210;p41"/>
            <p:cNvSpPr/>
            <p:nvPr/>
          </p:nvSpPr>
          <p:spPr>
            <a:xfrm>
              <a:off x="3115100" y="12631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Kibana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11" name="Google Shape;211;p41"/>
            <p:cNvPicPr preferRelativeResize="0"/>
            <p:nvPr/>
          </p:nvPicPr>
          <p:blipFill rotWithShape="1">
            <a:blip r:embed="rId4">
              <a:alphaModFix/>
            </a:blip>
            <a:srcRect b="15422" l="0" r="0" t="15291"/>
            <a:stretch/>
          </p:blipFill>
          <p:spPr>
            <a:xfrm>
              <a:off x="3241825" y="1353175"/>
              <a:ext cx="7776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41"/>
          <p:cNvSpPr/>
          <p:nvPr/>
        </p:nvSpPr>
        <p:spPr>
          <a:xfrm>
            <a:off x="6948000" y="12349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3" name="Google Shape;213;p41"/>
          <p:cNvGrpSpPr/>
          <p:nvPr/>
        </p:nvGrpSpPr>
        <p:grpSpPr>
          <a:xfrm>
            <a:off x="6948000" y="2623225"/>
            <a:ext cx="1800000" cy="720000"/>
            <a:chOff x="4710325" y="3212825"/>
            <a:chExt cx="1800000" cy="720000"/>
          </a:xfrm>
        </p:grpSpPr>
        <p:sp>
          <p:nvSpPr>
            <p:cNvPr id="214" name="Google Shape;214;p41"/>
            <p:cNvSpPr/>
            <p:nvPr/>
          </p:nvSpPr>
          <p:spPr>
            <a:xfrm>
              <a:off x="4710325" y="321282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Banco</a:t>
              </a:r>
              <a:b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4915100" y="3302825"/>
              <a:ext cx="720000" cy="540000"/>
            </a:xfrm>
            <a:prstGeom prst="flowChartMagneticDisk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6" name="Google Shape;216;p41"/>
          <p:cNvCxnSpPr>
            <a:stCxn id="206" idx="0"/>
            <a:endCxn id="212" idx="2"/>
          </p:cNvCxnSpPr>
          <p:nvPr/>
        </p:nvCxnSpPr>
        <p:spPr>
          <a:xfrm flipH="1" rot="10800000">
            <a:off x="5868000" y="1955125"/>
            <a:ext cx="198000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7" name="Google Shape;217;p41"/>
          <p:cNvCxnSpPr>
            <a:stCxn id="214" idx="0"/>
            <a:endCxn id="212" idx="2"/>
          </p:cNvCxnSpPr>
          <p:nvPr/>
        </p:nvCxnSpPr>
        <p:spPr>
          <a:xfrm rot="10800000">
            <a:off x="784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8" name="Google Shape;218;p41"/>
          <p:cNvCxnSpPr>
            <a:stCxn id="206" idx="0"/>
            <a:endCxn id="210" idx="2"/>
          </p:cNvCxnSpPr>
          <p:nvPr/>
        </p:nvCxnSpPr>
        <p:spPr>
          <a:xfrm rot="10800000">
            <a:off x="586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41"/>
          <p:cNvCxnSpPr>
            <a:stCxn id="208" idx="0"/>
            <a:endCxn id="206" idx="2"/>
          </p:cNvCxnSpPr>
          <p:nvPr/>
        </p:nvCxnSpPr>
        <p:spPr>
          <a:xfrm rot="10800000">
            <a:off x="586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20" name="Google Shape;220;p41"/>
          <p:cNvCxnSpPr>
            <a:stCxn id="208" idx="0"/>
            <a:endCxn id="214" idx="2"/>
          </p:cNvCxnSpPr>
          <p:nvPr/>
        </p:nvCxnSpPr>
        <p:spPr>
          <a:xfrm flipH="1" rot="10800000">
            <a:off x="685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Comuns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Escalabilidade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Segurança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Baixo custo de manutenção (TCO)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Flexibilidade e expansibilidade</a:t>
            </a:r>
            <a:endParaRPr/>
          </a:p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implantar</a:t>
            </a:r>
            <a:endParaRPr/>
          </a:p>
        </p:txBody>
      </p:sp>
      <p:grpSp>
        <p:nvGrpSpPr>
          <p:cNvPr id="228" name="Google Shape;228;p42"/>
          <p:cNvGrpSpPr/>
          <p:nvPr/>
        </p:nvGrpSpPr>
        <p:grpSpPr>
          <a:xfrm>
            <a:off x="4968000" y="2623225"/>
            <a:ext cx="1800000" cy="720000"/>
            <a:chOff x="1744350" y="2370475"/>
            <a:chExt cx="1800000" cy="720000"/>
          </a:xfrm>
        </p:grpSpPr>
        <p:sp>
          <p:nvSpPr>
            <p:cNvPr id="229" name="Google Shape;229;p42"/>
            <p:cNvSpPr/>
            <p:nvPr/>
          </p:nvSpPr>
          <p:spPr>
            <a:xfrm>
              <a:off x="1744350" y="23704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Elasticsearch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0" name="Google Shape;230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925" y="2460475"/>
              <a:ext cx="486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42"/>
          <p:cNvSpPr/>
          <p:nvPr/>
        </p:nvSpPr>
        <p:spPr>
          <a:xfrm>
            <a:off x="5958000" y="37663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2" name="Google Shape;232;p42"/>
          <p:cNvGrpSpPr/>
          <p:nvPr/>
        </p:nvGrpSpPr>
        <p:grpSpPr>
          <a:xfrm>
            <a:off x="4968000" y="1234975"/>
            <a:ext cx="1800000" cy="720000"/>
            <a:chOff x="3115100" y="1263175"/>
            <a:chExt cx="1800000" cy="720000"/>
          </a:xfrm>
        </p:grpSpPr>
        <p:sp>
          <p:nvSpPr>
            <p:cNvPr id="233" name="Google Shape;233;p42"/>
            <p:cNvSpPr/>
            <p:nvPr/>
          </p:nvSpPr>
          <p:spPr>
            <a:xfrm>
              <a:off x="3115100" y="12631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Kibana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4" name="Google Shape;234;p42"/>
            <p:cNvPicPr preferRelativeResize="0"/>
            <p:nvPr/>
          </p:nvPicPr>
          <p:blipFill rotWithShape="1">
            <a:blip r:embed="rId4">
              <a:alphaModFix/>
            </a:blip>
            <a:srcRect b="15422" l="0" r="0" t="15291"/>
            <a:stretch/>
          </p:blipFill>
          <p:spPr>
            <a:xfrm>
              <a:off x="3241825" y="1353175"/>
              <a:ext cx="7776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42"/>
          <p:cNvSpPr/>
          <p:nvPr/>
        </p:nvSpPr>
        <p:spPr>
          <a:xfrm>
            <a:off x="6948000" y="12349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" name="Google Shape;236;p42"/>
          <p:cNvGrpSpPr/>
          <p:nvPr/>
        </p:nvGrpSpPr>
        <p:grpSpPr>
          <a:xfrm>
            <a:off x="6948000" y="2623225"/>
            <a:ext cx="1800000" cy="720000"/>
            <a:chOff x="4710325" y="3212825"/>
            <a:chExt cx="1800000" cy="720000"/>
          </a:xfrm>
        </p:grpSpPr>
        <p:sp>
          <p:nvSpPr>
            <p:cNvPr id="237" name="Google Shape;237;p42"/>
            <p:cNvSpPr/>
            <p:nvPr/>
          </p:nvSpPr>
          <p:spPr>
            <a:xfrm>
              <a:off x="4710325" y="321282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Banco</a:t>
              </a:r>
              <a:b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4915100" y="3302825"/>
              <a:ext cx="720000" cy="540000"/>
            </a:xfrm>
            <a:prstGeom prst="flowChartMagneticDisk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9" name="Google Shape;239;p42"/>
          <p:cNvCxnSpPr>
            <a:stCxn id="229" idx="0"/>
            <a:endCxn id="235" idx="2"/>
          </p:cNvCxnSpPr>
          <p:nvPr/>
        </p:nvCxnSpPr>
        <p:spPr>
          <a:xfrm flipH="1" rot="10800000">
            <a:off x="5868000" y="1955125"/>
            <a:ext cx="198000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0" name="Google Shape;240;p42"/>
          <p:cNvCxnSpPr>
            <a:stCxn id="237" idx="0"/>
            <a:endCxn id="235" idx="2"/>
          </p:cNvCxnSpPr>
          <p:nvPr/>
        </p:nvCxnSpPr>
        <p:spPr>
          <a:xfrm rot="10800000">
            <a:off x="784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1" name="Google Shape;241;p42"/>
          <p:cNvCxnSpPr>
            <a:stCxn id="229" idx="0"/>
            <a:endCxn id="233" idx="2"/>
          </p:cNvCxnSpPr>
          <p:nvPr/>
        </p:nvCxnSpPr>
        <p:spPr>
          <a:xfrm rot="10800000">
            <a:off x="586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42"/>
          <p:cNvCxnSpPr>
            <a:stCxn id="231" idx="0"/>
            <a:endCxn id="229" idx="2"/>
          </p:cNvCxnSpPr>
          <p:nvPr/>
        </p:nvCxnSpPr>
        <p:spPr>
          <a:xfrm rot="10800000">
            <a:off x="586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3" name="Google Shape;243;p42"/>
          <p:cNvCxnSpPr>
            <a:stCxn id="231" idx="0"/>
            <a:endCxn id="237" idx="2"/>
          </p:cNvCxnSpPr>
          <p:nvPr/>
        </p:nvCxnSpPr>
        <p:spPr>
          <a:xfrm flipH="1" rot="10800000">
            <a:off x="685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Elasticsearch e Kibana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Gerenciado</a:t>
            </a:r>
            <a:r>
              <a:rPr lang="pt-BR"/>
              <a:t>: Disponível na Amazon </a:t>
            </a:r>
            <a:r>
              <a:rPr b="1" lang="pt-BR"/>
              <a:t>AWS</a:t>
            </a:r>
            <a:r>
              <a:rPr lang="pt-BR"/>
              <a:t>, Google</a:t>
            </a:r>
            <a:r>
              <a:rPr b="1" lang="pt-BR"/>
              <a:t> GCP</a:t>
            </a:r>
            <a:r>
              <a:rPr lang="pt-BR"/>
              <a:t>, Microsoft </a:t>
            </a:r>
            <a:r>
              <a:rPr b="1" lang="pt-BR"/>
              <a:t>Azure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Atualizações de </a:t>
            </a:r>
            <a:r>
              <a:rPr b="1" lang="pt-BR"/>
              <a:t>segurança</a:t>
            </a:r>
            <a:r>
              <a:rPr lang="pt-BR"/>
              <a:t> automáticos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BR"/>
              <a:t>Backups</a:t>
            </a:r>
            <a:r>
              <a:rPr lang="pt-BR"/>
              <a:t> automáticos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pt-BR"/>
              <a:t>Tuning</a:t>
            </a:r>
            <a:r>
              <a:rPr lang="pt-BR"/>
              <a:t> da máquina automático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Pode ser </a:t>
            </a:r>
            <a:r>
              <a:rPr b="1" lang="pt-BR"/>
              <a:t>mais caro</a:t>
            </a:r>
            <a:r>
              <a:rPr lang="pt-BR"/>
              <a:t> do que não-gerenciado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Não gerenciado</a:t>
            </a:r>
            <a:r>
              <a:rPr lang="pt-BR"/>
              <a:t>: Máquinas virtuais ou mesmo máquinas físicas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Você é o responsável pela infraestrutura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Funciona em qualquer lugar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implantar</a:t>
            </a:r>
            <a:endParaRPr/>
          </a:p>
        </p:txBody>
      </p:sp>
      <p:grpSp>
        <p:nvGrpSpPr>
          <p:cNvPr id="250" name="Google Shape;250;p43"/>
          <p:cNvGrpSpPr/>
          <p:nvPr/>
        </p:nvGrpSpPr>
        <p:grpSpPr>
          <a:xfrm>
            <a:off x="4968000" y="2623225"/>
            <a:ext cx="1800000" cy="720000"/>
            <a:chOff x="1744350" y="2370475"/>
            <a:chExt cx="1800000" cy="720000"/>
          </a:xfrm>
        </p:grpSpPr>
        <p:sp>
          <p:nvSpPr>
            <p:cNvPr id="251" name="Google Shape;251;p43"/>
            <p:cNvSpPr/>
            <p:nvPr/>
          </p:nvSpPr>
          <p:spPr>
            <a:xfrm>
              <a:off x="1744350" y="23704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Elasticsearch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2" name="Google Shape;252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925" y="2460475"/>
              <a:ext cx="486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43"/>
          <p:cNvSpPr/>
          <p:nvPr/>
        </p:nvSpPr>
        <p:spPr>
          <a:xfrm>
            <a:off x="5958000" y="37663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" name="Google Shape;254;p43"/>
          <p:cNvGrpSpPr/>
          <p:nvPr/>
        </p:nvGrpSpPr>
        <p:grpSpPr>
          <a:xfrm>
            <a:off x="4968000" y="1234975"/>
            <a:ext cx="1800000" cy="720000"/>
            <a:chOff x="3115100" y="1263175"/>
            <a:chExt cx="1800000" cy="720000"/>
          </a:xfrm>
        </p:grpSpPr>
        <p:sp>
          <p:nvSpPr>
            <p:cNvPr id="255" name="Google Shape;255;p43"/>
            <p:cNvSpPr/>
            <p:nvPr/>
          </p:nvSpPr>
          <p:spPr>
            <a:xfrm>
              <a:off x="3115100" y="12631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Kibana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6" name="Google Shape;256;p43"/>
            <p:cNvPicPr preferRelativeResize="0"/>
            <p:nvPr/>
          </p:nvPicPr>
          <p:blipFill rotWithShape="1">
            <a:blip r:embed="rId4">
              <a:alphaModFix/>
            </a:blip>
            <a:srcRect b="15422" l="0" r="0" t="15291"/>
            <a:stretch/>
          </p:blipFill>
          <p:spPr>
            <a:xfrm>
              <a:off x="3241825" y="1353175"/>
              <a:ext cx="7776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Google Shape;257;p43"/>
          <p:cNvSpPr/>
          <p:nvPr/>
        </p:nvSpPr>
        <p:spPr>
          <a:xfrm>
            <a:off x="6948000" y="12349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8" name="Google Shape;258;p43"/>
          <p:cNvGrpSpPr/>
          <p:nvPr/>
        </p:nvGrpSpPr>
        <p:grpSpPr>
          <a:xfrm>
            <a:off x="6948000" y="2623225"/>
            <a:ext cx="1800000" cy="720000"/>
            <a:chOff x="4710325" y="3212825"/>
            <a:chExt cx="1800000" cy="720000"/>
          </a:xfrm>
        </p:grpSpPr>
        <p:sp>
          <p:nvSpPr>
            <p:cNvPr id="259" name="Google Shape;259;p43"/>
            <p:cNvSpPr/>
            <p:nvPr/>
          </p:nvSpPr>
          <p:spPr>
            <a:xfrm>
              <a:off x="4710325" y="321282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Banco</a:t>
              </a:r>
              <a:b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4915100" y="3302825"/>
              <a:ext cx="720000" cy="540000"/>
            </a:xfrm>
            <a:prstGeom prst="flowChartMagneticDisk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1" name="Google Shape;261;p43"/>
          <p:cNvCxnSpPr>
            <a:stCxn id="251" idx="0"/>
            <a:endCxn id="257" idx="2"/>
          </p:cNvCxnSpPr>
          <p:nvPr/>
        </p:nvCxnSpPr>
        <p:spPr>
          <a:xfrm flipH="1" rot="10800000">
            <a:off x="5868000" y="1955125"/>
            <a:ext cx="198000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62" name="Google Shape;262;p43"/>
          <p:cNvCxnSpPr>
            <a:stCxn id="259" idx="0"/>
            <a:endCxn id="257" idx="2"/>
          </p:cNvCxnSpPr>
          <p:nvPr/>
        </p:nvCxnSpPr>
        <p:spPr>
          <a:xfrm rot="10800000">
            <a:off x="784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63" name="Google Shape;263;p43"/>
          <p:cNvCxnSpPr>
            <a:stCxn id="251" idx="0"/>
            <a:endCxn id="255" idx="2"/>
          </p:cNvCxnSpPr>
          <p:nvPr/>
        </p:nvCxnSpPr>
        <p:spPr>
          <a:xfrm rot="10800000">
            <a:off x="5868000" y="1955125"/>
            <a:ext cx="0" cy="6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43"/>
          <p:cNvCxnSpPr>
            <a:stCxn id="253" idx="0"/>
            <a:endCxn id="251" idx="2"/>
          </p:cNvCxnSpPr>
          <p:nvPr/>
        </p:nvCxnSpPr>
        <p:spPr>
          <a:xfrm rot="10800000">
            <a:off x="586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65" name="Google Shape;265;p43"/>
          <p:cNvCxnSpPr>
            <a:stCxn id="253" idx="0"/>
            <a:endCxn id="259" idx="2"/>
          </p:cNvCxnSpPr>
          <p:nvPr/>
        </p:nvCxnSpPr>
        <p:spPr>
          <a:xfrm flipH="1" rot="10800000">
            <a:off x="6858000" y="3343375"/>
            <a:ext cx="990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APIs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Gerenciado</a:t>
            </a:r>
            <a:r>
              <a:rPr lang="pt-BR"/>
              <a:t>: Soluções "serverless"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pt-BR"/>
              <a:t>AWS</a:t>
            </a:r>
            <a:r>
              <a:rPr lang="pt-BR"/>
              <a:t>: Lambda, Fargate, ECS, EKS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Google: </a:t>
            </a:r>
            <a:r>
              <a:rPr b="1" lang="pt-BR"/>
              <a:t>Cloud Run, </a:t>
            </a:r>
            <a:r>
              <a:rPr lang="pt-BR"/>
              <a:t> App Engine, GKE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Pode sair </a:t>
            </a:r>
            <a:r>
              <a:rPr b="1" lang="pt-BR"/>
              <a:t>mais barato</a:t>
            </a:r>
            <a:r>
              <a:rPr lang="pt-BR"/>
              <a:t> e </a:t>
            </a:r>
            <a:r>
              <a:rPr b="1" lang="pt-BR"/>
              <a:t>escalável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Não gerenciado</a:t>
            </a:r>
            <a:r>
              <a:rPr lang="pt-BR"/>
              <a:t>: Máquinas virtuais ou mesmo máquinas físicas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Você é o responsável pela infraestrutura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Funciona em qualquer lugar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