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Ubuntu Light"/>
      <p:regular r:id="rId29"/>
      <p:bold r:id="rId30"/>
      <p:italic r:id="rId31"/>
      <p:boldItalic r:id="rId32"/>
    </p:embeddedFon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Roboto Condensed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  <p:embeddedFont>
      <p:font typeface="Helvetica Neue Light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.fntdata"/><Relationship Id="rId42" Type="http://schemas.openxmlformats.org/officeDocument/2006/relationships/font" Target="fonts/RobotoCondensed-boldItalic.fntdata"/><Relationship Id="rId41" Type="http://schemas.openxmlformats.org/officeDocument/2006/relationships/font" Target="fonts/RobotoCondensed-italic.fntdata"/><Relationship Id="rId44" Type="http://schemas.openxmlformats.org/officeDocument/2006/relationships/font" Target="fonts/HelveticaNeue-bold.fntdata"/><Relationship Id="rId43" Type="http://schemas.openxmlformats.org/officeDocument/2006/relationships/font" Target="fonts/HelveticaNeue-regular.fntdata"/><Relationship Id="rId46" Type="http://schemas.openxmlformats.org/officeDocument/2006/relationships/font" Target="fonts/HelveticaNeue-boldItalic.fntdata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HelveticaNeueLight-bold.fntdata"/><Relationship Id="rId47" Type="http://schemas.openxmlformats.org/officeDocument/2006/relationships/font" Target="fonts/HelveticaNeueLight-regular.fntdata"/><Relationship Id="rId49" Type="http://schemas.openxmlformats.org/officeDocument/2006/relationships/font" Target="fonts/HelveticaNeue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Light-italic.fntdata"/><Relationship Id="rId30" Type="http://schemas.openxmlformats.org/officeDocument/2006/relationships/font" Target="fonts/UbuntuLight-bold.fntdata"/><Relationship Id="rId33" Type="http://schemas.openxmlformats.org/officeDocument/2006/relationships/font" Target="fonts/RobotoSlab-regular.fntdata"/><Relationship Id="rId32" Type="http://schemas.openxmlformats.org/officeDocument/2006/relationships/font" Target="fonts/UbuntuLight-boldItalic.fntdata"/><Relationship Id="rId35" Type="http://schemas.openxmlformats.org/officeDocument/2006/relationships/font" Target="fonts/Roboto-regular.fntdata"/><Relationship Id="rId34" Type="http://schemas.openxmlformats.org/officeDocument/2006/relationships/font" Target="fonts/RobotoSlab-bold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RobotoCondensed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29" Type="http://schemas.openxmlformats.org/officeDocument/2006/relationships/font" Target="fonts/UbuntuLight-regular.fntdata"/><Relationship Id="rId51" Type="http://schemas.openxmlformats.org/officeDocument/2006/relationships/font" Target="fonts/RobotoMono-regular.fntdata"/><Relationship Id="rId50" Type="http://schemas.openxmlformats.org/officeDocument/2006/relationships/font" Target="fonts/HelveticaNeueLight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f610ab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f610ab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f610abeb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f610abeb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f610abeb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f610abeb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610abe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610abe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f610abeb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f610abe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f610abeb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f610abeb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f610abeb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f610abeb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610abeb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610abeb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f610abeb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f610abeb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3af5fb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3af5fb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3af5fb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3af5fb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3af5fb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3af5fb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57f7d4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57f7d4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57f7d4c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57f7d4c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557f7d4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557f7d4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557f7d4c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557f7d4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557f7d4c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557f7d4c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lastic.co/guide/en/elasticsearch/reference/current/analysis-charfilter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lastic.co/guide/en/elasticsearch/reference/current/analysis-tokenizer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elastic.co/guide/en/elasticsearch/reference/current/indices-analyze.html" TargetMode="External"/><Relationship Id="rId4" Type="http://schemas.openxmlformats.org/officeDocument/2006/relationships/hyperlink" Target="https://www.elastic.co/guide/en/elasticsearch/reference/current/indices-analyz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elipe.grael@prof.infnet.edu.br" TargetMode="External"/><Relationship Id="rId4" Type="http://schemas.openxmlformats.org/officeDocument/2006/relationships/hyperlink" Target="mailto:felipe@twist.systems" TargetMode="External"/><Relationship Id="rId5" Type="http://schemas.openxmlformats.org/officeDocument/2006/relationships/hyperlink" Target="https://www.linkedin.com/in/felipegrael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Mineracao_ELK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03</a:t>
            </a:r>
            <a:r>
              <a:rPr lang="pt-BR"/>
              <a:t> de Novembro de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>
            <p:ph idx="4294967295"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Analisadores</a:t>
            </a:r>
            <a:br>
              <a:rPr lang="pt-BR" sz="3400"/>
            </a:br>
            <a:r>
              <a:rPr lang="pt-BR" sz="3400"/>
              <a:t>de Texto</a:t>
            </a:r>
            <a:endParaRPr sz="3400"/>
          </a:p>
        </p:txBody>
      </p:sp>
      <p:sp>
        <p:nvSpPr>
          <p:cNvPr id="221" name="Google Shape;221;p44"/>
          <p:cNvSpPr txBox="1"/>
          <p:nvPr>
            <p:ph idx="4294967295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transformar, segmentar e filtrar tokens</a:t>
            </a:r>
            <a:endParaRPr/>
          </a:p>
        </p:txBody>
      </p:sp>
      <p:pic>
        <p:nvPicPr>
          <p:cNvPr id="222" name="Google Shape;2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3043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Análise do Elasticsearch</a:t>
            </a:r>
            <a:endParaRPr/>
          </a:p>
        </p:txBody>
      </p:sp>
      <p:sp>
        <p:nvSpPr>
          <p:cNvPr id="228" name="Google Shape;228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Roboto Condensed"/>
                <a:ea typeface="Roboto Condensed"/>
                <a:cs typeface="Roboto Condensed"/>
                <a:sym typeface="Roboto Condensed"/>
              </a:rPr>
              <a:t>Character Filters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Trata caracteres, antes de entrar em qualquer tokenização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Tokenizer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Quebra o texto original em </a:t>
            </a:r>
            <a:r>
              <a:rPr i="1" lang="pt-BR"/>
              <a:t>tokens</a:t>
            </a:r>
            <a:r>
              <a:rPr lang="pt-BR"/>
              <a:t>. (Somente 1 por analisador)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Token Filters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Remove, adiciona ou transforma uma sequência de </a:t>
            </a:r>
            <a:r>
              <a:rPr i="1" lang="pt-BR"/>
              <a:t>tokens</a:t>
            </a:r>
            <a:endParaRPr i="1"/>
          </a:p>
        </p:txBody>
      </p:sp>
      <p:sp>
        <p:nvSpPr>
          <p:cNvPr id="229" name="Google Shape;229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5572050" y="1371013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Character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5572050" y="2484094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Tokenizer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5572050" y="3597175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Google Shape;233;p45"/>
          <p:cNvCxnSpPr>
            <a:stCxn id="230" idx="2"/>
            <a:endCxn id="231" idx="0"/>
          </p:cNvCxnSpPr>
          <p:nvPr/>
        </p:nvCxnSpPr>
        <p:spPr>
          <a:xfrm>
            <a:off x="6832350" y="2091013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45"/>
          <p:cNvCxnSpPr>
            <a:stCxn id="231" idx="2"/>
            <a:endCxn id="232" idx="0"/>
          </p:cNvCxnSpPr>
          <p:nvPr/>
        </p:nvCxnSpPr>
        <p:spPr>
          <a:xfrm>
            <a:off x="6832350" y="3204094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o</a:t>
            </a:r>
            <a:r>
              <a:rPr lang="pt-BR"/>
              <a:t>pções no Elasticseach Padrão</a:t>
            </a:r>
            <a:endParaRPr/>
          </a:p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Character Filters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html_strip</a:t>
            </a:r>
            <a:r>
              <a:rPr lang="pt-BR" sz="1200"/>
              <a:t>: retira tags HTML e decodifica entidades (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&amp;lt;</a:t>
            </a:r>
            <a:r>
              <a:rPr lang="pt-BR" sz="1200"/>
              <a:t> vira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200"/>
              <a:t>)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mapping</a:t>
            </a:r>
            <a:r>
              <a:rPr lang="pt-BR" sz="1200"/>
              <a:t>: mapeia caracteres em outros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pattern_replace</a:t>
            </a:r>
            <a:r>
              <a:rPr lang="pt-BR" sz="1200"/>
              <a:t>: Performa substituições baseadas em expressões regulares</a:t>
            </a:r>
            <a:endParaRPr i="1"/>
          </a:p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/>
          <p:nvPr/>
        </p:nvSpPr>
        <p:spPr>
          <a:xfrm>
            <a:off x="5572050" y="1371013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Character Filters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6"/>
          <p:cNvSpPr/>
          <p:nvPr/>
        </p:nvSpPr>
        <p:spPr>
          <a:xfrm>
            <a:off x="5572050" y="2484094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Tokenizer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6"/>
          <p:cNvSpPr/>
          <p:nvPr/>
        </p:nvSpPr>
        <p:spPr>
          <a:xfrm>
            <a:off x="5572050" y="3597175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p46"/>
          <p:cNvCxnSpPr>
            <a:stCxn id="242" idx="2"/>
            <a:endCxn id="243" idx="0"/>
          </p:cNvCxnSpPr>
          <p:nvPr/>
        </p:nvCxnSpPr>
        <p:spPr>
          <a:xfrm>
            <a:off x="6832350" y="2091013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46"/>
          <p:cNvCxnSpPr>
            <a:stCxn id="243" idx="2"/>
            <a:endCxn id="244" idx="0"/>
          </p:cNvCxnSpPr>
          <p:nvPr/>
        </p:nvCxnSpPr>
        <p:spPr>
          <a:xfrm>
            <a:off x="6832350" y="3204094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o</a:t>
            </a:r>
            <a:r>
              <a:rPr lang="pt-BR"/>
              <a:t>pções no Elasticseach Padrão</a:t>
            </a:r>
            <a:endParaRPr/>
          </a:p>
        </p:txBody>
      </p:sp>
      <p:sp>
        <p:nvSpPr>
          <p:cNvPr id="252" name="Google Shape;252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Tokenizer</a:t>
            </a: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(usar somente 1)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standard</a:t>
            </a:r>
            <a:r>
              <a:rPr lang="pt-BR" sz="1200"/>
              <a:t>: Tokenizador padrão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uax_url_email</a:t>
            </a:r>
            <a:r>
              <a:rPr lang="pt-BR" sz="1200"/>
              <a:t>: Mantém URLs e emails como um token só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pt-BR" sz="1200"/>
              <a:t>: Quebra o texto de acordo com expressão regular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ngram</a:t>
            </a:r>
            <a:r>
              <a:rPr lang="pt-BR" sz="1200"/>
              <a:t>: Quebra o texto em sequências de n caracteres</a:t>
            </a:r>
            <a:endParaRPr i="1"/>
          </a:p>
        </p:txBody>
      </p:sp>
      <p:sp>
        <p:nvSpPr>
          <p:cNvPr id="253" name="Google Shape;253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/>
          <p:nvPr/>
        </p:nvSpPr>
        <p:spPr>
          <a:xfrm>
            <a:off x="5572050" y="1371013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Character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7"/>
          <p:cNvSpPr/>
          <p:nvPr/>
        </p:nvSpPr>
        <p:spPr>
          <a:xfrm>
            <a:off x="5572050" y="2484094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Tokenizer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7"/>
          <p:cNvSpPr/>
          <p:nvPr/>
        </p:nvSpPr>
        <p:spPr>
          <a:xfrm>
            <a:off x="5572050" y="3597175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47"/>
          <p:cNvCxnSpPr>
            <a:stCxn id="254" idx="2"/>
            <a:endCxn id="255" idx="0"/>
          </p:cNvCxnSpPr>
          <p:nvPr/>
        </p:nvCxnSpPr>
        <p:spPr>
          <a:xfrm>
            <a:off x="6832350" y="2091013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47"/>
          <p:cNvCxnSpPr>
            <a:stCxn id="255" idx="2"/>
            <a:endCxn id="256" idx="0"/>
          </p:cNvCxnSpPr>
          <p:nvPr/>
        </p:nvCxnSpPr>
        <p:spPr>
          <a:xfrm>
            <a:off x="6832350" y="3204094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o</a:t>
            </a:r>
            <a:r>
              <a:rPr lang="pt-BR"/>
              <a:t>pções no Elasticseach Padrão</a:t>
            </a:r>
            <a:endParaRPr/>
          </a:p>
        </p:txBody>
      </p:sp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Token Filters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lowercase</a:t>
            </a:r>
            <a:r>
              <a:rPr lang="pt-BR" sz="1200"/>
              <a:t>: Transforma todos os caracteres para minúsculas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asciifolding</a:t>
            </a:r>
            <a:r>
              <a:rPr lang="pt-BR" sz="1200"/>
              <a:t>: retira acentos e sinais gráficos quando possível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hunspell</a:t>
            </a:r>
            <a:r>
              <a:rPr lang="pt-BR" sz="1200"/>
              <a:t>: Corretor ortográfico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stemmer</a:t>
            </a:r>
            <a:r>
              <a:rPr lang="pt-BR" sz="1200"/>
              <a:t>,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porter_stem</a:t>
            </a:r>
            <a:r>
              <a:rPr b="1" lang="pt-BR" sz="1200"/>
              <a:t>,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snowball</a:t>
            </a:r>
            <a:r>
              <a:rPr lang="pt-BR" sz="1200"/>
              <a:t>: Radiciação de palavras (stemming)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synonym</a:t>
            </a:r>
            <a:r>
              <a:rPr lang="pt-BR" sz="1200"/>
              <a:t>: Converte palavras para sinônimos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stop</a:t>
            </a:r>
            <a:r>
              <a:rPr lang="pt-BR" sz="1200"/>
              <a:t>: Remove Stopwords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265" name="Google Shape;265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/>
          <p:nvPr/>
        </p:nvSpPr>
        <p:spPr>
          <a:xfrm>
            <a:off x="5572050" y="1371013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Character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8"/>
          <p:cNvSpPr/>
          <p:nvPr/>
        </p:nvSpPr>
        <p:spPr>
          <a:xfrm>
            <a:off x="5572050" y="2484094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Tokenizer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572050" y="3597175"/>
            <a:ext cx="25206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 Filters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" name="Google Shape;269;p48"/>
          <p:cNvCxnSpPr>
            <a:stCxn id="266" idx="2"/>
            <a:endCxn id="267" idx="0"/>
          </p:cNvCxnSpPr>
          <p:nvPr/>
        </p:nvCxnSpPr>
        <p:spPr>
          <a:xfrm>
            <a:off x="6832350" y="2091013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48"/>
          <p:cNvCxnSpPr>
            <a:stCxn id="267" idx="2"/>
            <a:endCxn id="268" idx="0"/>
          </p:cNvCxnSpPr>
          <p:nvPr/>
        </p:nvCxnSpPr>
        <p:spPr>
          <a:xfrm>
            <a:off x="6832350" y="3204094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standard</a:t>
            </a:r>
            <a:r>
              <a:rPr lang="pt-BR"/>
              <a:t>: Analisador padrão, caso nada específico seja definido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Language Analyzers</a:t>
            </a:r>
            <a:r>
              <a:rPr lang="pt-BR"/>
              <a:t>: analizadores padrão com stopwords e stemming ligados para determinados idiomas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Analisadores com tokenizações diferentes: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simple</a:t>
            </a:r>
            <a:r>
              <a:rPr lang="pt-BR"/>
              <a:t>,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whitespace</a:t>
            </a:r>
            <a:r>
              <a:rPr lang="pt-BR"/>
              <a:t>,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fingerprint</a:t>
            </a:r>
            <a:r>
              <a:rPr lang="pt-BR"/>
              <a:t>: Transformações úteis para detectar textos duplicados</a:t>
            </a:r>
            <a:endParaRPr/>
          </a:p>
        </p:txBody>
      </p:sp>
      <p:sp>
        <p:nvSpPr>
          <p:cNvPr id="276" name="Google Shape;276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latin typeface="Roboto Condensed"/>
                <a:ea typeface="Roboto Condensed"/>
                <a:cs typeface="Roboto Condensed"/>
                <a:sym typeface="Roboto Condensed"/>
              </a:rPr>
              <a:t>Standard Analyzer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Character Filters: nenhum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Tokenizer: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standard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pt-BR" sz="1200"/>
              <a:t>Token Filters: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lowercase</a:t>
            </a:r>
            <a:r>
              <a:rPr lang="pt-BR" sz="1200"/>
              <a:t>,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stop</a:t>
            </a:r>
            <a:r>
              <a:rPr lang="pt-BR" sz="1200"/>
              <a:t> (desligado)</a:t>
            </a:r>
            <a:endParaRPr sz="1200"/>
          </a:p>
        </p:txBody>
      </p:sp>
      <p:sp>
        <p:nvSpPr>
          <p:cNvPr id="277" name="Google Shape;277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Analisadores Pré-definidos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Usando um analyzer</a:t>
            </a:r>
            <a:endParaRPr b="1"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/_analyze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"analyzer": "whitespace",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"text": "Eu não quero um copo d'água."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Texto analisado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['Eu','não','quero','um','copo',"d'água."]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Especificando componentes</a:t>
            </a:r>
            <a:endParaRPr b="1"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/_analyze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"tokenizer": "standard",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"filter": ['asciifolding', 'lowercase'],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"text": "Eu não quero um copo d'água.",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Texto analisado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['eu','nao','quero','um','copo',"d'agua."]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Testando Analisadores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PUT /twitter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"settings":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"number_of_shards": 3,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"analysis": 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"analyzer": 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meu_analisador</a:t>
            </a: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"type": "custom",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"tokenizer": "standard",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"filter": [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  "asciifolding",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  "lowercase",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  "elision"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  ]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/>
          </a:p>
        </p:txBody>
      </p:sp>
      <p:sp>
        <p:nvSpPr>
          <p:cNvPr id="290" name="Google Shape;290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"mappings":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"properties":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"analyzer":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"texto":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"type": "string",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"analyzer":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meu_analisador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Analisadores no Índice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Criar um índice com: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analisador customizado simples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campo textual, com esse analisador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Carregue uma massa de dados (por exemplo, 20newsgroup)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Crie uma Wordcloud sobre esse campo analisado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Repita o processo refinando o analisador: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Stopwords padrão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Stopwords específicas do negócio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Sobre</a:t>
            </a:r>
            <a:endParaRPr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Felipe Fink Grael</a:t>
            </a:r>
            <a:br>
              <a:rPr b="1" lang="pt-BR" sz="25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felipe.grael@prof.infnet.edu.br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felipe@twist.systems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linkedin.com/in/felipegrael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M.Sc. em Inteligência Computacional pela COPPE / UFRJ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Fundador e CTO da Twist (Ciência de Dados)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3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6" name="Google Shape;1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251" y="3884698"/>
            <a:ext cx="2731501" cy="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http://bit.ly/Mineracao_ELK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69338"/>
            <a:ext cx="923025" cy="9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/>
          <p:nvPr/>
        </p:nvSpPr>
        <p:spPr>
          <a:xfrm>
            <a:off x="4641900" y="2992650"/>
            <a:ext cx="419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Pasta no Google Drive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Análise de Texto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Aplicações (Parte 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Mais configurações de Índice</a:t>
            </a:r>
            <a:endParaRPr/>
          </a:p>
        </p:txBody>
      </p:sp>
      <p:sp>
        <p:nvSpPr>
          <p:cNvPr id="169" name="Google Shape;169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de Hoje</a:t>
            </a:r>
            <a:endParaRPr/>
          </a:p>
        </p:txBody>
      </p:sp>
      <p:sp>
        <p:nvSpPr>
          <p:cNvPr id="170" name="Google Shape;170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Correspondência entre cada campo, seus tipos e configurações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Suporta </a:t>
            </a:r>
            <a:r>
              <a:rPr b="1" lang="pt-BR"/>
              <a:t>tipos complexos</a:t>
            </a:r>
            <a:r>
              <a:rPr lang="pt-BR"/>
              <a:t>, como sub-documentos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Campos podem ser adicionado a qualquer momento, mas não alterado se já estiver sendo usado.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Mapping pode ser inferido </a:t>
            </a:r>
            <a:r>
              <a:rPr b="1" lang="pt-BR"/>
              <a:t>automaticamente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Todo campo pode receber tanto um valor, como um </a:t>
            </a:r>
            <a:r>
              <a:rPr b="1" lang="pt-BR"/>
              <a:t>array</a:t>
            </a:r>
            <a:r>
              <a:rPr lang="pt-BR"/>
              <a:t> de valores </a:t>
            </a:r>
            <a:r>
              <a:rPr b="1" lang="pt-BR"/>
              <a:t>do mesmo tipo</a:t>
            </a:r>
            <a:endParaRPr b="1"/>
          </a:p>
        </p:txBody>
      </p:sp>
      <p:sp>
        <p:nvSpPr>
          <p:cNvPr id="176" name="Google Shape;176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Quando definir um mapping?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Automaticamente, simplesmente indexando um documento com um novo campo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Alterando o mapping de um índice existente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Explicitamente durante a criação do índice</a:t>
            </a:r>
            <a:endParaRPr/>
          </a:p>
        </p:txBody>
      </p:sp>
      <p:sp>
        <p:nvSpPr>
          <p:cNvPr id="177" name="Google Shape;177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Mapping e Configurações de Índice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 de Zipf</a:t>
            </a:r>
            <a:endParaRPr/>
          </a:p>
        </p:txBody>
      </p:sp>
      <p:sp>
        <p:nvSpPr>
          <p:cNvPr id="185" name="Google Shape;185;p40"/>
          <p:cNvSpPr txBox="1"/>
          <p:nvPr/>
        </p:nvSpPr>
        <p:spPr>
          <a:xfrm>
            <a:off x="311700" y="1152475"/>
            <a:ext cx="8520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frequência de ocorrência de palavras é inversamente proporcional ao seu ranking</a:t>
            </a:r>
            <a:endParaRPr i="1"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6" name="Google Shape;186;p40"/>
          <p:cNvPicPr preferRelativeResize="0"/>
          <p:nvPr/>
        </p:nvPicPr>
        <p:blipFill rotWithShape="1">
          <a:blip r:embed="rId3">
            <a:alphaModFix/>
          </a:blip>
          <a:srcRect b="2384" l="12641" r="17477" t="10892"/>
          <a:stretch/>
        </p:blipFill>
        <p:spPr>
          <a:xfrm>
            <a:off x="327975" y="1611475"/>
            <a:ext cx="3967362" cy="2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413" y="1611475"/>
            <a:ext cx="3923884" cy="29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0"/>
          <p:cNvSpPr txBox="1"/>
          <p:nvPr/>
        </p:nvSpPr>
        <p:spPr>
          <a:xfrm>
            <a:off x="344400" y="45688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Romeu e Julieta (Shakespeare)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865100" y="45688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Nielsen, F. A. Zipf plot for word counts in Brown corpus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Pela lei de Zipf</a:t>
            </a:r>
            <a:r>
              <a:rPr lang="pt-BR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Poucas palavras formam a maior quantidade das mensagens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Muitas palavras acontecem muito poucas vezes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Hapax Legomenon</a:t>
            </a:r>
            <a:r>
              <a:rPr lang="pt-BR"/>
              <a:t>: Palavra que acontece </a:t>
            </a:r>
            <a:r>
              <a:rPr b="1" lang="pt-BR"/>
              <a:t>somente uma vez</a:t>
            </a:r>
            <a:r>
              <a:rPr lang="pt-BR"/>
              <a:t> em um corpus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Dis Legomenon</a:t>
            </a:r>
            <a:r>
              <a:rPr lang="pt-BR"/>
              <a:t>: Palavra que acontece </a:t>
            </a:r>
            <a:r>
              <a:rPr b="1" lang="pt-BR"/>
              <a:t>duas</a:t>
            </a:r>
            <a:r>
              <a:rPr lang="pt-BR"/>
              <a:t> vezes em um corpus</a:t>
            </a:r>
            <a:endParaRPr/>
          </a:p>
        </p:txBody>
      </p:sp>
      <p:sp>
        <p:nvSpPr>
          <p:cNvPr id="195" name="Google Shape;195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Corte por Frequência</a:t>
            </a:r>
            <a:endParaRPr/>
          </a:p>
        </p:txBody>
      </p:sp>
      <p:sp>
        <p:nvSpPr>
          <p:cNvPr id="196" name="Google Shape;196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1"/>
          <p:cNvSpPr txBox="1"/>
          <p:nvPr/>
        </p:nvSpPr>
        <p:spPr>
          <a:xfrm>
            <a:off x="4897800" y="468450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Frequência de palavras em Moby-Dick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917486"/>
            <a:ext cx="3999900" cy="382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Stopwords - </a:t>
            </a:r>
            <a:r>
              <a:rPr lang="pt-BR"/>
              <a:t>Palavras usadas comumente, mas não trazem valor semântico para a tarefa atual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Geralmente são artigos, pronomes, conjunções e verbos mais comuns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Existem listas pré-definidas de stopwords para </a:t>
            </a:r>
            <a:endParaRPr/>
          </a:p>
        </p:txBody>
      </p:sp>
      <p:sp>
        <p:nvSpPr>
          <p:cNvPr id="204" name="Google Shape;204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 de Stopwords</a:t>
            </a:r>
            <a:endParaRPr/>
          </a:p>
        </p:txBody>
      </p:sp>
      <p:sp>
        <p:nvSpPr>
          <p:cNvPr id="205" name="Google Shape;205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Palavras mais frequentes em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Português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(Wikipedia)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6" name="Google Shape;206;p42"/>
          <p:cNvSpPr txBox="1"/>
          <p:nvPr/>
        </p:nvSpPr>
        <p:spPr>
          <a:xfrm>
            <a:off x="4832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não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2"/>
          <p:cNvSpPr txBox="1"/>
          <p:nvPr/>
        </p:nvSpPr>
        <p:spPr>
          <a:xfrm>
            <a:off x="6113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eu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está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8" name="Google Shape;208;p42"/>
          <p:cNvSpPr txBox="1"/>
          <p:nvPr/>
        </p:nvSpPr>
        <p:spPr>
          <a:xfrm>
            <a:off x="7394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fielddata</a:t>
            </a:r>
            <a:r>
              <a:rPr lang="pt-BR"/>
              <a:t>: Opção que controla armazenar o conteúdo do campo na memória, para permitir agregações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 campos text, fielddata é </a:t>
            </a:r>
            <a:r>
              <a:rPr b="1" lang="pt-BR"/>
              <a:t>desabilitado</a:t>
            </a:r>
            <a:r>
              <a:rPr lang="pt-BR"/>
              <a:t> </a:t>
            </a:r>
            <a:r>
              <a:rPr b="1" lang="pt-BR"/>
              <a:t>por padrão</a:t>
            </a:r>
            <a:endParaRPr b="1"/>
          </a:p>
        </p:txBody>
      </p:sp>
      <p:sp>
        <p:nvSpPr>
          <p:cNvPr id="214" name="Google Shape;214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Habilitando</a:t>
            </a: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 fielddata em campo text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"body":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"type": "text",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"fielddata": true,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"fielddata_frequency_filter":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"min": 0.001,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"max": 0.1,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"min_segment_size": 500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"exclude": "(que|o|a|de|não|...)"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ao Field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