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5"/>
    <p:sldMasterId id="214748368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Ubuntu"/>
      <p:regular r:id="rId25"/>
      <p:bold r:id="rId26"/>
      <p:italic r:id="rId27"/>
      <p:boldItalic r:id="rId28"/>
    </p:embeddedFont>
    <p:embeddedFont>
      <p:font typeface="Ubuntu Light"/>
      <p:regular r:id="rId29"/>
      <p:bold r:id="rId30"/>
      <p:italic r:id="rId31"/>
      <p:boldItalic r:id="rId32"/>
    </p:embeddedFont>
    <p:embeddedFont>
      <p:font typeface="Roboto Slab"/>
      <p:regular r:id="rId33"/>
      <p:bold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Roboto Condensed"/>
      <p:regular r:id="rId39"/>
      <p:bold r:id="rId40"/>
      <p:italic r:id="rId41"/>
      <p:boldItalic r:id="rId42"/>
    </p:embeddedFont>
    <p:embeddedFont>
      <p:font typeface="Helvetica Neue"/>
      <p:regular r:id="rId43"/>
      <p:bold r:id="rId44"/>
      <p:italic r:id="rId45"/>
      <p:boldItalic r:id="rId46"/>
    </p:embeddedFont>
    <p:embeddedFont>
      <p:font typeface="Helvetica Neue Light"/>
      <p:regular r:id="rId47"/>
      <p:bold r:id="rId48"/>
      <p:italic r:id="rId49"/>
      <p:boldItalic r:id="rId50"/>
    </p:embeddedFont>
    <p:embeddedFont>
      <p:font typeface="Roboto Mon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3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640545-7E32-4551-BCD1-3B964E721103}">
  <a:tblStyle styleId="{C7640545-7E32-4551-BCD1-3B964E7211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43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Condensed-bold.fntdata"/><Relationship Id="rId42" Type="http://schemas.openxmlformats.org/officeDocument/2006/relationships/font" Target="fonts/RobotoCondensed-boldItalic.fntdata"/><Relationship Id="rId41" Type="http://schemas.openxmlformats.org/officeDocument/2006/relationships/font" Target="fonts/RobotoCondensed-italic.fntdata"/><Relationship Id="rId44" Type="http://schemas.openxmlformats.org/officeDocument/2006/relationships/font" Target="fonts/HelveticaNeue-bold.fntdata"/><Relationship Id="rId43" Type="http://schemas.openxmlformats.org/officeDocument/2006/relationships/font" Target="fonts/HelveticaNeue-regular.fntdata"/><Relationship Id="rId46" Type="http://schemas.openxmlformats.org/officeDocument/2006/relationships/font" Target="fonts/HelveticaNeue-boldItalic.fntdata"/><Relationship Id="rId45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HelveticaNeueLight-bold.fntdata"/><Relationship Id="rId47" Type="http://schemas.openxmlformats.org/officeDocument/2006/relationships/font" Target="fonts/HelveticaNeueLight-regular.fntdata"/><Relationship Id="rId49" Type="http://schemas.openxmlformats.org/officeDocument/2006/relationships/font" Target="fonts/HelveticaNeueLight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UbuntuLight-italic.fntdata"/><Relationship Id="rId30" Type="http://schemas.openxmlformats.org/officeDocument/2006/relationships/font" Target="fonts/UbuntuLight-bold.fntdata"/><Relationship Id="rId33" Type="http://schemas.openxmlformats.org/officeDocument/2006/relationships/font" Target="fonts/RobotoSlab-regular.fntdata"/><Relationship Id="rId32" Type="http://schemas.openxmlformats.org/officeDocument/2006/relationships/font" Target="fonts/UbuntuLight-boldItalic.fntdata"/><Relationship Id="rId35" Type="http://schemas.openxmlformats.org/officeDocument/2006/relationships/font" Target="fonts/Roboto-regular.fntdata"/><Relationship Id="rId34" Type="http://schemas.openxmlformats.org/officeDocument/2006/relationships/font" Target="fonts/RobotoSlab-bold.fntdata"/><Relationship Id="rId37" Type="http://schemas.openxmlformats.org/officeDocument/2006/relationships/font" Target="fonts/Roboto-italic.fntdata"/><Relationship Id="rId36" Type="http://schemas.openxmlformats.org/officeDocument/2006/relationships/font" Target="fonts/Roboto-bold.fntdata"/><Relationship Id="rId39" Type="http://schemas.openxmlformats.org/officeDocument/2006/relationships/font" Target="fonts/RobotoCondensed-regular.fntdata"/><Relationship Id="rId38" Type="http://schemas.openxmlformats.org/officeDocument/2006/relationships/font" Target="fonts/Roboto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font" Target="fonts/Ubuntu-bold.fntdata"/><Relationship Id="rId25" Type="http://schemas.openxmlformats.org/officeDocument/2006/relationships/font" Target="fonts/Ubuntu-regular.fntdata"/><Relationship Id="rId28" Type="http://schemas.openxmlformats.org/officeDocument/2006/relationships/font" Target="fonts/Ubuntu-boldItalic.fntdata"/><Relationship Id="rId27" Type="http://schemas.openxmlformats.org/officeDocument/2006/relationships/font" Target="fonts/Ubuntu-italic.fntdata"/><Relationship Id="rId29" Type="http://schemas.openxmlformats.org/officeDocument/2006/relationships/font" Target="fonts/UbuntuLight-regular.fntdata"/><Relationship Id="rId51" Type="http://schemas.openxmlformats.org/officeDocument/2006/relationships/font" Target="fonts/RobotoMono-regular.fntdata"/><Relationship Id="rId50" Type="http://schemas.openxmlformats.org/officeDocument/2006/relationships/font" Target="fonts/HelveticaNeueLight-boldItalic.fntdata"/><Relationship Id="rId53" Type="http://schemas.openxmlformats.org/officeDocument/2006/relationships/font" Target="fonts/RobotoMono-italic.fntdata"/><Relationship Id="rId52" Type="http://schemas.openxmlformats.org/officeDocument/2006/relationships/font" Target="fonts/RobotoMono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54" Type="http://schemas.openxmlformats.org/officeDocument/2006/relationships/font" Target="fonts/RobotoMono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21dac0ac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21dac0ac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3d8f914d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3d8f914d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3d8f914d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3d8f914d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3d8f914d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3d8f914d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3d8f914d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3d8f914d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3d8f914d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3d8f914d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3d8f914d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3d8f914d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3d8f914d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3d8f914d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3d8f914d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3d8f914d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03a567c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03a567c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03a567ce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03a567ce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03a567ce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03a567ce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3d8f914d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3d8f914d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3d8f914d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3d8f914d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3d8f914d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3d8f914d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3d8f914d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3d8f914d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3d8f914d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3d8f914d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2516400"/>
            <a:ext cx="9144000" cy="2268000"/>
          </a:xfrm>
          <a:prstGeom prst="rect">
            <a:avLst/>
          </a:prstGeom>
          <a:solidFill>
            <a:srgbClr val="FFFFFF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2571750"/>
            <a:ext cx="85206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4006800"/>
            <a:ext cx="8520600" cy="792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cxnSp>
        <p:nvCxnSpPr>
          <p:cNvPr id="14" name="Google Shape;14;p2"/>
          <p:cNvCxnSpPr/>
          <p:nvPr/>
        </p:nvCxnSpPr>
        <p:spPr>
          <a:xfrm>
            <a:off x="311700" y="4006650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01836" y="174129"/>
            <a:ext cx="83403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401836" y="1172021"/>
            <a:ext cx="83403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 showMasterSp="0">
  <p:cSld name="Photo - Vertical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6"/>
          <p:cNvCxnSpPr/>
          <p:nvPr/>
        </p:nvCxnSpPr>
        <p:spPr>
          <a:xfrm>
            <a:off x="401836" y="2565053"/>
            <a:ext cx="3750900" cy="0"/>
          </a:xfrm>
          <a:prstGeom prst="straightConnector1">
            <a:avLst/>
          </a:prstGeom>
          <a:noFill/>
          <a:ln cap="flat" cmpd="sng" w="12700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7" name="Google Shape;67;p16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401836" y="756791"/>
            <a:ext cx="37506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01836" y="2705695"/>
            <a:ext cx="37506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None/>
              <a:defRPr b="0" i="0" sz="17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747474"/>
              </a:buClr>
              <a:buSzPts val="1700"/>
              <a:buFont typeface="Helvetica Neue"/>
              <a:buChar char="•"/>
              <a:defRPr b="0" i="0" sz="2300" u="none" cap="none" strike="noStrik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1">
  <p:cSld name="TITLE_AND_BODY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400050" y="176213"/>
            <a:ext cx="83391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00050" y="1171575"/>
            <a:ext cx="83391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6035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●"/>
              <a:defRPr/>
            </a:lvl1pPr>
            <a:lvl2pPr indent="-26035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○"/>
              <a:defRPr/>
            </a:lvl2pPr>
            <a:lvl3pPr indent="-26035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■"/>
              <a:defRPr/>
            </a:lvl3pPr>
            <a:lvl4pPr indent="-26035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●"/>
              <a:defRPr/>
            </a:lvl4pPr>
            <a:lvl5pPr indent="-26035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○"/>
              <a:defRPr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■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●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○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747474"/>
              </a:buClr>
              <a:buSzPts val="500"/>
              <a:buChar char="■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706083" y="48696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401836" y="174129"/>
            <a:ext cx="83403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b="0" i="0" sz="27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26078" y="4851445"/>
            <a:ext cx="2193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5967" y="174125"/>
            <a:ext cx="737431" cy="7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5" name="Google Shape;85;p20"/>
          <p:cNvSpPr txBox="1"/>
          <p:nvPr>
            <p:ph type="ctrTitle"/>
          </p:nvPr>
        </p:nvSpPr>
        <p:spPr>
          <a:xfrm>
            <a:off x="311700" y="2571750"/>
            <a:ext cx="85206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6" name="Google Shape;86;p20"/>
          <p:cNvSpPr txBox="1"/>
          <p:nvPr>
            <p:ph idx="1" type="subTitle"/>
          </p:nvPr>
        </p:nvSpPr>
        <p:spPr>
          <a:xfrm>
            <a:off x="311700" y="4006800"/>
            <a:ext cx="8520600" cy="792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3" name="Google Shape;93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94" name="Google Shape;94;p22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00" name="Google Shape;100;p23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04" name="Google Shape;104;p24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0" name="Google Shape;12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ayout Personalizado">
  <p:cSld name="1_Layout Personalizado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title"/>
          </p:nvPr>
        </p:nvSpPr>
        <p:spPr>
          <a:xfrm>
            <a:off x="837000" y="726750"/>
            <a:ext cx="38250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buntu"/>
              <a:buNone/>
              <a:defRPr b="1" i="0" sz="32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29" name="Google Shape;129;p31"/>
          <p:cNvSpPr txBox="1"/>
          <p:nvPr>
            <p:ph idx="1" type="body"/>
          </p:nvPr>
        </p:nvSpPr>
        <p:spPr>
          <a:xfrm>
            <a:off x="837000" y="2346325"/>
            <a:ext cx="5220000" cy="21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323850" lvl="2" marL="1371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314325" lvl="3" marL="18288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314325" lvl="4" marL="22860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idx="12" type="sldNum"/>
          </p:nvPr>
        </p:nvSpPr>
        <p:spPr>
          <a:xfrm>
            <a:off x="8605837" y="4848225"/>
            <a:ext cx="1572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900"/>
              <a:buFont typeface="Arial"/>
              <a:buNone/>
              <a:defRPr i="0" sz="9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5" name="Google Shape;135;p3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6" name="Google Shape;136;p33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2">
  <p:cSld name="TITLE_AND_BODY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" name="Google Shape;13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8" name="Google Shape;28;p5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32" name="Google Shape;32;p6"/>
          <p:cNvCxnSpPr/>
          <p:nvPr/>
        </p:nvCxnSpPr>
        <p:spPr>
          <a:xfrm>
            <a:off x="311250" y="865325"/>
            <a:ext cx="852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 Condensed"/>
              <a:buNone/>
              <a:defRPr b="1" sz="2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elastic.co/guide/en/kibana/current/kuery-query.html" TargetMode="External"/><Relationship Id="rId4" Type="http://schemas.openxmlformats.org/officeDocument/2006/relationships/hyperlink" Target="https://www.elastic.co/guide/en/elasticsearch/reference/current/query-dsl-query-string-query.html#query-string-syntax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elastic.co/blog/found-elasticsearch-mapping-introduction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thoughts.t37.net/designing-the-perfect-elasticsearch-cluster-the-almost-definitive-guide-e614eabc1a87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arketplace.visualstudio.com/items?itemName=ria.elastic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/>
          <p:nvPr/>
        </p:nvSpPr>
        <p:spPr>
          <a:xfrm>
            <a:off x="0" y="2930850"/>
            <a:ext cx="9144000" cy="2212500"/>
          </a:xfrm>
          <a:prstGeom prst="rect">
            <a:avLst/>
          </a:prstGeom>
          <a:solidFill>
            <a:srgbClr val="FFFFFF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35"/>
          <p:cNvCxnSpPr/>
          <p:nvPr/>
        </p:nvCxnSpPr>
        <p:spPr>
          <a:xfrm>
            <a:off x="311700" y="4365750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7" name="Google Shape;147;p35"/>
          <p:cNvSpPr txBox="1"/>
          <p:nvPr>
            <p:ph type="ctrTitle"/>
          </p:nvPr>
        </p:nvSpPr>
        <p:spPr>
          <a:xfrm>
            <a:off x="311700" y="2930850"/>
            <a:ext cx="8520600" cy="143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Mineração de Texto com ELK</a:t>
            </a:r>
            <a:endParaRPr/>
          </a:p>
        </p:txBody>
      </p:sp>
      <p:sp>
        <p:nvSpPr>
          <p:cNvPr id="148" name="Google Shape;148;p35"/>
          <p:cNvSpPr txBox="1"/>
          <p:nvPr>
            <p:ph idx="1" type="subTitle"/>
          </p:nvPr>
        </p:nvSpPr>
        <p:spPr>
          <a:xfrm>
            <a:off x="311700" y="4365900"/>
            <a:ext cx="8520600" cy="777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22</a:t>
            </a:r>
            <a:r>
              <a:rPr lang="pt-BR"/>
              <a:t> de Junho de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No Kibana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Usar opção "</a:t>
            </a:r>
            <a:r>
              <a:rPr b="1" lang="pt-BR"/>
              <a:t>Discover</a:t>
            </a:r>
            <a:r>
              <a:rPr lang="pt-BR"/>
              <a:t>", do menu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Pode escolher entre KQL e queries lucene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KQL</a:t>
            </a:r>
            <a:r>
              <a:rPr lang="pt-BR"/>
              <a:t>: Sintaxe aprimorada, mas só funciona no kibana.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u="sng">
                <a:solidFill>
                  <a:schemeClr val="hlink"/>
                </a:solidFill>
                <a:hlinkClick r:id="rId4"/>
              </a:rPr>
              <a:t>Query String do Lucene</a:t>
            </a:r>
            <a:r>
              <a:rPr lang="pt-BR"/>
              <a:t>: Sintaxe que pode ser usada com buscas na sua aplicação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Por Requests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latin typeface="Roboto Mono"/>
                <a:ea typeface="Roboto Mono"/>
                <a:cs typeface="Roboto Mono"/>
                <a:sym typeface="Roboto Mono"/>
              </a:rPr>
              <a:t>POST /_search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latin typeface="Roboto Mono"/>
                <a:ea typeface="Roboto Mono"/>
                <a:cs typeface="Roboto Mono"/>
                <a:sym typeface="Roboto Mono"/>
              </a:rPr>
              <a:t>  "query":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latin typeface="Roboto Mono"/>
                <a:ea typeface="Roboto Mono"/>
                <a:cs typeface="Roboto Mono"/>
                <a:sym typeface="Roboto Mono"/>
              </a:rPr>
              <a:t>    "query_string": {"query": "autor:usuario1"}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/>
          </a:p>
        </p:txBody>
      </p:sp>
      <p:sp>
        <p:nvSpPr>
          <p:cNvPr id="218" name="Google Shape;218;p4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Exemplos de Query Strings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mundo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"Oi mundo"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autor:usuario1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autor:usuario1 AND mundo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timestamp:[2020-10-01T00:00:00 TO *]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Buscas simples com Query Strings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Corpo da requisição de busca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"query":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"size": 10,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"aggregations":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"_source": {...}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5" name="Google Shape;225;p4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Queries DSL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Corpo da requisição de busca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"query":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"size": 10,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"aggregations":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"_source": {...}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2" name="Google Shape;232;p4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Queries DSL</a:t>
            </a:r>
            <a:endParaRPr/>
          </a:p>
        </p:txBody>
      </p:sp>
      <p:sp>
        <p:nvSpPr>
          <p:cNvPr id="234" name="Google Shape;234;p46"/>
          <p:cNvSpPr/>
          <p:nvPr/>
        </p:nvSpPr>
        <p:spPr>
          <a:xfrm>
            <a:off x="3066975" y="1229525"/>
            <a:ext cx="4098300" cy="1448100"/>
          </a:xfrm>
          <a:prstGeom prst="wedgeRoundRectCallout">
            <a:avLst>
              <a:gd fmla="val -61167" name="adj1"/>
              <a:gd fmla="val 21699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Parâmetros de busca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Query Context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buscas textuais, rankeadas de acordo com a relevância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Filter Context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filtro binário: passa ou não.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Corpo da requisição de busca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"query":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"size": 10,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"aggregations":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"_source": {...}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0" name="Google Shape;240;p4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Queries DSL</a:t>
            </a:r>
            <a:endParaRPr/>
          </a:p>
        </p:txBody>
      </p:sp>
      <p:sp>
        <p:nvSpPr>
          <p:cNvPr id="242" name="Google Shape;242;p47"/>
          <p:cNvSpPr/>
          <p:nvPr/>
        </p:nvSpPr>
        <p:spPr>
          <a:xfrm>
            <a:off x="2611500" y="1844275"/>
            <a:ext cx="1960500" cy="942600"/>
          </a:xfrm>
          <a:prstGeom prst="wedgeRoundRectCallout">
            <a:avLst>
              <a:gd fmla="val -71364" name="adj1"/>
              <a:gd fmla="val 39858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Número máximo de documentos a serem retornados.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Corpo da requisição de busca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"query":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"size": 10,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"aggregations":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"_source": {...}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8" name="Google Shape;248;p4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Queries DSL</a:t>
            </a:r>
            <a:endParaRPr/>
          </a:p>
        </p:txBody>
      </p:sp>
      <p:sp>
        <p:nvSpPr>
          <p:cNvPr id="250" name="Google Shape;250;p48"/>
          <p:cNvSpPr/>
          <p:nvPr/>
        </p:nvSpPr>
        <p:spPr>
          <a:xfrm>
            <a:off x="3702225" y="2049200"/>
            <a:ext cx="4098300" cy="1448100"/>
          </a:xfrm>
          <a:prstGeom prst="wedgeRoundRectCallout">
            <a:avLst>
              <a:gd fmla="val -61167" name="adj1"/>
              <a:gd fmla="val 21699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Agregação sobre os documentos selecionados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Ex: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Número de mensagens postadas por cada usuário, ou quantidade de mensagens por hora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Corpo da requisição de busca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"query":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"size": 10,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"aggregations": {...},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    "_source": {...}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6" name="Google Shape;256;p4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Queries DSL</a:t>
            </a:r>
            <a:endParaRPr/>
          </a:p>
        </p:txBody>
      </p:sp>
      <p:sp>
        <p:nvSpPr>
          <p:cNvPr id="258" name="Google Shape;258;p49"/>
          <p:cNvSpPr/>
          <p:nvPr/>
        </p:nvSpPr>
        <p:spPr>
          <a:xfrm>
            <a:off x="3299200" y="2868900"/>
            <a:ext cx="2882700" cy="990600"/>
          </a:xfrm>
          <a:prstGeom prst="wedgeRoundRectCallout">
            <a:avLst>
              <a:gd fmla="val -64690" name="adj1"/>
              <a:gd fmla="val 23090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Permite escolher quais campos do "_source" serão retornados (projeção)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POST /_search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"query":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  "query_string": {"query": "autor:usuario1"}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Fazer uma busca em qualquer índice (POST /_search)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Usar o método "query_string", com os dados parâmetros para busca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Retornar no máximo 10 documentos (valor default do size)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pt-BR" sz="1400"/>
              <a:t>Retornar todos os campos do documento (default do "_source")</a:t>
            </a:r>
            <a:endParaRPr sz="1400"/>
          </a:p>
        </p:txBody>
      </p:sp>
      <p:sp>
        <p:nvSpPr>
          <p:cNvPr id="264" name="Google Shape;264;p5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Query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Escolhendo onde fazer a busca</a:t>
            </a:r>
            <a:endParaRPr/>
          </a:p>
        </p:txBody>
      </p:sp>
      <p:graphicFrame>
        <p:nvGraphicFramePr>
          <p:cNvPr id="270" name="Google Shape;270;p51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{C7640545-7E32-4551-BCD1-3B964E721103}</a:tableStyleId>
              </a:tblPr>
              <a:tblGrid>
                <a:gridCol w="4103175"/>
                <a:gridCol w="4417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POST /_search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Buscar em todos os índices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POST /mensagens/_search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Buscar no índice mensagens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POST /mensagens1,mensagens2/_search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Buscar nos índices mensagens1 e mensagens2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POST /mensagens*/_search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Buscar em todos os índices que comecem por "mensagens"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Dados de Exemplo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Clicar na opção </a:t>
            </a:r>
            <a:r>
              <a:rPr lang="pt-BR" sz="1200"/>
              <a:t>"</a:t>
            </a:r>
            <a:r>
              <a:rPr b="1" lang="pt-BR" sz="1200"/>
              <a:t>Try</a:t>
            </a:r>
            <a:r>
              <a:rPr b="1" lang="pt-BR" sz="1200"/>
              <a:t> Sample Data</a:t>
            </a:r>
            <a:r>
              <a:rPr lang="pt-BR" sz="1200"/>
              <a:t>", que fica na seção “</a:t>
            </a:r>
            <a:r>
              <a:rPr b="1" lang="pt-BR" sz="1200"/>
              <a:t>Get Started by adding integrations</a:t>
            </a:r>
            <a:r>
              <a:rPr lang="pt-BR" sz="1200"/>
              <a:t>”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Escolha o “</a:t>
            </a:r>
            <a:r>
              <a:rPr b="1" lang="pt-BR" sz="1200"/>
              <a:t>Sample web logs</a:t>
            </a:r>
            <a:r>
              <a:rPr lang="pt-BR" sz="1200"/>
              <a:t>”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Esses passos podem ser repetidos posteriormente para explorar as outras opções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A opção “Upload a file” deixa você facilmente carregar arquivos próprios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Explorando o Elasticsearch e Kibana</a:t>
            </a:r>
            <a:endParaRPr/>
          </a:p>
        </p:txBody>
      </p:sp>
      <p:pic>
        <p:nvPicPr>
          <p:cNvPr id="156" name="Google Shape;15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092" y="1152475"/>
            <a:ext cx="4406524" cy="33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6"/>
          <p:cNvSpPr/>
          <p:nvPr/>
        </p:nvSpPr>
        <p:spPr>
          <a:xfrm>
            <a:off x="7490925" y="2423950"/>
            <a:ext cx="1544700" cy="2145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Index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Seria equivalente a uma "tabela"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Possui um schema que pode ser especificado </a:t>
            </a:r>
            <a:r>
              <a:rPr b="1" lang="pt-BR"/>
              <a:t>manualmente</a:t>
            </a:r>
            <a:r>
              <a:rPr lang="pt-BR"/>
              <a:t>, ou inferido </a:t>
            </a:r>
            <a:r>
              <a:rPr b="1" lang="pt-BR"/>
              <a:t>dinamicamente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Diferentes índices podem ter diferentes características de </a:t>
            </a:r>
            <a:r>
              <a:rPr b="1" lang="pt-BR"/>
              <a:t>sharding</a:t>
            </a:r>
            <a:r>
              <a:rPr lang="pt-BR"/>
              <a:t> e </a:t>
            </a:r>
            <a:r>
              <a:rPr b="1" lang="pt-BR"/>
              <a:t>redundância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Document Type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Antigamente, era como se índice fosse um database e o type uma tabela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Defasado desde a versão 7.0</a:t>
            </a:r>
            <a:r>
              <a:rPr lang="pt-BR"/>
              <a:t> </a:t>
            </a:r>
            <a:endParaRPr/>
          </a:p>
        </p:txBody>
      </p:sp>
      <p:sp>
        <p:nvSpPr>
          <p:cNvPr id="163" name="Google Shape;163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lógica de um índice Elasticsearch</a:t>
            </a:r>
            <a:endParaRPr/>
          </a:p>
        </p:txBody>
      </p:sp>
      <p:sp>
        <p:nvSpPr>
          <p:cNvPr id="165" name="Google Shape;165;p37"/>
          <p:cNvSpPr txBox="1"/>
          <p:nvPr/>
        </p:nvSpPr>
        <p:spPr>
          <a:xfrm>
            <a:off x="1707900" y="4649700"/>
            <a:ext cx="74361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Fonte: KAREVOLL, N. </a:t>
            </a:r>
            <a:r>
              <a:rPr lang="pt-BR" sz="1000" u="sng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Introduction to Elasticsearch Mapping</a:t>
            </a:r>
            <a:r>
              <a:rPr lang="pt-BR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. 2017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850" y="2043100"/>
            <a:ext cx="392430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Cada índice é composto por um número de shards estabelecidos </a:t>
            </a:r>
            <a:r>
              <a:rPr b="1" lang="pt-BR"/>
              <a:t>na sua criação.</a:t>
            </a:r>
            <a:endParaRPr b="1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Um shard pode ser </a:t>
            </a:r>
            <a:r>
              <a:rPr b="1" lang="pt-BR"/>
              <a:t>primário</a:t>
            </a:r>
            <a:r>
              <a:rPr lang="pt-BR"/>
              <a:t> ou </a:t>
            </a:r>
            <a:r>
              <a:rPr b="1" lang="pt-BR"/>
              <a:t>réplica</a:t>
            </a:r>
            <a:endParaRPr b="1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 segmento é o arquivo físico, no qual o dado é armazenado.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 segmento é </a:t>
            </a:r>
            <a:r>
              <a:rPr b="1" lang="pt-BR"/>
              <a:t>append only</a:t>
            </a:r>
            <a:r>
              <a:rPr lang="pt-BR"/>
              <a:t>. Remoções são soft-delete. Updates são uma remoção seguida de uma inserção de um novo documento.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pt-BR"/>
              <a:t>Segmentos podem ser periodicamente otimizados</a:t>
            </a:r>
            <a:endParaRPr/>
          </a:p>
        </p:txBody>
      </p:sp>
      <p:sp>
        <p:nvSpPr>
          <p:cNvPr id="172" name="Google Shape;172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física de um índice Elasticsearch</a:t>
            </a:r>
            <a:endParaRPr/>
          </a:p>
        </p:txBody>
      </p:sp>
      <p:pic>
        <p:nvPicPr>
          <p:cNvPr id="174" name="Google Shape;17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751600"/>
            <a:ext cx="3999900" cy="221814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8"/>
          <p:cNvSpPr txBox="1"/>
          <p:nvPr/>
        </p:nvSpPr>
        <p:spPr>
          <a:xfrm>
            <a:off x="1707900" y="4649700"/>
            <a:ext cx="74361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Fonte: VILLAMIL, F. </a:t>
            </a:r>
            <a:r>
              <a:rPr lang="pt-BR" sz="1000" u="sng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Desigining the Perfect Elasticsearch Cluster: the (almost) definitive guide</a:t>
            </a:r>
            <a:r>
              <a:rPr lang="pt-BR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. 2017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comunicação com o Elasticsearch é por </a:t>
            </a:r>
            <a:r>
              <a:rPr b="1" lang="pt-BR"/>
              <a:t>chamadas HTTP</a:t>
            </a:r>
            <a:r>
              <a:rPr lang="pt-BR"/>
              <a:t>. Qualquer ferramenta capaz de </a:t>
            </a:r>
            <a:r>
              <a:rPr lang="pt-BR"/>
              <a:t>fazê</a:t>
            </a:r>
            <a:r>
              <a:rPr lang="pt-BR"/>
              <a:t>-las serve. Algumas recomendações: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Kibana - Dev Tools</a:t>
            </a:r>
            <a:r>
              <a:rPr lang="pt-BR"/>
              <a:t>  - Vem com o próprio Kibana, e permite toda a flexibilidade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Elasticsearch for VSCode</a:t>
            </a:r>
            <a:r>
              <a:rPr lang="pt-BR"/>
              <a:t> - Plugin para o VSCode com funcionalidades para interagir Elasticsearch.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b="1" lang="pt-BR"/>
              <a:t>Postman</a:t>
            </a:r>
            <a:r>
              <a:rPr lang="pt-BR"/>
              <a:t> - Ferramenta para inspeção e testes de webservices.</a:t>
            </a:r>
            <a:endParaRPr/>
          </a:p>
        </p:txBody>
      </p:sp>
      <p:sp>
        <p:nvSpPr>
          <p:cNvPr id="181" name="Google Shape;181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Interagindo com o Elasticsearch</a:t>
            </a:r>
            <a:endParaRPr/>
          </a:p>
        </p:txBody>
      </p:sp>
      <p:pic>
        <p:nvPicPr>
          <p:cNvPr id="183" name="Google Shape;18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457587"/>
            <a:ext cx="3999901" cy="2806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Request</a:t>
            </a:r>
            <a:endParaRPr b="1"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/mensagens/_doc/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"timestamp": "2020-09-20T20:30:00-0300",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"autor": "usuario1",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"texto": "Olá mundo!"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9" name="Google Shape;189;p4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Indexando um documento</a:t>
            </a:r>
            <a:endParaRPr/>
          </a:p>
        </p:txBody>
      </p:sp>
      <p:sp>
        <p:nvSpPr>
          <p:cNvPr id="190" name="Google Shape;190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Resposta</a:t>
            </a:r>
            <a:endParaRPr b="1"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"_index" : "mensagens",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"_type" : "_doc",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"_id" : "c0G6R3UBqMUSNaHGFjH1",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"_version" : 1,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"result" : "created",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"_shards" 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"total" : 2,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"successful" : 1,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"failed" : 0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"_seq_no" : 0,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"_primary_term" : 1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Request</a:t>
            </a:r>
            <a:endParaRPr b="1"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100"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/mensagens/_doc/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"timestamp": "2020-09-20T20:30:00-0300",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"autor": "usuario1",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"texto": "Olá mundo!"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6" name="Google Shape;196;p4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Indexando um documento</a:t>
            </a:r>
            <a:endParaRPr/>
          </a:p>
        </p:txBody>
      </p:sp>
      <p:sp>
        <p:nvSpPr>
          <p:cNvPr id="197" name="Google Shape;197;p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 Condensed"/>
                <a:ea typeface="Roboto Condensed"/>
                <a:cs typeface="Roboto Condensed"/>
                <a:sym typeface="Roboto Condensed"/>
              </a:rPr>
              <a:t>Resposta</a:t>
            </a:r>
            <a:r>
              <a:rPr lang="pt-BR">
                <a:latin typeface="Roboto Condensed"/>
                <a:ea typeface="Roboto Condensed"/>
                <a:cs typeface="Roboto Condensed"/>
                <a:sym typeface="Roboto Condensed"/>
              </a:rPr>
              <a:t> (201 - Created)</a:t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"_index" : "mensagens",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"_type" : "_doc",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"_id" : "c0G6R3UBqMUSNaHGFjH1",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"_version" : 1,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"result" : "created",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"_shards" :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"total" : 2,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"successful" : 1,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  "failed" : 0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"_seq_no" : 0,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  "_primary_term" : 1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41"/>
          <p:cNvSpPr/>
          <p:nvPr/>
        </p:nvSpPr>
        <p:spPr>
          <a:xfrm>
            <a:off x="834900" y="2998675"/>
            <a:ext cx="3476700" cy="1976100"/>
          </a:xfrm>
          <a:prstGeom prst="roundRect">
            <a:avLst>
              <a:gd fmla="val 5529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85738" rotWithShape="0" algn="bl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Um índice que não existe é criado automaticamente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 um identificador não for fornecido, um </a:t>
            </a:r>
            <a:r>
              <a:rPr b="1"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aleatório</a:t>
            </a: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será criado automaticamente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 tipo dos campos será inferido automaticamente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Ao criar um novo índice, é necessário cadastrar no Kibana um </a:t>
            </a:r>
            <a:r>
              <a:rPr b="1" lang="pt-BR"/>
              <a:t>Index Pattern</a:t>
            </a:r>
            <a:r>
              <a:rPr lang="pt-BR"/>
              <a:t> correspondente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No menu, escolha "</a:t>
            </a:r>
            <a:r>
              <a:rPr b="1" lang="pt-BR"/>
              <a:t>Stack Management</a:t>
            </a:r>
            <a:r>
              <a:rPr lang="pt-BR"/>
              <a:t>"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Opção "</a:t>
            </a:r>
            <a:r>
              <a:rPr b="1" lang="pt-BR"/>
              <a:t>Index Patterns</a:t>
            </a:r>
            <a:r>
              <a:rPr lang="pt-BR"/>
              <a:t>"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Especifique padrão do índice a ser criado. Por exemplo "</a:t>
            </a:r>
            <a:r>
              <a:rPr b="1" lang="pt-BR"/>
              <a:t>mensagens*</a:t>
            </a:r>
            <a:r>
              <a:rPr lang="pt-BR"/>
              <a:t>"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AutoNum type="arabicPeriod"/>
            </a:pPr>
            <a:r>
              <a:rPr lang="pt-BR"/>
              <a:t>Caso exista um campo com data, especifique-o no próximo passo.</a:t>
            </a:r>
            <a:endParaRPr/>
          </a:p>
        </p:txBody>
      </p:sp>
      <p:sp>
        <p:nvSpPr>
          <p:cNvPr id="204" name="Google Shape;204;p4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Index Patterns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Além do particionamento em shards, você pode optar por usar múltiplos índices com dados do mesmo formato. Por exemplo: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mensagens-2020-08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mensagens-2020-09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mensagens-2020-10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Isso oferece mais uma camada de escalabilidade, e ainda suportar arquivamento e expurgo de dados.</a:t>
            </a:r>
            <a:endParaRPr/>
          </a:p>
        </p:txBody>
      </p:sp>
      <p:sp>
        <p:nvSpPr>
          <p:cNvPr id="205" name="Google Shape;205;p4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Dizendo ao Kibana que o Índice novo Existe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No Kibana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No menu, escolha "</a:t>
            </a:r>
            <a:r>
              <a:rPr b="1" lang="pt-BR"/>
              <a:t>Stack Management</a:t>
            </a:r>
            <a:r>
              <a:rPr lang="pt-BR"/>
              <a:t>"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Opção "</a:t>
            </a:r>
            <a:r>
              <a:rPr b="1" lang="pt-BR"/>
              <a:t>Index Management</a:t>
            </a:r>
            <a:r>
              <a:rPr lang="pt-BR"/>
              <a:t>", sob "Data"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AutoNum type="arabicPeriod"/>
            </a:pPr>
            <a:r>
              <a:rPr lang="pt-BR"/>
              <a:t>Clicar no índice recém criado</a:t>
            </a:r>
            <a:endParaRPr/>
          </a:p>
        </p:txBody>
      </p:sp>
      <p:sp>
        <p:nvSpPr>
          <p:cNvPr id="211" name="Google Shape;211;p4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oboto Condensed"/>
                <a:ea typeface="Roboto Condensed"/>
                <a:cs typeface="Roboto Condensed"/>
                <a:sym typeface="Roboto Condensed"/>
              </a:rPr>
              <a:t>Por Requests: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GET /mensagens/_mapping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GET /mensagens/_settings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PUT /mensagens/_settings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"index" :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"number_of_replicas": 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Inspecionando o Índice do Elasticsearch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Felip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Felip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