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Ubuntu Light"/>
      <p:regular r:id="rId36"/>
      <p:bold r:id="rId37"/>
      <p:italic r:id="rId38"/>
      <p:boldItalic r:id="rId39"/>
    </p:embeddedFont>
    <p:embeddedFont>
      <p:font typeface="Roboto Slab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Condensed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Slab-bold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Condensed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Condensed-italic.fntdata"/><Relationship Id="rId47" Type="http://schemas.openxmlformats.org/officeDocument/2006/relationships/font" Target="fonts/RobotoCondensed-bold.fntdata"/><Relationship Id="rId49" Type="http://schemas.openxmlformats.org/officeDocument/2006/relationships/font" Target="fonts/Roboto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Ubuntu-bold.fntdata"/><Relationship Id="rId32" Type="http://schemas.openxmlformats.org/officeDocument/2006/relationships/font" Target="fonts/Ubuntu-regular.fntdata"/><Relationship Id="rId35" Type="http://schemas.openxmlformats.org/officeDocument/2006/relationships/font" Target="fonts/Ubuntu-boldItalic.fntdata"/><Relationship Id="rId34" Type="http://schemas.openxmlformats.org/officeDocument/2006/relationships/font" Target="fonts/Ubuntu-italic.fntdata"/><Relationship Id="rId37" Type="http://schemas.openxmlformats.org/officeDocument/2006/relationships/font" Target="fonts/UbuntuLight-bold.fntdata"/><Relationship Id="rId36" Type="http://schemas.openxmlformats.org/officeDocument/2006/relationships/font" Target="fonts/UbuntuLight-regular.fntdata"/><Relationship Id="rId39" Type="http://schemas.openxmlformats.org/officeDocument/2006/relationships/font" Target="fonts/UbuntuLight-boldItalic.fntdata"/><Relationship Id="rId38" Type="http://schemas.openxmlformats.org/officeDocument/2006/relationships/font" Target="fonts/UbuntuLight-italic.fnt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557f7d4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557f7d4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557f7d4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557f7d4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557f7d4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557f7d4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557f7d4c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557f7d4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557f7d4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557f7d4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557f7d4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557f7d4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557f7d4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557f7d4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557f7d4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557f7d4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557f7d4c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557f7d4c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557f7d4c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557f7d4c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d8f9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d8f9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557f7d4c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557f7d4c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557f7d4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557f7d4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557f7d4c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557f7d4c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557f7d4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557f7d4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557f7d4c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557f7d4c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557f7d4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557f7d4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3d8f91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3d8f91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57f7d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57f7d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57f7d4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57f7d4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57f7d4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57f7d4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57f7d4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57f7d4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57f7d4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557f7d4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57f7d4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57f7d4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lastic.co/guide/en/elasticsearch/reference/current/search-aggregations-bucket-datehistogram-aggregation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lastic.co/guide/en/elasticsearch/reference/current/search-aggregations-bucket-datehistogram-aggregatio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lastic.co/guide/en/elasticsearch/reference/current/search-aggregations-bucket-terms-aggrega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s://arxiv.org/abs/cond-mat/041200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lastic.co/guide/en/elasticsearch/reference/current/query-dsl-query-string-quer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lastic.co/guide/en/elasticsearch/reference/current/query-dsl-term-quer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lastic.co/guide/en/elasticsearch/reference/current/query-dsl-range-query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astic.co/guide/en/elasticsearch/reference/current/query-dsl-bool-quer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lastic.co/guide/en/elasticsearch/reference/current/query-dsl-bool-quer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27</a:t>
            </a:r>
            <a:r>
              <a:rPr lang="pt-BR"/>
              <a:t> de Outubro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Requisição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"query": {...},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"size": 10,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"_source": {...}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"nome_da_agg1":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"nome_da_agg2":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Somente irão entrar na agregação documentos que casarem com os critérios estabelecidos na query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 resposta existirá um sub-objeto somente para o resultado de agregações, isolado do resultado da query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Os parâmetros size e _source afetam somente o resultado das queries.</a:t>
            </a:r>
            <a:endParaRPr/>
          </a:p>
        </p:txBody>
      </p:sp>
      <p:sp>
        <p:nvSpPr>
          <p:cNvPr id="212" name="Google Shape;212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 Agregação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Requisição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"query": {...},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"size": 10,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"_source": {...}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pt-BR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nome_da_agg1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pt-BR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nome_da_agg2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": {cláusula},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 do 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"hits": {</a:t>
            </a:r>
            <a:r>
              <a:rPr lang="pt-BR" sz="1000">
                <a:solidFill>
                  <a:srgbClr val="FF0000"/>
                </a:solidFill>
              </a:rPr>
              <a:t>documentos que casaram com a query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"nome_da_agg1":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FF0000"/>
                </a:solidFill>
              </a:rPr>
              <a:t>resultados da agregação </a:t>
            </a:r>
            <a:r>
              <a:rPr lang="pt-B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"nome_da_agg2":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000">
                <a:solidFill>
                  <a:srgbClr val="FF0000"/>
                </a:solidFill>
              </a:rPr>
              <a:t>resultados da agregação </a:t>
            </a:r>
            <a:r>
              <a:rPr lang="pt-B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nome_da_agg2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 Agregação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um bucket por unidade de tempo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"date_histogram":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"field":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nome_do_campo_de_data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"calendar_interval":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25" name="Google Shape;225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field: </a:t>
            </a:r>
            <a:r>
              <a:rPr lang="pt-BR"/>
              <a:t>Nome do campo (tipo data)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calendar_interval: </a:t>
            </a:r>
            <a:r>
              <a:rPr lang="pt-BR"/>
              <a:t>Intervalo, alinhado com o calendário (1d, 1w, 1M, 1y)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fixed_interval: </a:t>
            </a:r>
            <a:r>
              <a:rPr lang="pt-BR"/>
              <a:t>Intervalo de tempo fixo (1s, 1m, 1h, 1d (dia como 24h))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offset: </a:t>
            </a:r>
            <a:r>
              <a:rPr lang="pt-BR"/>
              <a:t>Deslocar o início de um bucket por um valor fixo ("+6h")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date_histogram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requisição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msgs_por_dia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"date_histogram": 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"field": "</a:t>
            </a:r>
            <a:r>
              <a:rPr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"calendar_interval": "</a:t>
            </a:r>
            <a:r>
              <a:rPr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1d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":{"gte":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", "lte":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"size":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47"/>
          <p:cNvSpPr txBox="1"/>
          <p:nvPr>
            <p:ph idx="2" type="body"/>
          </p:nvPr>
        </p:nvSpPr>
        <p:spPr>
          <a:xfrm>
            <a:off x="4311600" y="1152475"/>
            <a:ext cx="48324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resposta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"hits": {...},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"aggregations":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msgs_por_dia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"buckets": [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"key_as_string" : "2020-10-20T00:00:00.000Z",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"key" : 1603152000000,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"doc_count" : 230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},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"key_as_string" : "2020-10-21T00:00:00.000Z",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"key" : 1603238400000,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  "doc_count" : 230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}, ...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date_histogram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um bucket por termo único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"terms":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"field":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nome_do_campo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"size":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"shard_size":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"min_doc_count": 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39" name="Google Shape;239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field: </a:t>
            </a:r>
            <a:r>
              <a:rPr lang="pt-BR"/>
              <a:t>Nome do campo (tipo data)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/>
              <a:t>Número de termos a retornar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shard_size: </a:t>
            </a:r>
            <a:r>
              <a:rPr lang="pt-BR"/>
              <a:t>Número de termos calculados por shard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min_doc_count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pt-BR"/>
              <a:t>Número mínimo de documentos que precisam conter o termo, para ser retornado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40" name="Google Shape;240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terms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Mappings</a:t>
            </a:r>
            <a:endParaRPr/>
          </a:p>
        </p:txBody>
      </p:sp>
      <p:sp>
        <p:nvSpPr>
          <p:cNvPr id="247" name="Google Shape;247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 esquema de dados</a:t>
            </a:r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0" l="0" r="40747" t="0"/>
          <a:stretch/>
        </p:blipFill>
        <p:spPr>
          <a:xfrm>
            <a:off x="4572000" y="-125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Correspondência entre cada campo, seus tipos e configurações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Suporta </a:t>
            </a:r>
            <a:r>
              <a:rPr b="1" lang="pt-BR"/>
              <a:t>tipos complexos</a:t>
            </a:r>
            <a:r>
              <a:rPr lang="pt-BR"/>
              <a:t>, como sub-documentos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Campos podem ser adicionado a qualquer momento, mas não alterado se já estiver sendo usado.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Mapping pode ser inferido </a:t>
            </a:r>
            <a:r>
              <a:rPr b="1" lang="pt-BR"/>
              <a:t>automaticamente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Todo campo pode receber tanto um valor, como um </a:t>
            </a:r>
            <a:r>
              <a:rPr b="1" lang="pt-BR"/>
              <a:t>array</a:t>
            </a:r>
            <a:r>
              <a:rPr lang="pt-BR"/>
              <a:t> de valores </a:t>
            </a:r>
            <a:r>
              <a:rPr b="1" lang="pt-BR"/>
              <a:t>do mesmo tipo</a:t>
            </a:r>
            <a:endParaRPr b="1"/>
          </a:p>
        </p:txBody>
      </p:sp>
      <p:sp>
        <p:nvSpPr>
          <p:cNvPr id="254" name="Google Shape;254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Quando definir um mapping?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Automaticamente, simplesmente indexando um documento com um novo campo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Alterando o mapping de um índice existente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Explicitamente durante a criação do índice</a:t>
            </a:r>
            <a:endParaRPr/>
          </a:p>
        </p:txBody>
      </p:sp>
      <p:sp>
        <p:nvSpPr>
          <p:cNvPr id="255" name="Google Shape;255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Mapping e Configurações de Índice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PUT /twitter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"settings":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"number_of_shards": 3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"mappings":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"properties":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screen_name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retweets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followers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Settings</a:t>
            </a:r>
            <a:r>
              <a:rPr lang="pt-BR"/>
              <a:t>: configurações do índice quanto 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Roteamento (números de shards e outras opções)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Padrões de análise do conteúdo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Mappings</a:t>
            </a:r>
            <a:r>
              <a:rPr lang="pt-BR"/>
              <a:t>: configuração dos tipos de dados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campo tem um type, especificando seu tipo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Dependendo do tipo, os campos podem ter outras </a:t>
            </a:r>
            <a:endParaRPr/>
          </a:p>
        </p:txBody>
      </p:sp>
      <p:sp>
        <p:nvSpPr>
          <p:cNvPr id="262" name="Google Shape;262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mapping na criação do índice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pt-BR"/>
              <a:t>: True ou False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binary</a:t>
            </a:r>
            <a:r>
              <a:rPr lang="pt-BR"/>
              <a:t>: Valor arbitrário, codificado em base64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Tipos numéricos: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integer, long, short, byte, double, float, half_float, scaled_float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Estruturados: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range, ip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Espaciais: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geo_point, geo_shape, point, shape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Textuais: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, constant_keyword, wildcard, annotated-text, completion, search_as_you_type, token_count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Campos complexos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Sub-documentos: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object, nested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Sub-campos: Usa o mesmo dado do campo original, mas com um mapping diferente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Campos textuais de interesse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keyword:</a:t>
            </a:r>
            <a:r>
              <a:rPr lang="pt-BR"/>
              <a:t> Campo tipo string, não </a:t>
            </a:r>
            <a:r>
              <a:rPr lang="pt-BR"/>
              <a:t>analisado</a:t>
            </a:r>
            <a:r>
              <a:rPr lang="pt-BR"/>
              <a:t>. Todo o conteúdo da string é considerado um </a:t>
            </a:r>
            <a:r>
              <a:rPr b="1" lang="pt-BR"/>
              <a:t>termo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/>
              <a:t>text</a:t>
            </a:r>
            <a:r>
              <a:rPr lang="pt-BR"/>
              <a:t>: Campo </a:t>
            </a:r>
            <a:r>
              <a:rPr lang="pt-BR"/>
              <a:t>analisado, não estruturado</a:t>
            </a:r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Tipos de Dados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Mapping Simples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Permite busca por keyword em </a:t>
            </a:r>
            <a:r>
              <a:rPr b="1" lang="pt-BR"/>
              <a:t>url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/>
              <a:t>Permite busca textual em </a:t>
            </a:r>
            <a:r>
              <a:rPr b="1" lang="pt-BR"/>
              <a:t>body</a:t>
            </a:r>
            <a:endParaRPr b="1"/>
          </a:p>
        </p:txBody>
      </p:sp>
      <p:sp>
        <p:nvSpPr>
          <p:cNvPr id="275" name="Google Shape;275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Usando Sub-Campos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"fields":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raw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"type":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Busca textual analisada em </a:t>
            </a:r>
            <a:r>
              <a:rPr b="1" lang="pt-BR"/>
              <a:t>body</a:t>
            </a:r>
            <a:r>
              <a:rPr lang="pt-BR"/>
              <a:t> e </a:t>
            </a:r>
            <a:r>
              <a:rPr b="1" lang="pt-BR"/>
              <a:t>url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/>
              <a:t>Busca por keyword em </a:t>
            </a:r>
            <a:r>
              <a:rPr b="1" lang="pt-BR"/>
              <a:t>url.raw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Campos Textuais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fielddata</a:t>
            </a:r>
            <a:r>
              <a:rPr lang="pt-BR"/>
              <a:t>: Opção que controla armazenar o conteúdo do campo na memória, para permitir agregações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campos text, fielddata é </a:t>
            </a:r>
            <a:r>
              <a:rPr b="1" lang="pt-BR"/>
              <a:t>desabilitado</a:t>
            </a:r>
            <a:r>
              <a:rPr lang="pt-BR"/>
              <a:t> </a:t>
            </a:r>
            <a:r>
              <a:rPr b="1" lang="pt-BR"/>
              <a:t>por padrão</a:t>
            </a:r>
            <a:endParaRPr b="1"/>
          </a:p>
        </p:txBody>
      </p:sp>
      <p:sp>
        <p:nvSpPr>
          <p:cNvPr id="282" name="Google Shape;282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Habilitando fielddata em campo text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"body":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"type": "text",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"fielddata": true,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"fielddata_frequency_filter":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"min": 0.001,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"max": 0.1,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"min_segment_size": 500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 Field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 de Zipf</a:t>
            </a:r>
            <a:endParaRPr/>
          </a:p>
        </p:txBody>
      </p:sp>
      <p:sp>
        <p:nvSpPr>
          <p:cNvPr id="291" name="Google Shape;291;p55"/>
          <p:cNvSpPr txBox="1"/>
          <p:nvPr/>
        </p:nvSpPr>
        <p:spPr>
          <a:xfrm>
            <a:off x="311700" y="1152475"/>
            <a:ext cx="8520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frequência de ocorrência de palavras é inversamente proporcional ao seu ranking</a:t>
            </a:r>
            <a:endParaRPr i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2" name="Google Shape;292;p55"/>
          <p:cNvPicPr preferRelativeResize="0"/>
          <p:nvPr/>
        </p:nvPicPr>
        <p:blipFill rotWithShape="1">
          <a:blip r:embed="rId3">
            <a:alphaModFix/>
          </a:blip>
          <a:srcRect b="2384" l="12641" r="17477" t="10892"/>
          <a:stretch/>
        </p:blipFill>
        <p:spPr>
          <a:xfrm>
            <a:off x="327975" y="1611475"/>
            <a:ext cx="3967362" cy="2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413" y="1611475"/>
            <a:ext cx="3923884" cy="29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5"/>
          <p:cNvSpPr txBox="1"/>
          <p:nvPr/>
        </p:nvSpPr>
        <p:spPr>
          <a:xfrm>
            <a:off x="3444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Romeu e Julieta (Shakespeare)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4865100" y="45688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Nielsen, F. A. Zipf plot for word counts in Brown corpus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0" y="36575"/>
            <a:ext cx="3783850" cy="5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6"/>
          <p:cNvSpPr txBox="1"/>
          <p:nvPr/>
        </p:nvSpPr>
        <p:spPr>
          <a:xfrm>
            <a:off x="6029100" y="4363500"/>
            <a:ext cx="31149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Newman, M.E.J.</a:t>
            </a:r>
            <a:b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Power laws, Pareto distributions and Zipf's law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308" name="Google Shape;308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7"/>
          <p:cNvSpPr txBox="1"/>
          <p:nvPr/>
        </p:nvSpPr>
        <p:spPr>
          <a:xfrm>
            <a:off x="4897800" y="468450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Frequência de palavras em Moby-Dick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17486"/>
            <a:ext cx="3999900" cy="38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Pela lei de Zipf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Poucas palavras formam a maior quantidade das mensagens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Muitas palavras acontecem muito poucas vezes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Hapax Legomenon</a:t>
            </a:r>
            <a:r>
              <a:rPr lang="pt-BR"/>
              <a:t>: Palavra que acontece </a:t>
            </a:r>
            <a:r>
              <a:rPr b="1" lang="pt-BR"/>
              <a:t>somente uma vez</a:t>
            </a:r>
            <a:r>
              <a:rPr lang="pt-BR"/>
              <a:t> em um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Dis Legomenon</a:t>
            </a:r>
            <a:r>
              <a:rPr lang="pt-BR"/>
              <a:t>: Palavra que acontece </a:t>
            </a:r>
            <a:r>
              <a:rPr b="1" lang="pt-BR"/>
              <a:t>duas</a:t>
            </a:r>
            <a:r>
              <a:rPr lang="pt-BR"/>
              <a:t> vezes em um corpus</a:t>
            </a:r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Corte por Frequência</a:t>
            </a:r>
            <a:endParaRPr/>
          </a:p>
        </p:txBody>
      </p:sp>
      <p:sp>
        <p:nvSpPr>
          <p:cNvPr id="317" name="Google Shape;317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Guias Gerais para Filtragens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Palavras </a:t>
            </a:r>
            <a:r>
              <a:rPr b="1" lang="pt-BR"/>
              <a:t>frequente demais</a:t>
            </a:r>
            <a:r>
              <a:rPr lang="pt-BR"/>
              <a:t> geralmente são removidas como </a:t>
            </a:r>
            <a:r>
              <a:rPr b="1" lang="pt-BR"/>
              <a:t>stopwords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Palavras </a:t>
            </a:r>
            <a:r>
              <a:rPr b="1" lang="pt-BR"/>
              <a:t>muito raras</a:t>
            </a:r>
            <a:r>
              <a:rPr lang="pt-BR"/>
              <a:t> são geralmente removidas por frequência mínima de ocorrência. Costuma-se cortar de 0.1% a até 5%, dependendo do tamanho do corpus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Dependendo da tarefa e do contexto, pode-se escolher excluir ou inserir algumas palavras específicas manualmente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Stopwords - </a:t>
            </a:r>
            <a:r>
              <a:rPr lang="pt-BR"/>
              <a:t>Palavras usadas comumente, mas não trazem valor semântico para a tarefa atual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Geralmente são artigos, pronomes, conjunções e verbos mais comuns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Existem listas pré-definidas de stopwords para </a:t>
            </a:r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de Stopwords</a:t>
            </a:r>
            <a:endParaRPr/>
          </a:p>
        </p:txBody>
      </p:sp>
      <p:sp>
        <p:nvSpPr>
          <p:cNvPr id="324" name="Google Shape;324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Palavras mais frequentes em </a:t>
            </a: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Português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(Wikipedia)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5" name="Google Shape;325;p59"/>
          <p:cNvSpPr txBox="1"/>
          <p:nvPr/>
        </p:nvSpPr>
        <p:spPr>
          <a:xfrm>
            <a:off x="4832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não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59"/>
          <p:cNvSpPr txBox="1"/>
          <p:nvPr/>
        </p:nvSpPr>
        <p:spPr>
          <a:xfrm>
            <a:off x="6113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eu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uma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está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7" name="Google Shape;327;p59"/>
          <p:cNvSpPr txBox="1"/>
          <p:nvPr/>
        </p:nvSpPr>
        <p:spPr>
          <a:xfrm>
            <a:off x="7394400" y="1891375"/>
            <a:ext cx="12810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bem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isso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mais</a:t>
            </a:r>
            <a:endParaRPr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163" name="Google Shape;163;p37"/>
          <p:cNvSpPr/>
          <p:nvPr/>
        </p:nvSpPr>
        <p:spPr>
          <a:xfrm>
            <a:off x="3073800" y="1120250"/>
            <a:ext cx="4098300" cy="17007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 de busca. Este parâmetro só recebe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uma cláusula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Cláusulas Folha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realiza buscas e filtragens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Cláusulas de composição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Permite combinação entre várias cláusulas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query_string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Permite que uma Query String do Lucene seja especificada para realização da busca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"query_string":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"query":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querystring do lucene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38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"query_string": {"query":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autor:usuar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io1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term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Casa com a presença de um termo específico dentro do valor de um campo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"term":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termo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9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/20newsgroup/_search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"term": {"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newsgroup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rec.autos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range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Casa com documentos com um valor dentro do alcance espeficicado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campo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"lt":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 # 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"lte":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# &gt;=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"gt":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",  # &lt;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    "gte": "</a:t>
            </a:r>
            <a:r>
              <a:rPr b="1"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  # &lt;=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40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"range":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"gte":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  "lte": "</a:t>
            </a:r>
            <a:r>
              <a:rPr b="1" lang="pt-BR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 de Query Comuns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bool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Composição booleana de várias cláusulas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"filter":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"should":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"must_not":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"minimum_should_match":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Parâmetros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parâmetros abaixo recebem uma lista de cláusulas para composição.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must</a:t>
            </a:r>
            <a:r>
              <a:rPr lang="pt-BR"/>
              <a:t>: Um documento deve casar com todas, e seu score será usado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pt-BR"/>
              <a:t>: Um documento deve casar com todas, </a:t>
            </a:r>
            <a:r>
              <a:rPr b="1" lang="pt-BR"/>
              <a:t>descartando o score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must_not</a:t>
            </a:r>
            <a:r>
              <a:rPr lang="pt-BR"/>
              <a:t>: Se o documento casar com alguma cláusula, será </a:t>
            </a:r>
            <a:r>
              <a:rPr b="1" lang="pt-BR"/>
              <a:t>descartado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should</a:t>
            </a:r>
            <a:r>
              <a:rPr lang="pt-BR"/>
              <a:t>: O documento deve casar com pelo menos </a:t>
            </a: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minimum_should_match</a:t>
            </a:r>
            <a:r>
              <a:rPr lang="pt-BR"/>
              <a:t> cláusulas para aparecer no resultado. Se 1, </a:t>
            </a:r>
            <a:r>
              <a:rPr b="1" lang="pt-BR"/>
              <a:t>OR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composta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Cláusula </a:t>
            </a:r>
            <a:r>
              <a:rPr b="1" lang="pt-BR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bool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Composição booleana de várias cláusulas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"filter":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"should":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"must_not": [...],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    "minimum_should_match":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42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 de uso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POST /kibana_sample_data_logs/_search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"query": </a:t>
            </a: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"bool": {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"must": [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{"query_string": {</a:t>
            </a:r>
            <a:endParaRPr sz="11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"query": "</a:t>
            </a:r>
            <a:r>
              <a:rPr b="1"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enterprise Firefox</a:t>
            </a:r>
            <a:r>
              <a:rPr lang="pt-BR" sz="11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"}}</a:t>
            </a:r>
            <a:endParaRPr sz="11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],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"filter": [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{"range": {"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@timestamp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": {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"gte": 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2020-10-20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"lte": "</a:t>
            </a:r>
            <a:r>
              <a:rPr b="1"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2020-10-28</a:t>
            </a:r>
            <a:r>
              <a:rPr lang="pt-BR" sz="11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"}}}</a:t>
            </a:r>
            <a:endParaRPr sz="11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 composta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 operações sobre um </a:t>
            </a:r>
            <a:r>
              <a:rPr b="1" lang="pt-BR"/>
              <a:t>conjunto de documentos</a:t>
            </a:r>
            <a:r>
              <a:rPr lang="pt-BR"/>
              <a:t>. </a:t>
            </a:r>
            <a:r>
              <a:rPr lang="pt-BR"/>
              <a:t>Comparável ao GROUP BY do SQL, mas tem um pouco mais de funcionalidades.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Tipos de agregação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Bucketing</a:t>
            </a:r>
            <a:r>
              <a:rPr lang="pt-BR"/>
              <a:t>: Agrupa documentos em "buckets", e atribui uma chave a cada um desses grupos.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pt-BR"/>
              <a:t>Metric</a:t>
            </a:r>
            <a:r>
              <a:rPr lang="pt-BR"/>
              <a:t>: computa uma métrica (somatório, média, cardinalidade, etc.) sobre um conjunto de documentos</a:t>
            </a:r>
            <a:endParaRPr/>
          </a:p>
        </p:txBody>
      </p:sp>
      <p:sp>
        <p:nvSpPr>
          <p:cNvPr id="204" name="Google Shape;204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Matrix</a:t>
            </a:r>
            <a:r>
              <a:rPr lang="pt-BR"/>
              <a:t>: age em vários campos, e calcula uma série de métricas para cada um. Retorna uma matriz de resultados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Pipeline</a:t>
            </a:r>
            <a:r>
              <a:rPr lang="pt-BR"/>
              <a:t>: age sobre o resultado de outra agregação (operação entre resultados de buckets, médias móveis, etc)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/>
              <a:t>Agregações podem ser </a:t>
            </a:r>
            <a:r>
              <a:rPr b="1" lang="pt-BR"/>
              <a:t>aninhadas</a:t>
            </a:r>
            <a:r>
              <a:rPr lang="pt-BR"/>
              <a:t>!</a:t>
            </a:r>
            <a:endParaRPr/>
          </a:p>
        </p:txBody>
      </p:sp>
      <p:sp>
        <p:nvSpPr>
          <p:cNvPr id="205" name="Google Shape;205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