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Ubuntu Light"/>
      <p:regular r:id="rId29"/>
      <p:bold r:id="rId30"/>
      <p:italic r:id="rId31"/>
      <p:boldItalic r:id="rId32"/>
    </p:embeddedFon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Condensed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Helvetica Neue Light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BFB881-E4AB-48B8-97B7-2D1BC5A8E860}">
  <a:tblStyle styleId="{BCBFB881-E4AB-48B8-97B7-2D1BC5A8E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.fntdata"/><Relationship Id="rId42" Type="http://schemas.openxmlformats.org/officeDocument/2006/relationships/font" Target="fonts/RobotoCondensed-boldItalic.fntdata"/><Relationship Id="rId41" Type="http://schemas.openxmlformats.org/officeDocument/2006/relationships/font" Target="fonts/RobotoCondensed-italic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Light-italic.fntdata"/><Relationship Id="rId30" Type="http://schemas.openxmlformats.org/officeDocument/2006/relationships/font" Target="fonts/UbuntuLight-bold.fntdata"/><Relationship Id="rId33" Type="http://schemas.openxmlformats.org/officeDocument/2006/relationships/font" Target="fonts/RobotoSlab-regular.fntdata"/><Relationship Id="rId32" Type="http://schemas.openxmlformats.org/officeDocument/2006/relationships/font" Target="fonts/UbuntuLight-boldItalic.fntdata"/><Relationship Id="rId35" Type="http://schemas.openxmlformats.org/officeDocument/2006/relationships/font" Target="fonts/Roboto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RobotoCondensed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29" Type="http://schemas.openxmlformats.org/officeDocument/2006/relationships/font" Target="fonts/UbuntuLight-regular.fntdata"/><Relationship Id="rId51" Type="http://schemas.openxmlformats.org/officeDocument/2006/relationships/font" Target="fonts/RobotoMono-regular.fntdata"/><Relationship Id="rId50" Type="http://schemas.openxmlformats.org/officeDocument/2006/relationships/font" Target="fonts/HelveticaNeueLight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3d8f914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3d8f914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3d8f91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3d8f91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3d8f914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3d8f914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3d8f914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3d8f914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3d8f914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3d8f914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3d8f914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3d8f914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3d8f914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3d8f914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d8f914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d8f914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03a567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03a567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03a567c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03a567c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03a567c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03a567c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3d8f914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3d8f91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3d8f914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3d8f914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d8f914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3d8f914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3d8f914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3d8f914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3d8f914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3d8f914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lastic.co/guide/en/kibana/current/kuery-query.html" TargetMode="External"/><Relationship Id="rId4" Type="http://schemas.openxmlformats.org/officeDocument/2006/relationships/hyperlink" Target="https://www.elastic.co/guide/en/elasticsearch/reference/current/query-dsl-query-string-query.html#query-string-synta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lastic.co/blog/found-elasticsearch-mapping-introduction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thoughts.t37.net/designing-the-perfect-elasticsearch-cluster-the-almost-definitive-guide-e614eabc1a8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rketplace.visualstudio.com/items?itemName=ria.elastic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22</a:t>
            </a:r>
            <a:r>
              <a:rPr lang="pt-BR"/>
              <a:t> de Junho de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 Kibana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Usar opção "</a:t>
            </a:r>
            <a:r>
              <a:rPr b="1" lang="pt-BR"/>
              <a:t>Discover</a:t>
            </a:r>
            <a:r>
              <a:rPr lang="pt-BR"/>
              <a:t>", do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Pode escolher entre KQL e queries lucene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KQL</a:t>
            </a:r>
            <a:r>
              <a:rPr lang="pt-BR"/>
              <a:t>: Sintaxe aprimorada, mas só funciona no kibana.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Query String do Lucene</a:t>
            </a:r>
            <a:r>
              <a:rPr lang="pt-BR"/>
              <a:t>: Sintaxe que pode ser usada com buscas na sua aplicação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Por Requests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  "query_string": {"query": "autor:usuario1"}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/>
          </a:p>
        </p:txBody>
      </p:sp>
      <p:sp>
        <p:nvSpPr>
          <p:cNvPr id="218" name="Google Shape;218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Exemplos de Query Strings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mundo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"Oi mundo"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autor:usuario1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autor:usuario1 AND mundo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timestamp:[2020-10-01T00:00:00 TO *]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Buscas simples com Query Strings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34" name="Google Shape;234;p46"/>
          <p:cNvSpPr/>
          <p:nvPr/>
        </p:nvSpPr>
        <p:spPr>
          <a:xfrm>
            <a:off x="3066975" y="1229525"/>
            <a:ext cx="4098300" cy="14481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Parâmetros de busca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Context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buscas textuais, rankeadas de acordo com a relevância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Context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filtro binário: passa ou não.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42" name="Google Shape;242;p47"/>
          <p:cNvSpPr/>
          <p:nvPr/>
        </p:nvSpPr>
        <p:spPr>
          <a:xfrm>
            <a:off x="2611500" y="1844275"/>
            <a:ext cx="1960500" cy="942600"/>
          </a:xfrm>
          <a:prstGeom prst="wedgeRoundRectCallout">
            <a:avLst>
              <a:gd fmla="val -71364" name="adj1"/>
              <a:gd fmla="val 3985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Número máximo de documentos a serem retornados.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50" name="Google Shape;250;p48"/>
          <p:cNvSpPr/>
          <p:nvPr/>
        </p:nvSpPr>
        <p:spPr>
          <a:xfrm>
            <a:off x="3702225" y="2049200"/>
            <a:ext cx="4098300" cy="14481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Agregação sobre os documentos selecionados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Ex: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Número de mensagens postadas por cada usuário, ou quantidade de mensagens por hora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58" name="Google Shape;258;p49"/>
          <p:cNvSpPr/>
          <p:nvPr/>
        </p:nvSpPr>
        <p:spPr>
          <a:xfrm>
            <a:off x="3299200" y="2868900"/>
            <a:ext cx="2882700" cy="990600"/>
          </a:xfrm>
          <a:prstGeom prst="wedgeRoundRectCallout">
            <a:avLst>
              <a:gd fmla="val -64690" name="adj1"/>
              <a:gd fmla="val 2309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Permite escolher quais campos do "_source" serão retornados (projeção)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"query_string": {"query": "autor:usuario1"}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Fazer uma busca em qualquer índice (POST /_search)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Usar o método "query_string", com os dados parâmetros para busca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Retornar no máximo 10 documentos (valor default do size)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 sz="1400"/>
              <a:t>Retornar todos os campos do documento (default do "_source")</a:t>
            </a:r>
            <a:endParaRPr sz="1400"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Query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Escolhendo onde fazer a busca</a:t>
            </a:r>
            <a:endParaRPr/>
          </a:p>
        </p:txBody>
      </p:sp>
      <p:graphicFrame>
        <p:nvGraphicFramePr>
          <p:cNvPr id="270" name="Google Shape;270;p5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{BCBFB881-E4AB-48B8-97B7-2D1BC5A8E860}</a:tableStyleId>
              </a:tblPr>
              <a:tblGrid>
                <a:gridCol w="4103175"/>
                <a:gridCol w="441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em todos os índices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no índice mensagens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/mensagens1,mensagens2/_search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nos índices mensagens1 e mensagens2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/mensagens*/_search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em todos os índices que comecem por "mensagens"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Dados de Exemplo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Clicar na opção </a:t>
            </a:r>
            <a:r>
              <a:rPr lang="pt-BR" sz="1200"/>
              <a:t>"</a:t>
            </a:r>
            <a:r>
              <a:rPr b="1" lang="pt-BR" sz="1200"/>
              <a:t>Try</a:t>
            </a:r>
            <a:r>
              <a:rPr b="1" lang="pt-BR" sz="1200"/>
              <a:t> Sample Data</a:t>
            </a:r>
            <a:r>
              <a:rPr lang="pt-BR" sz="1200"/>
              <a:t>", que fica na seção “</a:t>
            </a:r>
            <a:r>
              <a:rPr b="1" lang="pt-BR" sz="1200"/>
              <a:t>Get Started by adding integrations</a:t>
            </a:r>
            <a:r>
              <a:rPr lang="pt-BR" sz="1200"/>
              <a:t>”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Escolha o “</a:t>
            </a:r>
            <a:r>
              <a:rPr b="1" lang="pt-BR" sz="1200"/>
              <a:t>Sample web logs</a:t>
            </a:r>
            <a:r>
              <a:rPr lang="pt-BR" sz="1200"/>
              <a:t>”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Esses passos podem ser repetidos posteriormente para explorar as outras opções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 opção “Upload a file” deixa você facilmente carregar arquivos próprios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Explorando o Elasticsearch e Kibana</a:t>
            </a:r>
            <a:endParaRPr/>
          </a:p>
        </p:txBody>
      </p:sp>
      <p:pic>
        <p:nvPicPr>
          <p:cNvPr id="156" name="Google Shape;1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092" y="1152475"/>
            <a:ext cx="4406524" cy="33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/>
          <p:nvPr/>
        </p:nvSpPr>
        <p:spPr>
          <a:xfrm>
            <a:off x="7490925" y="2423950"/>
            <a:ext cx="1544700" cy="214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Index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Seria equivalente a uma "tabela"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Possui um schema que pode ser especificado </a:t>
            </a:r>
            <a:r>
              <a:rPr b="1" lang="pt-BR"/>
              <a:t>manualmente</a:t>
            </a:r>
            <a:r>
              <a:rPr lang="pt-BR"/>
              <a:t>, ou inferido </a:t>
            </a:r>
            <a:r>
              <a:rPr b="1" lang="pt-BR"/>
              <a:t>dinamicamente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Diferentes índices podem ter diferentes características de </a:t>
            </a:r>
            <a:r>
              <a:rPr b="1" lang="pt-BR"/>
              <a:t>sharding</a:t>
            </a:r>
            <a:r>
              <a:rPr lang="pt-BR"/>
              <a:t> e </a:t>
            </a:r>
            <a:r>
              <a:rPr b="1" lang="pt-BR"/>
              <a:t>redundância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Document Type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Antigamente, era como se índice fosse um database e o type uma tabela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Defasado desde a versão 7.0</a:t>
            </a:r>
            <a:r>
              <a:rPr lang="pt-BR"/>
              <a:t> </a:t>
            </a:r>
            <a:endParaRPr/>
          </a:p>
        </p:txBody>
      </p:sp>
      <p:sp>
        <p:nvSpPr>
          <p:cNvPr id="163" name="Google Shape;16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lógica de um índice Elasticsearch</a:t>
            </a:r>
            <a:endParaRPr/>
          </a:p>
        </p:txBody>
      </p:sp>
      <p:sp>
        <p:nvSpPr>
          <p:cNvPr id="165" name="Google Shape;165;p37"/>
          <p:cNvSpPr txBox="1"/>
          <p:nvPr/>
        </p:nvSpPr>
        <p:spPr>
          <a:xfrm>
            <a:off x="1707900" y="4649700"/>
            <a:ext cx="743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 KAREVOLL, N. </a:t>
            </a:r>
            <a:r>
              <a:rPr lang="pt-BR" sz="10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Introduction to Elasticsearch Mapping</a:t>
            </a: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 2017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50" y="2043100"/>
            <a:ext cx="39243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 índice é composto por um número de shards estabelecidos </a:t>
            </a:r>
            <a:r>
              <a:rPr b="1" lang="pt-BR"/>
              <a:t>na sua criação.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Um shard pode ser </a:t>
            </a:r>
            <a:r>
              <a:rPr b="1" lang="pt-BR"/>
              <a:t>primário</a:t>
            </a:r>
            <a:r>
              <a:rPr lang="pt-BR"/>
              <a:t> ou </a:t>
            </a:r>
            <a:r>
              <a:rPr b="1" lang="pt-BR"/>
              <a:t>réplica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segmento é o arquivo físico, no qual o dado é armazenado.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segmento é </a:t>
            </a:r>
            <a:r>
              <a:rPr b="1" lang="pt-BR"/>
              <a:t>append only</a:t>
            </a:r>
            <a:r>
              <a:rPr lang="pt-BR"/>
              <a:t>. Remoções são soft-delete. Updates são uma remoção seguida de uma inserção de um novo documento.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Segmentos podem ser periodicamente otimizados</a:t>
            </a:r>
            <a:endParaRPr/>
          </a:p>
        </p:txBody>
      </p:sp>
      <p:sp>
        <p:nvSpPr>
          <p:cNvPr id="172" name="Google Shape;172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física de um índice Elasticsearch</a:t>
            </a:r>
            <a:endParaRPr/>
          </a:p>
        </p:txBody>
      </p:sp>
      <p:pic>
        <p:nvPicPr>
          <p:cNvPr id="174" name="Google Shape;1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751600"/>
            <a:ext cx="3999900" cy="221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8"/>
          <p:cNvSpPr txBox="1"/>
          <p:nvPr/>
        </p:nvSpPr>
        <p:spPr>
          <a:xfrm>
            <a:off x="1707900" y="4649700"/>
            <a:ext cx="743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 VILLAMIL, F. </a:t>
            </a:r>
            <a:r>
              <a:rPr lang="pt-BR" sz="10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Desigining the Perfect Elasticsearch Cluster: the (almost) definitive guide</a:t>
            </a: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 2017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comunicação com o Elasticsearch é por </a:t>
            </a:r>
            <a:r>
              <a:rPr b="1" lang="pt-BR"/>
              <a:t>chamadas HTTP</a:t>
            </a:r>
            <a:r>
              <a:rPr lang="pt-BR"/>
              <a:t>. Qualquer ferramenta capaz de </a:t>
            </a:r>
            <a:r>
              <a:rPr lang="pt-BR"/>
              <a:t>fazê</a:t>
            </a:r>
            <a:r>
              <a:rPr lang="pt-BR"/>
              <a:t>-las serve. Algumas recomendações: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Kibana - Dev Tools</a:t>
            </a:r>
            <a:r>
              <a:rPr lang="pt-BR"/>
              <a:t>  - Vem com o próprio Kibana, e permite toda a flexibilidade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Elasticsearch for VSCode</a:t>
            </a:r>
            <a:r>
              <a:rPr lang="pt-BR"/>
              <a:t> - Plugin para o VSCode com funcionalidades para interagir Elasticsearch.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pt-BR"/>
              <a:t>Postman</a:t>
            </a:r>
            <a:r>
              <a:rPr lang="pt-BR"/>
              <a:t> - Ferramenta para inspeção e testes de webservices.</a:t>
            </a:r>
            <a:endParaRPr/>
          </a:p>
        </p:txBody>
      </p:sp>
      <p:sp>
        <p:nvSpPr>
          <p:cNvPr id="181" name="Google Shape;181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Interagindo com o Elasticsearch</a:t>
            </a:r>
            <a:endParaRPr/>
          </a:p>
        </p:txBody>
      </p:sp>
      <p:pic>
        <p:nvPicPr>
          <p:cNvPr id="183" name="Google Shape;1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57587"/>
            <a:ext cx="3999901" cy="280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/mensagens/_doc/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"timestamp": "2020-09-20T20:30:00-0300",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"autor": "usuario1",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"texto": "Olá mundo!"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Indexando um documento</a:t>
            </a:r>
            <a:endParaRPr/>
          </a:p>
        </p:txBody>
      </p:sp>
      <p:sp>
        <p:nvSpPr>
          <p:cNvPr id="190" name="Google Shape;190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"_index" : "mensagens",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"_type" : "_doc",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"_id" : "c0G6R3UBqMUSNaHGFjH1",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"_version"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"result" : "created",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"_shards" 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"total" : 2,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"successful"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"failed" 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"_seq_no" : 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"_primary_term" : 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/mensagens/_doc/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"timestamp": "2020-09-20T20:30:00-0300",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"autor": "usuario1",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"texto": "Olá mundo!"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Indexando um documento</a:t>
            </a:r>
            <a:endParaRPr/>
          </a:p>
        </p:txBody>
      </p:sp>
      <p:sp>
        <p:nvSpPr>
          <p:cNvPr id="197" name="Google Shape;197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(201 - Created)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"_index" : "mensagens",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"_type" : "_doc",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"_id" : "c0G6R3UBqMUSNaHGFjH1",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"_version"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"result" : "created",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"_shards" 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"total" : 2,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"successful"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"failed" 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"_seq_no" : 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"_primary_term" : 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/>
          <p:nvPr/>
        </p:nvSpPr>
        <p:spPr>
          <a:xfrm>
            <a:off x="834900" y="2998675"/>
            <a:ext cx="3476700" cy="1976100"/>
          </a:xfrm>
          <a:prstGeom prst="roundRect">
            <a:avLst>
              <a:gd fmla="val 552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 índice que não existe é criado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um identificador não for fornecido, um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aleatório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será criado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tipo dos campos será inferido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criar um novo índice, é necessário cadastrar no Kibana um </a:t>
            </a:r>
            <a:r>
              <a:rPr b="1" lang="pt-BR"/>
              <a:t>Index Pattern</a:t>
            </a:r>
            <a:r>
              <a:rPr lang="pt-BR"/>
              <a:t> correspondente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 menu, escolha "</a:t>
            </a:r>
            <a:r>
              <a:rPr b="1" lang="pt-BR"/>
              <a:t>Stack Management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Opção "</a:t>
            </a:r>
            <a:r>
              <a:rPr b="1" lang="pt-BR"/>
              <a:t>Index Patterns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Especifique padrão do índice a ser criado. Por exemplo "</a:t>
            </a:r>
            <a:r>
              <a:rPr b="1" lang="pt-BR"/>
              <a:t>mensagens*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Caso exista um campo com data, especifique-o no próximo passo.</a:t>
            </a:r>
            <a:endParaRPr/>
          </a:p>
        </p:txBody>
      </p:sp>
      <p:sp>
        <p:nvSpPr>
          <p:cNvPr id="204" name="Google Shape;204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Index Patterns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Além do particionamento em shards, você pode optar por usar múltiplos índices com dados do mesmo formato. Por exemplo: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mensagens-2020-08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mensagens-2020-09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Isso oferece mais uma camada de escalabilidade, e ainda suportar arquivamento e expurgo de dados.</a:t>
            </a:r>
            <a:endParaRPr/>
          </a:p>
        </p:txBody>
      </p:sp>
      <p:sp>
        <p:nvSpPr>
          <p:cNvPr id="205" name="Google Shape;205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Dizendo ao Kibana que o Índice novo Existe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No Kibana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 menu, escolha "</a:t>
            </a:r>
            <a:r>
              <a:rPr b="1" lang="pt-BR"/>
              <a:t>Stack Management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Opção "</a:t>
            </a:r>
            <a:r>
              <a:rPr b="1" lang="pt-BR"/>
              <a:t>Index Management</a:t>
            </a:r>
            <a:r>
              <a:rPr lang="pt-BR"/>
              <a:t>", sob "Data"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Clicar no índice recém criado</a:t>
            </a:r>
            <a:endParaRPr/>
          </a:p>
        </p:txBody>
      </p:sp>
      <p:sp>
        <p:nvSpPr>
          <p:cNvPr id="211" name="Google Shape;211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Por Requests: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GET /mensagens/_mapping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GET /mensagens/_settings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PUT /mensagens/_settings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"index" 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"number_of_replicas":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Inspecionando o Índice do Elasticsearch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