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342F-4583-6E07-9FE3-F529886C2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1932F-C074-A00E-FD2A-B0F81FFDF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0D67-ACC6-6C55-C610-23D99D8B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000-5600-40B6-98C8-0A356965623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DEEEC-95B6-737F-9938-16F1F459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6CC9-E3B7-6C0A-638F-AE240054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27F5-97C7-45DF-915F-CB66CDC3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205E-7D95-E571-C103-B648ED97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08DBE-D9A0-FDFC-22B5-B861A8038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F73F7-95A6-522E-9A52-E29BEB5C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000-5600-40B6-98C8-0A356965623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BE344-F570-C44D-CB07-B22D34D3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FA018-EADE-DA6F-8BDB-D4D72FC1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27F5-97C7-45DF-915F-CB66CDC3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4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01175-537F-50F0-CCDD-111F02EB9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0140B-703B-2120-F58A-12FF485E7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EC79-0945-94E3-1646-9F458338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000-5600-40B6-98C8-0A356965623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1F78-E520-D9C6-A20C-95E98358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38444-CAAE-42DA-DBB6-5B73B8DD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27F5-97C7-45DF-915F-CB66CDC3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3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7FDD-D5BD-5ADA-CD3A-B7AA03EA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69F12-F407-79B3-289A-600F9EC43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259C0-8CC5-8B00-122E-0EA43E77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000-5600-40B6-98C8-0A356965623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70433-E011-24C4-8BBC-9EF2328B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98ACE-B40D-F12E-ECED-A7D94088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27F5-97C7-45DF-915F-CB66CDC3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1FF7-1E7A-E569-6F59-6C392411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E56DF-E48B-1A6C-05A8-2D218F16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BE19C-44C8-2132-1F64-0787CCF9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000-5600-40B6-98C8-0A356965623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E1CA-A101-AD94-D9C6-F5279A9F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2B83B-52B7-FF99-4E80-17E539AF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27F5-97C7-45DF-915F-CB66CDC3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7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3EB5-1B03-28BE-7615-F33E254E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68E3-C501-CCDD-9E21-D798B2B6C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FBB77-4C8C-9397-1D47-F13F71615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218B8-3418-739B-EB78-1D684FBD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000-5600-40B6-98C8-0A356965623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3012C-4C62-F152-36F7-1BE7F18B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66934-E85D-6DB2-02A6-22C61B6E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27F5-97C7-45DF-915F-CB66CDC3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6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428A-422D-4DB4-3018-C2BF46EF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72B3D-1A76-8D9E-7302-1CCA4143F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EE633-57E2-CD08-9C0E-C9F6F79FF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4E82C-55C8-A0FE-0E26-0F691916A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E7991-4563-7B50-B62E-A59E834BA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F15A4-ED8C-49E1-DE1E-AA9875CC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000-5600-40B6-98C8-0A356965623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EFDB8-97BB-F8E7-5283-F9E8C1A3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9B9D6-7564-0985-1BFD-0D370DB7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27F5-97C7-45DF-915F-CB66CDC3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9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DBA6-BC4F-4100-1DEB-0F39EC8E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97755-7BD0-0D36-9E66-CD5391A4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000-5600-40B6-98C8-0A356965623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C9EB2-EF14-D255-BD9E-E6AF5E44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D4491-9F57-4746-8128-4D7A6B00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27F5-97C7-45DF-915F-CB66CDC3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9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D0A2D-72AD-FF50-5054-B9229493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000-5600-40B6-98C8-0A356965623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BB0B3-0B2B-EC83-3B5F-7D23011C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EF0A1-4ACB-1BC1-ABEA-060BBACA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27F5-97C7-45DF-915F-CB66CDC3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2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E848-1D01-1524-CDD3-CD658662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0B2-63E1-BD34-2158-CB080F4F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5502A-FBF1-AD28-A826-A34A05C94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440ED-FFBE-4E34-0F45-9D0B479C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000-5600-40B6-98C8-0A356965623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04E06-6910-1288-86EF-0D738EBE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E3E26-AFFE-7980-E033-038CA1CF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27F5-97C7-45DF-915F-CB66CDC3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2F51-E2E8-4A0A-00E5-5CAD65FF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B98BF-649F-C6CE-D74F-4B345D538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620C0-503F-0496-10A3-8C74A0747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F6F3C-2C63-9738-B436-2CFF19A4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000-5600-40B6-98C8-0A356965623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58D03-AD2E-ED9B-5F81-17362B74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3A44C-3452-F0CA-4FF8-C580A897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27F5-97C7-45DF-915F-CB66CDC3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4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91AA7-E0A9-6BAE-2AA5-78B76BFB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0DA99-12F4-CCA5-23AA-D496CC9E3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5271-BE9A-F9FD-2D70-C893DC80A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E000-5600-40B6-98C8-0A356965623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B993E-B4D2-C21E-1D14-72AC9EC6A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9DF1A-FB72-F8C6-D8EC-9929C2AD8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727F5-97C7-45DF-915F-CB66CDC3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C5630-64A0-C14B-6069-2AAA3D3F8A92}"/>
              </a:ext>
            </a:extLst>
          </p:cNvPr>
          <p:cNvSpPr txBox="1"/>
          <p:nvPr/>
        </p:nvSpPr>
        <p:spPr>
          <a:xfrm>
            <a:off x="2050742" y="1669002"/>
            <a:ext cx="8007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TCGAbiolinks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R/Bioconductor package for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intergrative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of TCGA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DFE82-4467-7168-DB1A-8932DBA81B3E}"/>
              </a:ext>
            </a:extLst>
          </p:cNvPr>
          <p:cNvSpPr txBox="1"/>
          <p:nvPr/>
        </p:nvSpPr>
        <p:spPr>
          <a:xfrm>
            <a:off x="3808521" y="4482423"/>
            <a:ext cx="4172505" cy="370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CS823: Introduction to Bioinformatics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40A59-3E13-EBA1-0ABC-3E8E4D6A9178}"/>
              </a:ext>
            </a:extLst>
          </p:cNvPr>
          <p:cNvSpPr txBox="1"/>
          <p:nvPr/>
        </p:nvSpPr>
        <p:spPr>
          <a:xfrm>
            <a:off x="8371643" y="5610687"/>
            <a:ext cx="310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Walia Farzana</a:t>
            </a:r>
          </a:p>
        </p:txBody>
      </p:sp>
    </p:spTree>
    <p:extLst>
      <p:ext uri="{BB962C8B-B14F-4D97-AF65-F5344CB8AC3E}">
        <p14:creationId xmlns:p14="http://schemas.microsoft.com/office/powerpoint/2010/main" val="221442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FEADFD-5A8E-A942-259D-ED412967E272}"/>
              </a:ext>
            </a:extLst>
          </p:cNvPr>
          <p:cNvSpPr txBox="1"/>
          <p:nvPr/>
        </p:nvSpPr>
        <p:spPr>
          <a:xfrm>
            <a:off x="357325" y="249444"/>
            <a:ext cx="7747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1: Liver Hepatocellular Carcinoma (TCGA-LIHC)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F2BE4-DCC2-9F60-39A7-A622F55D306C}"/>
              </a:ext>
            </a:extLst>
          </p:cNvPr>
          <p:cNvSpPr txBox="1"/>
          <p:nvPr/>
        </p:nvSpPr>
        <p:spPr>
          <a:xfrm>
            <a:off x="585925" y="803442"/>
            <a:ext cx="620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(Train with Elastic Net Model)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7C3DE-C82E-05A4-DA3E-D06931CB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5" y="1624614"/>
            <a:ext cx="5752730" cy="4268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1FC41D-0297-115B-B680-3FF8F1827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36" y="1931818"/>
            <a:ext cx="62293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4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8187C2-8EAC-4729-306E-580A7B97DCD9}"/>
              </a:ext>
            </a:extLst>
          </p:cNvPr>
          <p:cNvSpPr txBox="1"/>
          <p:nvPr/>
        </p:nvSpPr>
        <p:spPr>
          <a:xfrm>
            <a:off x="339570" y="240566"/>
            <a:ext cx="7827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1: Liver Hepatocellular Carcinoma (TCGA-LIHC)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AC6BC-715C-52FB-7F74-3EEA9EB3232C}"/>
              </a:ext>
            </a:extLst>
          </p:cNvPr>
          <p:cNvSpPr txBox="1"/>
          <p:nvPr/>
        </p:nvSpPr>
        <p:spPr>
          <a:xfrm>
            <a:off x="727969" y="790113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A82-98AA-3F85-C96B-9D05BB1431A9}"/>
              </a:ext>
            </a:extLst>
          </p:cNvPr>
          <p:cNvSpPr txBox="1"/>
          <p:nvPr/>
        </p:nvSpPr>
        <p:spPr>
          <a:xfrm>
            <a:off x="7643674" y="1159445"/>
            <a:ext cx="40837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of Sample using hierarchical clustering algorithm. The samples highlighted in red are Solid Tissue Normal and the samples in black are Primary Solid Tumor.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genes group into two classes: gene highly expressed in tumor vs genes in control.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 point is gene detected by DE analysis are only associated to high expression in the control group.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52532091-3024-6A58-A613-1DE036549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7" y="1339660"/>
            <a:ext cx="7388884" cy="527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6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B7FE3-50F4-69DE-E176-B32B0021D599}"/>
              </a:ext>
            </a:extLst>
          </p:cNvPr>
          <p:cNvSpPr txBox="1"/>
          <p:nvPr/>
        </p:nvSpPr>
        <p:spPr>
          <a:xfrm>
            <a:off x="339570" y="240566"/>
            <a:ext cx="7827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1: Liver Hepatocellular Carcinoma (TCGA-LIHC)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BAEA6-83C7-8276-26DD-001AEAE78739}"/>
              </a:ext>
            </a:extLst>
          </p:cNvPr>
          <p:cNvSpPr txBox="1"/>
          <p:nvPr/>
        </p:nvSpPr>
        <p:spPr>
          <a:xfrm>
            <a:off x="763479" y="583265"/>
            <a:ext cx="490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Analysis with Kaplan-Meier Plots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059D3-B1C6-1047-938C-9880419CA12A}"/>
              </a:ext>
            </a:extLst>
          </p:cNvPr>
          <p:cNvSpPr txBox="1"/>
          <p:nvPr/>
        </p:nvSpPr>
        <p:spPr>
          <a:xfrm>
            <a:off x="7386221" y="1582340"/>
            <a:ext cx="4083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Kaplan-Meier plot shows similar trend until 2000 day mark, where female seem to have worse survival probability.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p-value=0.26 is non-significant, therefor gender alone does not significantly sway prognosis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patients die or are censored before 2000 day mark, therefore p-value is not significant.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DFB9B5E-23BC-267E-D457-3A01871EF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97" y="1527238"/>
            <a:ext cx="6468378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61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A753D8-8D3C-3902-C71D-14E6BD02A648}"/>
              </a:ext>
            </a:extLst>
          </p:cNvPr>
          <p:cNvSpPr txBox="1"/>
          <p:nvPr/>
        </p:nvSpPr>
        <p:spPr>
          <a:xfrm>
            <a:off x="206406" y="151790"/>
            <a:ext cx="6940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1: Liver Hepatocellular Carcinoma (TCGA-LIHC)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074C0-E5EE-68CA-B497-30EE710AE45E}"/>
              </a:ext>
            </a:extLst>
          </p:cNvPr>
          <p:cNvSpPr txBox="1"/>
          <p:nvPr/>
        </p:nvSpPr>
        <p:spPr>
          <a:xfrm>
            <a:off x="443883" y="674703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Expression and Survival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00692E67-DCE3-7345-84BF-4A4A78116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64" y="1197616"/>
            <a:ext cx="6468378" cy="4620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E2E979-4648-523D-3E6A-A0DD9CE9FDFD}"/>
              </a:ext>
            </a:extLst>
          </p:cNvPr>
          <p:cNvSpPr txBox="1"/>
          <p:nvPr/>
        </p:nvSpPr>
        <p:spPr>
          <a:xfrm>
            <a:off x="6906828" y="674703"/>
            <a:ext cx="46607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genes are differentially expressed between healthy and disease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one of the selected genes, we know they are either up-regulated in the tumor tissue and not in the normal tissue and vice versa.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those genes provide an advantage, disadvantage regarding prognosis?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take all the expression values in the diseased samples, then take the median.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with expression greater than the median we put in up-regulated groups and others in down-regulated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4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480FC4A-244F-5766-67BC-FCAF86672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844" y="1704791"/>
            <a:ext cx="5642258" cy="4030184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E6D4B51-17D3-5F14-81B3-123CD759A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8" y="1813437"/>
            <a:ext cx="5446747" cy="389053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F11222-AF02-ABB4-1B03-7A50016D7101}"/>
              </a:ext>
            </a:extLst>
          </p:cNvPr>
          <p:cNvCxnSpPr>
            <a:cxnSpLocks/>
          </p:cNvCxnSpPr>
          <p:nvPr/>
        </p:nvCxnSpPr>
        <p:spPr>
          <a:xfrm>
            <a:off x="5831687" y="1305017"/>
            <a:ext cx="0" cy="532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E5D752-A739-9A1C-FAA5-7BAB78019F6D}"/>
              </a:ext>
            </a:extLst>
          </p:cNvPr>
          <p:cNvSpPr txBox="1"/>
          <p:nvPr/>
        </p:nvSpPr>
        <p:spPr>
          <a:xfrm>
            <a:off x="321816" y="400365"/>
            <a:ext cx="6576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1: Liver Hepatocellular Carcinoma (TCGA-LIHC)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2A1A7E-AB6E-D823-944D-7F0D3782B7D2}"/>
              </a:ext>
            </a:extLst>
          </p:cNvPr>
          <p:cNvSpPr txBox="1"/>
          <p:nvPr/>
        </p:nvSpPr>
        <p:spPr>
          <a:xfrm>
            <a:off x="399495" y="940698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Expression and Survival</a:t>
            </a:r>
          </a:p>
        </p:txBody>
      </p:sp>
    </p:spTree>
    <p:extLst>
      <p:ext uri="{BB962C8B-B14F-4D97-AF65-F5344CB8AC3E}">
        <p14:creationId xmlns:p14="http://schemas.microsoft.com/office/powerpoint/2010/main" val="453307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7FF5C-7517-1A8C-1C13-84C8F7479B12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Study 2: Glioblastoma (TCGA-GBM)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6CD567-576A-FC82-2414-79602B5CC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754762"/>
            <a:ext cx="5455917" cy="334174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B57BD62-2C57-4C38-CF18-BB53A4505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559510"/>
            <a:ext cx="5455917" cy="17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9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88BD82-9221-E9EF-AC43-8841FE787D85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</a:rPr>
              <a:t> Visualization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9E24BBD-0083-464D-190E-36E48D757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0" y="2523915"/>
            <a:ext cx="5248656" cy="374904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9A1FE30-7A51-A451-38FE-226A1BF86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85" y="2527997"/>
            <a:ext cx="5248656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99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5F18E8-6421-BFA8-2E92-4DCBDA51F2BB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Classification Results &amp; Clustering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BE9A9C-CFF5-1A9B-08BE-1C61ADCFA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44" r="20660" b="1"/>
          <a:stretch/>
        </p:blipFill>
        <p:spPr>
          <a:xfrm>
            <a:off x="393308" y="2523915"/>
            <a:ext cx="5146358" cy="3749040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5DB6A-2CA1-C7EF-3639-B7D67C9DEB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5374"/>
          <a:stretch/>
        </p:blipFill>
        <p:spPr>
          <a:xfrm>
            <a:off x="6285146" y="2545659"/>
            <a:ext cx="554695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89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50EA8D4-9F01-45C4-F3A8-EEB3C03CB716}"/>
              </a:ext>
            </a:extLst>
          </p:cNvPr>
          <p:cNvSpPr txBox="1"/>
          <p:nvPr/>
        </p:nvSpPr>
        <p:spPr>
          <a:xfrm>
            <a:off x="4739873" y="506727"/>
            <a:ext cx="6880993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Survival Analysis in Primary &amp; Recurrent Tumor Patients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E8086F0-2842-3A0E-04B2-9F7378CD24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" r="3" b="5319"/>
          <a:stretch/>
        </p:blipFill>
        <p:spPr>
          <a:xfrm>
            <a:off x="393308" y="2523915"/>
            <a:ext cx="5559480" cy="374904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4743A94-36C7-C3A0-14C1-ECB19B6F2B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" r="-4" b="2179"/>
          <a:stretch/>
        </p:blipFill>
        <p:spPr>
          <a:xfrm>
            <a:off x="6251736" y="2527997"/>
            <a:ext cx="554695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42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583172-536D-C219-5FB1-62F97389649B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Gene Expression in Recurrent Tumor Patients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52487B1-F496-2BA3-0837-8CEF38DD63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7" r="3" b="1957"/>
          <a:stretch/>
        </p:blipFill>
        <p:spPr>
          <a:xfrm>
            <a:off x="393308" y="2523915"/>
            <a:ext cx="5559480" cy="374904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43F0BBC-828D-A6A6-44C7-6BB22C9AC2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" r="-4" b="1902"/>
          <a:stretch/>
        </p:blipFill>
        <p:spPr>
          <a:xfrm>
            <a:off x="6251736" y="2527997"/>
            <a:ext cx="554695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1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DE0C0-5D9C-92E0-2F09-D4A33ABA94D3}"/>
              </a:ext>
            </a:extLst>
          </p:cNvPr>
          <p:cNvSpPr txBox="1"/>
          <p:nvPr/>
        </p:nvSpPr>
        <p:spPr>
          <a:xfrm>
            <a:off x="1038687" y="1305341"/>
            <a:ext cx="99429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Cancer Genome Atlas(TCGA) research networks avails large collection of clinical and molecular phenotypes of 10,000 tumor patients with 33 different tumor type.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TCGA data have some bioinformatics challenges which includes data retrieval, integration of clinical data with molecular data (RNA,DNA methylation).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R/Bioconductor package called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TCGAniolinks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these challenges through a guided workflow for users.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workflow allows query, download and performance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TCGAbiolinks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aids in querying, downloading, analyzing and integrating TCGA data within a single collective Bioconductor package.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96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282992-577E-2950-696D-4D4FB6CBD163}"/>
              </a:ext>
            </a:extLst>
          </p:cNvPr>
          <p:cNvSpPr txBox="1"/>
          <p:nvPr/>
        </p:nvSpPr>
        <p:spPr>
          <a:xfrm>
            <a:off x="2574524" y="2560364"/>
            <a:ext cx="6649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256166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B532A7-EE14-6FD1-C04B-D2174304D1FD}"/>
              </a:ext>
            </a:extLst>
          </p:cNvPr>
          <p:cNvSpPr txBox="1"/>
          <p:nvPr/>
        </p:nvSpPr>
        <p:spPr>
          <a:xfrm>
            <a:off x="642151" y="328474"/>
            <a:ext cx="1067096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TCGABiolinks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divided into four folds: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data retrieval via TCGA’s DCCWS( Data Coordination Center’s Web Service)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 using appropriate pre-processing strategies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opportunities to conduct standard analysis and advanced integrative analyses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download specific version of the data and easily produce research results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TCGABiolinks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can be grouped into three levels: Data, Analysis and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handles retrieval and query of TCGA data and consists of three main functions: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GDCquery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GDCdownload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GDCprepare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TCGAanalyze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comprises two type of analysis: molecular and clinical analysis.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TCGAanalyze_Normalization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to normalize mRNA transcripts and miRNA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EDASeq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TCGAanalyze_DEA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users to identify differential expression or regions between two populations or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1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66920-EAA0-4AC2-299E-4DE70B944B67}"/>
              </a:ext>
            </a:extLst>
          </p:cNvPr>
          <p:cNvSpPr txBox="1"/>
          <p:nvPr/>
        </p:nvSpPr>
        <p:spPr>
          <a:xfrm>
            <a:off x="446843" y="807868"/>
            <a:ext cx="112746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visualization section allow to visualize the results generated by analysis section using heatmap, clusters, principal component analysis (PCA).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case studies are conducted to perform classical analysis using clinical and genomic data from the Cancer Genome Atlas (TCGA).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steps are followed for the two case studies: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1. Downloading the data (clinical and expression) from TCGA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2. Processing the Data (normalization) and saving it locally using table format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3. Unsupervised analysis includes differential analysis, PCA and clustering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4. Building a machine learning model(classifier) to predict cancer.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5. Perform survival analysis of molecular markers detected in previous analysis.</a:t>
            </a:r>
          </a:p>
        </p:txBody>
      </p:sp>
    </p:spTree>
    <p:extLst>
      <p:ext uri="{BB962C8B-B14F-4D97-AF65-F5344CB8AC3E}">
        <p14:creationId xmlns:p14="http://schemas.microsoft.com/office/powerpoint/2010/main" val="151928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244B9-2FC8-DEE8-A7FE-D38E4230C519}"/>
              </a:ext>
            </a:extLst>
          </p:cNvPr>
          <p:cNvSpPr txBox="1"/>
          <p:nvPr/>
        </p:nvSpPr>
        <p:spPr>
          <a:xfrm>
            <a:off x="310717" y="310718"/>
            <a:ext cx="718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1: Liver Hepatocellular Carcinoma (TCGA-LIHC)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09589-5675-6C5F-9EFB-D044ED0FC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28" y="1683659"/>
            <a:ext cx="4029075" cy="4467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44C968-A397-73CF-71EF-4E9A7AA8AE0B}"/>
              </a:ext>
            </a:extLst>
          </p:cNvPr>
          <p:cNvSpPr txBox="1"/>
          <p:nvPr/>
        </p:nvSpPr>
        <p:spPr>
          <a:xfrm>
            <a:off x="559293" y="1189608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1.Importing the required library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A896A5-7769-B050-0E10-FD051015D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200" y="1558940"/>
            <a:ext cx="6724650" cy="2076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B277EC-C46E-C091-8514-7FDE5DDB0E0F}"/>
              </a:ext>
            </a:extLst>
          </p:cNvPr>
          <p:cNvSpPr txBox="1"/>
          <p:nvPr/>
        </p:nvSpPr>
        <p:spPr>
          <a:xfrm>
            <a:off x="6319608" y="1049382"/>
            <a:ext cx="53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Query, Download and Prepare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15FB85-EB79-E0DF-A9FB-89816DD035F9}"/>
              </a:ext>
            </a:extLst>
          </p:cNvPr>
          <p:cNvSpPr txBox="1"/>
          <p:nvPr/>
        </p:nvSpPr>
        <p:spPr>
          <a:xfrm>
            <a:off x="5193437" y="5657671"/>
            <a:ext cx="6521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properly install the library and made the functions works, the guideline in the following link will assist: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https://github.com/BioinformaticsFMRP/TCGAbiolinks/issues/493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951A40-EF55-093A-023F-F233E7463B05}"/>
              </a:ext>
            </a:extLst>
          </p:cNvPr>
          <p:cNvSpPr txBox="1"/>
          <p:nvPr/>
        </p:nvSpPr>
        <p:spPr>
          <a:xfrm>
            <a:off x="5333214" y="4540913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TCGA data objects are specified under Bioconductor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SummarizedExperiment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class</a:t>
            </a:r>
          </a:p>
        </p:txBody>
      </p:sp>
    </p:spTree>
    <p:extLst>
      <p:ext uri="{BB962C8B-B14F-4D97-AF65-F5344CB8AC3E}">
        <p14:creationId xmlns:p14="http://schemas.microsoft.com/office/powerpoint/2010/main" val="212925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11C689-A7BE-F32F-A23E-DDF4B1C13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7" y="1748068"/>
            <a:ext cx="3666479" cy="350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62919B-7800-121B-8ADB-7DC2796A15AD}"/>
              </a:ext>
            </a:extLst>
          </p:cNvPr>
          <p:cNvSpPr txBox="1"/>
          <p:nvPr/>
        </p:nvSpPr>
        <p:spPr>
          <a:xfrm>
            <a:off x="310717" y="310718"/>
            <a:ext cx="718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1: Liver Hepatocellular Carcinoma (TCGA-LIHC)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94E6F-81FC-AF25-AF1A-0136B68F2798}"/>
              </a:ext>
            </a:extLst>
          </p:cNvPr>
          <p:cNvSpPr txBox="1"/>
          <p:nvPr/>
        </p:nvSpPr>
        <p:spPr>
          <a:xfrm>
            <a:off x="523783" y="1076895"/>
            <a:ext cx="325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Project Summary Output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659652-473A-B19B-91FC-B7CA95DF2EA7}"/>
              </a:ext>
            </a:extLst>
          </p:cNvPr>
          <p:cNvCxnSpPr/>
          <p:nvPr/>
        </p:nvCxnSpPr>
        <p:spPr>
          <a:xfrm>
            <a:off x="3897297" y="861134"/>
            <a:ext cx="79899" cy="5397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17DF12-1A1D-DE1C-FB1F-33ACEAF6C882}"/>
              </a:ext>
            </a:extLst>
          </p:cNvPr>
          <p:cNvSpPr txBox="1"/>
          <p:nvPr/>
        </p:nvSpPr>
        <p:spPr>
          <a:xfrm>
            <a:off x="4305670" y="1010174"/>
            <a:ext cx="482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Dimension and columns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tcga_data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81CF2E-9866-A5F0-5C57-B7DD14BBF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427" y="1446227"/>
            <a:ext cx="1562100" cy="400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638F6B-9BB4-9383-17BB-F06F6F7D9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46227"/>
            <a:ext cx="5931371" cy="26455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58A2A6-515B-C205-88AB-3CC5E842A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172" y="4259248"/>
            <a:ext cx="45529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0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A734E2-CE5C-15A4-5B46-FD1913942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1" y="1497183"/>
            <a:ext cx="9620250" cy="5200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4011B7-8B96-BD2F-292D-CFA8D1FD4EFB}"/>
              </a:ext>
            </a:extLst>
          </p:cNvPr>
          <p:cNvSpPr txBox="1"/>
          <p:nvPr/>
        </p:nvSpPr>
        <p:spPr>
          <a:xfrm>
            <a:off x="292963" y="93712"/>
            <a:ext cx="7481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1: Liver Hepatocellular Carcinoma (TCGA-LIHC)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7A159-904F-4DB8-E8C4-E5A5210FF56F}"/>
              </a:ext>
            </a:extLst>
          </p:cNvPr>
          <p:cNvSpPr txBox="1"/>
          <p:nvPr/>
        </p:nvSpPr>
        <p:spPr>
          <a:xfrm>
            <a:off x="292963" y="656948"/>
            <a:ext cx="106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‘assay’ function to obtain gene expression quantification matrices and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to see gene mapping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227174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F7284-D1A2-8811-8788-D73C7974C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83" y="1402176"/>
            <a:ext cx="382905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6B4360-0B07-08DB-547B-A3A6A5792FDA}"/>
              </a:ext>
            </a:extLst>
          </p:cNvPr>
          <p:cNvSpPr txBox="1"/>
          <p:nvPr/>
        </p:nvSpPr>
        <p:spPr>
          <a:xfrm>
            <a:off x="292963" y="93712"/>
            <a:ext cx="7481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1: Liver Hepatocellular Carcinoma (TCGA-LIHC)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BC76B-62A8-BE81-AC97-AC425BB3C91A}"/>
              </a:ext>
            </a:extLst>
          </p:cNvPr>
          <p:cNvSpPr txBox="1"/>
          <p:nvPr/>
        </p:nvSpPr>
        <p:spPr>
          <a:xfrm>
            <a:off x="399495" y="923278"/>
            <a:ext cx="1036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and reading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tcga_data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as .RDS file.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BE486-14F7-0C49-F727-8FFF414F8D83}"/>
              </a:ext>
            </a:extLst>
          </p:cNvPr>
          <p:cNvSpPr txBox="1"/>
          <p:nvPr/>
        </p:nvSpPr>
        <p:spPr>
          <a:xfrm>
            <a:off x="497150" y="2814221"/>
            <a:ext cx="591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Gene Expression Data Normalization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A6513-12D1-F515-577C-539080FC914D}"/>
              </a:ext>
            </a:extLst>
          </p:cNvPr>
          <p:cNvSpPr txBox="1"/>
          <p:nvPr/>
        </p:nvSpPr>
        <p:spPr>
          <a:xfrm>
            <a:off x="736847" y="3338004"/>
            <a:ext cx="107508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raw data have batch effect and other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articafts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that’s why a computational pipeline to perform several steps.</a:t>
            </a:r>
          </a:p>
          <a:p>
            <a:pPr marL="342900" indent="-342900" algn="just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is called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limma_pipeline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tcga_data,condition_variable,reference_group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tcga_data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object,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variable by which patient samples are grouped and the values of condition variables that will be in the reference group within 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reference_group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parameter.</a:t>
            </a:r>
          </a:p>
          <a:p>
            <a:pPr marL="342900" indent="-342900" algn="just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returns three objects: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which contains normalized data,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eBayes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that contains fitted model with statistics related to probes,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which contain 100 differentially expressed genes sorted by p-value.</a:t>
            </a:r>
          </a:p>
        </p:txBody>
      </p:sp>
    </p:spTree>
    <p:extLst>
      <p:ext uri="{BB962C8B-B14F-4D97-AF65-F5344CB8AC3E}">
        <p14:creationId xmlns:p14="http://schemas.microsoft.com/office/powerpoint/2010/main" val="416942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A3E5C-E81C-26A3-DA78-A81B309A7192}"/>
              </a:ext>
            </a:extLst>
          </p:cNvPr>
          <p:cNvSpPr txBox="1"/>
          <p:nvPr/>
        </p:nvSpPr>
        <p:spPr>
          <a:xfrm>
            <a:off x="64363" y="160668"/>
            <a:ext cx="7721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1: Liver Hepatocellular Carcinoma (TCGA-LIHC)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67343-759D-9386-1F3F-824FBB2BF2E6}"/>
              </a:ext>
            </a:extLst>
          </p:cNvPr>
          <p:cNvSpPr txBox="1"/>
          <p:nvPr/>
        </p:nvSpPr>
        <p:spPr>
          <a:xfrm>
            <a:off x="284086" y="825623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582D5-79DB-9867-07F5-F0924291702F}"/>
              </a:ext>
            </a:extLst>
          </p:cNvPr>
          <p:cNvSpPr txBox="1"/>
          <p:nvPr/>
        </p:nvSpPr>
        <p:spPr>
          <a:xfrm>
            <a:off x="284086" y="1194955"/>
            <a:ext cx="1099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plot for the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object created by the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limma_pipeline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function. The plot exhibits that two sample groups ( tumor tissue, healthy tissue) have a well-separated Gene Expression profile</a:t>
            </a:r>
            <a:r>
              <a:rPr lang="en-US" dirty="0"/>
              <a:t>.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9A852E3-68CD-77EA-7D57-5F24770D8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6" y="2054350"/>
            <a:ext cx="5867527" cy="419109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165CE43-17B2-BA94-B87F-BEFE91ECC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467" y="2054350"/>
            <a:ext cx="5533749" cy="39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7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1010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FARZANA, WALIA</dc:creator>
  <cp:lastModifiedBy>FARZANA, WALIA</cp:lastModifiedBy>
  <cp:revision>4</cp:revision>
  <dcterms:created xsi:type="dcterms:W3CDTF">2022-10-30T18:29:01Z</dcterms:created>
  <dcterms:modified xsi:type="dcterms:W3CDTF">2022-11-03T13:15:11Z</dcterms:modified>
</cp:coreProperties>
</file>