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z1OktiaDcE9yL+OcGx6anhK4b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33CEA8-224E-4D61-9AAA-888CF7ABF133}">
  <a:tblStyle styleId="{2333CEA8-224E-4D61-9AAA-888CF7ABF1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0e43cd40f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0e43cd40f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3. summation loops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5. which one produces more accurate results. taylor vs pade</a:t>
            </a: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PadeApproximan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Assignment 1</a:t>
            </a:r>
            <a:br>
              <a:rPr lang="en-US"/>
            </a:br>
            <a:br>
              <a:rPr lang="en-US"/>
            </a:br>
            <a:r>
              <a:rPr lang="en-US" sz="4800"/>
              <a:t>Numerical methods in Engineering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ECE 611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 2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Joe Zalameda, Walia Farzana, Fatima Raza,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KiranThyloor Shivu, Shafiyee Islam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B - Conclusion</a:t>
            </a:r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838200" y="1612561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0" t="-22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C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Pade Approximant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0" i="0">
                <a:solidFill>
                  <a:srgbClr val="1C1917"/>
                </a:solidFill>
                <a:latin typeface="Arial"/>
                <a:ea typeface="Arial"/>
                <a:cs typeface="Arial"/>
                <a:sym typeface="Arial"/>
              </a:rPr>
              <a:t>Padé approximations are rational function approximations, expressed as the ratio of two power series.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0" i="0">
                <a:solidFill>
                  <a:srgbClr val="1C1917"/>
                </a:solidFill>
                <a:latin typeface="Arial"/>
                <a:ea typeface="Arial"/>
                <a:cs typeface="Arial"/>
                <a:sym typeface="Arial"/>
              </a:rPr>
              <a:t>Padé approximations well-represent functions with poles, superior to Taylor series in these cases. The rational functions can model poles, unlike Taylor polynomials.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949911" y="6329779"/>
            <a:ext cx="102448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mathworld.wolfram.com/PadeApproximant.html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[Accessed 09/19/2023]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48750" y="186484"/>
            <a:ext cx="2800739" cy="207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>
                <a:solidFill>
                  <a:schemeClr val="dk1"/>
                </a:solidFill>
              </a:rPr>
              <a:t>Problem C </a:t>
            </a:r>
            <a:br>
              <a:rPr lang="en-US"/>
            </a:br>
            <a:br>
              <a:rPr lang="en-US"/>
            </a:br>
            <a:r>
              <a:rPr lang="en-US"/>
              <a:t>Source Code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5675" y="152400"/>
            <a:ext cx="869632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48750" y="186484"/>
            <a:ext cx="2800739" cy="207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>
                <a:solidFill>
                  <a:schemeClr val="dk1"/>
                </a:solidFill>
              </a:rPr>
              <a:t>Problem C </a:t>
            </a:r>
            <a:br>
              <a:rPr lang="en-US"/>
            </a:br>
            <a:br>
              <a:rPr lang="en-US"/>
            </a:br>
            <a:r>
              <a:rPr lang="en-US"/>
              <a:t>Source Code</a:t>
            </a:r>
            <a:br>
              <a:rPr lang="en-US"/>
            </a:br>
            <a:r>
              <a:rPr lang="en-US" sz="2700"/>
              <a:t>[cont…]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75" y="592105"/>
            <a:ext cx="8277225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838200" y="1369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Problem – C     Results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838200" y="1072882"/>
            <a:ext cx="10515600" cy="7185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35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2" name="Google Shape;182;p31" descr="A white background with black dot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4025" y="2005548"/>
            <a:ext cx="9587436" cy="4715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838200" y="1960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Problem – C     Results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838200" y="1072882"/>
            <a:ext cx="10515600" cy="7185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35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9" name="Google Shape;189;p32" descr="A group of small dots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563" y="1698170"/>
            <a:ext cx="10489237" cy="48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95" name="Google Shape;195;p33" descr="A group of graphs showing different colored line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81037"/>
            <a:ext cx="1219200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482012" y="-72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Comparison between f(x), Taylor’s approximation and Pade Approximation for same order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9171992" y="5194587"/>
            <a:ext cx="16515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N=M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 descr="A group of graph of a graph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0549"/>
            <a:ext cx="1219200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82012" y="-72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/>
              <a:t>Comparison between f(x), Taylor’s approximation and Pade Approximation for same order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8873413" y="5175926"/>
            <a:ext cx="25472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N+1=</a:t>
            </a:r>
            <a:r>
              <a:rPr lang="en-US" sz="5400"/>
              <a:t>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80e43cd40f_2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2300"/>
            <a:ext cx="12192000" cy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80e43cd40f_2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Comparison Between Taylors and Pade Approximation</a:t>
            </a:r>
            <a:endParaRPr/>
          </a:p>
        </p:txBody>
      </p:sp>
      <p:sp>
        <p:nvSpPr>
          <p:cNvPr id="211" name="Google Shape;211;g280e43cd40f_22_0"/>
          <p:cNvSpPr txBox="1"/>
          <p:nvPr/>
        </p:nvSpPr>
        <p:spPr>
          <a:xfrm>
            <a:off x="9645875" y="2418775"/>
            <a:ext cx="23022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= ln(2)= 0.693147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80e43cd40f_22_0"/>
          <p:cNvSpPr txBox="1"/>
          <p:nvPr/>
        </p:nvSpPr>
        <p:spPr>
          <a:xfrm>
            <a:off x="9710850" y="5184200"/>
            <a:ext cx="23022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= ln(11)/10= 0.23978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Overview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08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Use of Taylor Series expansion to approximate functions</a:t>
            </a:r>
            <a:endParaRPr sz="2700"/>
          </a:p>
          <a:p>
            <a:pPr marL="514350" lvl="0" indent="-508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Compute Pade approximation of function</a:t>
            </a:r>
            <a:endParaRPr sz="2700"/>
          </a:p>
          <a:p>
            <a:pPr marL="514350" lvl="0" indent="-508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Utilize MATLAB to compute series expansions to N iterations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MATLAB is used to approximate functions to a finite value</a:t>
            </a:r>
            <a:endParaRPr sz="2700"/>
          </a:p>
          <a:p>
            <a:pPr marL="45720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Comparison and results generated presented from the MATLAB terminal output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Problem C  - Conclusion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838200" y="1777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Pade approximation gives the best result from get go with lower order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often provides a better approximation than a simple Taylor series, especially for functions with poles or singularities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Pade function is of numerator and denominators, working as poles and zeroes, this gives us a more complex view of the function at hand giving out a more balanced result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graphicFrame>
        <p:nvGraphicFramePr>
          <p:cNvPr id="224" name="Google Shape;224;p25"/>
          <p:cNvGraphicFramePr/>
          <p:nvPr/>
        </p:nvGraphicFramePr>
        <p:xfrm>
          <a:off x="435429" y="197809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{2333CEA8-224E-4D61-9AAA-888CF7ABF133}</a:tableStyleId>
              </a:tblPr>
              <a:tblGrid>
                <a:gridCol w="70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[1]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/>
                        <a:t>D. A. S. S. Matt Boelkins, "LibreTexts Mathematics," NICE CXone Expert , [Online]. Available: https://math.libretexts.org/Under_Construction/Purgatory/Book%3A_Active_Calculus_(Boelkins_et_al.)/08%3A_Sequences_and_Series/8.05%3A_Taylor_Polynomials_and_Taylor_Series. [Accessed 19 9 2023].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[2]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"emathzone.com," [Online]. Available: https://www.emathzone.com/tutorials/calculus/maclaurin-series-of-ln1x.html.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[3]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"OpenStax," Rice University, [Online]. Available: https://openstax.org/books/calculus-volume-2/pages/6-3-taylor-and-maclaurin-series.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[4]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F. Benistant, "Medium," 4 7 2022. [Online]. Available: https://medium.com/@2020machinelearning/taylor-series-pade-approximants-and-neural-networks-db77d228f8d8.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[5]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MathWorks Inc, [Online]. Available: https://www.mathworks.com/help/symbolic/sym.taylor.html.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[6]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N. C. S. o. S. a. Mathematics, "Youtube," [Online]. Available: https://www.youtube.com/watch?v=a2MCBISjujA.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[7]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Mathworks Inc, "Pade Approximant," [Online]. Available: https://www.mathworks.com/help/symbolic/pade.html.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[8]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L. Sanguigno, "Pade Approximate," MATLAB Central File Exchange, [Online]. Available: https://www.mathworks.com/matlabcentral/fileexchange/31800-pade-approximant.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[9]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U. o. C. Boulder, "Pade Approximation," [Online]. Available: https://www.colorado.edu/amath/sites/default/files/attached-files/pade_2.pdf. [Accessed 19 9 2023].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A  </a:t>
            </a:r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88" t="-25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F8B2-34E2-9302-F125-17E36309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 – Solution Part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FF012-39BA-DC59-D074-FDAF43008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215"/>
                <a:ext cx="5070231" cy="5062660"/>
              </a:xfrm>
            </p:spPr>
            <p:txBody>
              <a:bodyPr>
                <a:normAutofit fontScale="85000" lnSpcReduction="20000"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900" b="1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 Maclaurin Series </a:t>
                </a:r>
                <a:r>
                  <a:rPr lang="en-US" sz="1900" b="1" i="1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Expansion </a:t>
                </a:r>
                <a:r>
                  <a:rPr lang="en-US" sz="1900" b="1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p(x) </a:t>
                </a:r>
                <a:endParaRPr lang="en-US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p(x)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ake 1</a:t>
                </a:r>
                <a:r>
                  <a:rPr lang="en-US" sz="1800" b="1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derivative at x=0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Take 2</a:t>
                </a:r>
                <a:r>
                  <a:rPr lang="en-US" sz="1800" b="1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derivative at x=0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Take 3</a:t>
                </a:r>
                <a:r>
                  <a:rPr lang="en-US" sz="1800" b="1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derivative at x=0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ake 4</a:t>
                </a:r>
                <a:r>
                  <a:rPr lang="en-US" sz="1800" b="1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derivative at x=0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𝐼𝑉</m:t>
                        </m:r>
                      </m:sup>
                    </m:sSup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=−6∗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=−6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ake 5</a:t>
                </a:r>
                <a:r>
                  <a:rPr lang="en-US" sz="1800" b="1" kern="1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derivative at x=0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p>
                    </m:sSup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=24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FF012-39BA-DC59-D074-FDAF43008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215"/>
                <a:ext cx="5070231" cy="5062660"/>
              </a:xfrm>
              <a:blipFill>
                <a:blip r:embed="rId2"/>
                <a:stretch>
                  <a:fillRect l="-963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35201D-8D70-D5EC-F1E2-15818625E93E}"/>
              </a:ext>
            </a:extLst>
          </p:cNvPr>
          <p:cNvSpPr txBox="1">
            <a:spLocks/>
          </p:cNvSpPr>
          <p:nvPr/>
        </p:nvSpPr>
        <p:spPr>
          <a:xfrm>
            <a:off x="5281246" y="1825625"/>
            <a:ext cx="3819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A56F991-688B-6790-7897-00000B922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7662" y="1430215"/>
                <a:ext cx="6494584" cy="5062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600" b="1" i="1" kern="1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Expand Maclaurin Series</a:t>
                </a:r>
              </a:p>
              <a:p>
                <a:pPr marL="1143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5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5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p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p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p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IV</m:t>
                        </m:r>
                      </m:sup>
                    </m:sSup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1500" b="0" i="0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5!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p>
                    </m:sSup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0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=0+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Reintroduce f(x)</a:t>
                </a: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A56F991-688B-6790-7897-00000B92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62" y="1430215"/>
                <a:ext cx="6494584" cy="5062660"/>
              </a:xfrm>
              <a:prstGeom prst="rect">
                <a:avLst/>
              </a:prstGeom>
              <a:blipFill>
                <a:blip r:embed="rId3"/>
                <a:stretch>
                  <a:fillRect l="-469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oogle Shape;112;p5">
            <a:extLst>
              <a:ext uri="{FF2B5EF4-FFF2-40B4-BE49-F238E27FC236}">
                <a16:creationId xmlns:a16="http://schemas.microsoft.com/office/drawing/2014/main" id="{79632610-A568-6C78-6E6C-A052B787494D}"/>
              </a:ext>
            </a:extLst>
          </p:cNvPr>
          <p:cNvGraphicFramePr/>
          <p:nvPr/>
        </p:nvGraphicFramePr>
        <p:xfrm>
          <a:off x="1536623" y="6053002"/>
          <a:ext cx="9493900" cy="7223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[1] 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/>
                        <a:t>D. A. S. S. Matt </a:t>
                      </a:r>
                      <a:r>
                        <a:rPr lang="en-US" sz="800" b="0" u="none" strike="noStrike" cap="none" dirty="0" err="1"/>
                        <a:t>Boelkins</a:t>
                      </a:r>
                      <a:r>
                        <a:rPr lang="en-US" sz="800" b="0" u="none" strike="noStrike" cap="none" dirty="0"/>
                        <a:t>, "</a:t>
                      </a:r>
                      <a:r>
                        <a:rPr lang="en-US" sz="800" b="0" u="none" strike="noStrike" cap="none" dirty="0" err="1"/>
                        <a:t>LibreTexts</a:t>
                      </a:r>
                      <a:r>
                        <a:rPr lang="en-US" sz="800" b="0" u="none" strike="noStrike" cap="none" dirty="0"/>
                        <a:t> Mathematics," NICE </a:t>
                      </a:r>
                      <a:r>
                        <a:rPr lang="en-US" sz="800" b="0" u="none" strike="noStrike" cap="none" dirty="0" err="1"/>
                        <a:t>CXone</a:t>
                      </a:r>
                      <a:r>
                        <a:rPr lang="en-US" sz="800" b="0" u="none" strike="noStrike" cap="none" dirty="0"/>
                        <a:t> Expert , [Online]. Available: https://math.libretexts.org/Under_Construction/Purgatory/Book%3A_Active_Calculus_(Boelkins_et_al.)/08%3A_Sequences_and_Series/8.05%3A_Taylor_Polynomials_and_Taylor_Series. [Accessed 19 9 2023].</a:t>
                      </a:r>
                      <a:endParaRPr sz="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[2] 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"emathzone.com," [Online]. Available: https://www.emathzone.com/tutorials/calculus/maclaurin-series-of-ln1x.html. [Accessed 19 9 2023].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/>
                        <a:t>[3] 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/>
                        <a:t>"OpenStax," Rice University, [Online]. Available: https://openstax.org/books/calculus-volume-2/pages/6-3-taylor-and-maclaurin-series. [Accessed 19 9 2023].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9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92D-3549-0D29-ACE4-076B05F5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 –Solution Part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D2D4F7-0581-90CA-30DF-4F9F883BD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30215"/>
                <a:ext cx="5070231" cy="5062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600" b="1" i="1" kern="1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Take derivative of f(x)</a:t>
                </a: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12 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  <m:d>
                          <m:d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36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Taking x=0</a:t>
                </a: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(0)=−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  <m:d>
                      <m:d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  <m:d>
                          <m:dPr>
                            <m:ctrlP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5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5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5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x=0 Taylor Series expansion</a:t>
                </a: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−0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DD2D4F7-0581-90CA-30DF-4F9F883B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0215"/>
                <a:ext cx="5070231" cy="5062660"/>
              </a:xfrm>
              <a:prstGeom prst="rect">
                <a:avLst/>
              </a:prstGeom>
              <a:blipFill>
                <a:blip r:embed="rId2"/>
                <a:stretch>
                  <a:fillRect l="-48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83A833-55EF-0C24-06BB-4517D9D747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2447" y="1430215"/>
                <a:ext cx="5070231" cy="5062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600" b="1" i="1" kern="1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General form of Taylor Series</a:t>
                </a: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1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6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6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16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en-US" sz="1600" b="1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600" b="1" i="1" kern="1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6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5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endParaRPr lang="en-US" sz="1800" b="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83A833-55EF-0C24-06BB-4517D9D7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47" y="1430215"/>
                <a:ext cx="5070231" cy="5062660"/>
              </a:xfrm>
              <a:prstGeom prst="rect">
                <a:avLst/>
              </a:prstGeom>
              <a:blipFill>
                <a:blip r:embed="rId3"/>
                <a:stretch>
                  <a:fillRect l="-60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B</a:t>
            </a: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78154" y="1825625"/>
            <a:ext cx="119574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B – Solution Source Code</a:t>
            </a:r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1061718" y="1374406"/>
            <a:ext cx="37806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MATLAB from scratch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64" y="1812555"/>
            <a:ext cx="5588000" cy="421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3292" y="1812555"/>
            <a:ext cx="6096000" cy="4153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6324889" y="1322263"/>
            <a:ext cx="51728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using built in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8"/>
          <p:cNvGraphicFramePr/>
          <p:nvPr/>
        </p:nvGraphicFramePr>
        <p:xfrm>
          <a:off x="3143419" y="651730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{2333CEA8-224E-4D61-9AAA-888CF7ABF133}</a:tableStyleId>
              </a:tblPr>
              <a:tblGrid>
                <a:gridCol w="1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/>
                        <a:t>[5] 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u="none" strike="noStrike" cap="none"/>
                        <a:t>MathWorks Inc, [Online]. Available: https://www.mathworks.com/help/symbolic/sym.taylor.html. [Accessed 19 9 2023].</a:t>
                      </a:r>
                      <a:endParaRPr sz="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B – Results 1/2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3040550" y="1329708"/>
            <a:ext cx="37806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MATLAB from scratch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436" y="1798332"/>
            <a:ext cx="6834920" cy="2003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/>
        </p:nvSpPr>
        <p:spPr>
          <a:xfrm>
            <a:off x="2580968" y="4057779"/>
            <a:ext cx="57673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using built in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418" y="4523273"/>
            <a:ext cx="6521205" cy="219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B – Results 2/2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146" y="1415675"/>
            <a:ext cx="6441708" cy="48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Microsoft Office PowerPoint</Application>
  <PresentationFormat>Widescreen</PresentationFormat>
  <Paragraphs>139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Assignment 1  Numerical methods in Engineering</vt:lpstr>
      <vt:lpstr>Assignment Overview</vt:lpstr>
      <vt:lpstr>Problem A  </vt:lpstr>
      <vt:lpstr>Problem A – Solution Part 1/2</vt:lpstr>
      <vt:lpstr>Problem A –Solution Part 2/2</vt:lpstr>
      <vt:lpstr>Problem B</vt:lpstr>
      <vt:lpstr>Problem B – Solution Source Code</vt:lpstr>
      <vt:lpstr>Problem B – Results 1/2</vt:lpstr>
      <vt:lpstr>Problem B – Results 2/2</vt:lpstr>
      <vt:lpstr>Problem B - Conclusion</vt:lpstr>
      <vt:lpstr>Problem C</vt:lpstr>
      <vt:lpstr>Pade Approximant</vt:lpstr>
      <vt:lpstr>Problem C   Source Code</vt:lpstr>
      <vt:lpstr>Problem C   Source Code [cont…]</vt:lpstr>
      <vt:lpstr>Problem – C     Results</vt:lpstr>
      <vt:lpstr>Problem – C     Results</vt:lpstr>
      <vt:lpstr>Comparison between f(x), Taylor’s approximation and Pade Approximation for same order</vt:lpstr>
      <vt:lpstr>Comparison between f(x), Taylor’s approximation and Pade Approximation for same order</vt:lpstr>
      <vt:lpstr>Comparison Between Taylors and Pade Approximation</vt:lpstr>
      <vt:lpstr>Problem C  -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Numerical methods in Engineering</dc:title>
  <dc:creator>ZALAMEDA, JOSEPH</dc:creator>
  <cp:lastModifiedBy>ZALAMEDA, JOSEPH</cp:lastModifiedBy>
  <cp:revision>1</cp:revision>
  <dcterms:created xsi:type="dcterms:W3CDTF">2023-09-18T16:39:01Z</dcterms:created>
  <dcterms:modified xsi:type="dcterms:W3CDTF">2023-09-19T19:51:50Z</dcterms:modified>
</cp:coreProperties>
</file>