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70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7BD3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Swoole</a:t>
            </a:r>
            <a:r>
              <a:rPr lang="zh-CN" altLang="zh-CN"/>
              <a:t>开发介绍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60" y="695960"/>
            <a:ext cx="12171680" cy="613537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执行流程：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			</a:t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03505" y="116205"/>
            <a:ext cx="11984355" cy="4667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框架构成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102873" y="1346197"/>
            <a:ext cx="9653267" cy="4457618"/>
            <a:chOff x="-145940" y="1422044"/>
            <a:chExt cx="7111134" cy="3213064"/>
          </a:xfrm>
        </p:grpSpPr>
        <p:grpSp>
          <p:nvGrpSpPr>
            <p:cNvPr id="24" name="组合 23"/>
            <p:cNvGrpSpPr/>
            <p:nvPr/>
          </p:nvGrpSpPr>
          <p:grpSpPr>
            <a:xfrm>
              <a:off x="3148459" y="1498940"/>
              <a:ext cx="3744528" cy="1013716"/>
              <a:chOff x="734180" y="1753977"/>
              <a:chExt cx="3744528" cy="1013716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34180" y="1867562"/>
                <a:ext cx="1248827" cy="513090"/>
                <a:chOff x="698075" y="1837287"/>
                <a:chExt cx="1318030" cy="513092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715354" y="1837287"/>
                  <a:ext cx="1155747" cy="51172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698075" y="1885344"/>
                  <a:ext cx="1318030" cy="4650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mtClean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main.php</a:t>
                  </a:r>
                </a:p>
                <a:p>
                  <a:r>
                    <a:rPr lang="en-US" altLang="zh-CN" smtClean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on_request()</a:t>
                  </a:r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2547259" y="1753977"/>
                <a:ext cx="1931449" cy="1013716"/>
                <a:chOff x="2541038" y="1761828"/>
                <a:chExt cx="1931449" cy="1013716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2541038" y="1761828"/>
                  <a:ext cx="1931449" cy="82753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2604796" y="1859917"/>
                  <a:ext cx="1803918" cy="9156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mtClean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实例化</a:t>
                  </a:r>
                  <a:r>
                    <a:rPr lang="en-US" altLang="zh-CN" smtClean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MainAppIndex</a:t>
                  </a:r>
                  <a:r>
                    <a:rPr lang="zh-CN" altLang="en-US" smtClean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类</a:t>
                  </a:r>
                </a:p>
                <a:p>
                  <a:r>
                    <a:rPr lang="en-US" altLang="zh-CN" smtClean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runApp()</a:t>
                  </a:r>
                </a:p>
              </p:txBody>
            </p:sp>
          </p:grpSp>
          <p:cxnSp>
            <p:nvCxnSpPr>
              <p:cNvPr id="20" name="直接箭头连接符 19"/>
              <p:cNvCxnSpPr/>
              <p:nvPr/>
            </p:nvCxnSpPr>
            <p:spPr>
              <a:xfrm>
                <a:off x="1858862" y="2147151"/>
                <a:ext cx="688567" cy="9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4411033" y="3222158"/>
              <a:ext cx="2554161" cy="1412950"/>
              <a:chOff x="4411033" y="3222158"/>
              <a:chExt cx="2554161" cy="141295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4411033" y="3222158"/>
                <a:ext cx="2554059" cy="141295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411033" y="3428332"/>
                <a:ext cx="2554161" cy="1064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+mj-ea"/>
                  <a:buAutoNum type="circleNumDbPlain"/>
                </a:pPr>
                <a:r>
                  <a:rPr lang="zh-CN" altLang="en-US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实例化</a:t>
                </a:r>
                <a:r>
                  <a:rPr lang="en-US" altLang="zh-CN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CurrentRequest</a:t>
                </a:r>
                <a:r>
                  <a:rPr lang="zh-CN" altLang="en-US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类</a:t>
                </a:r>
              </a:p>
              <a:p>
                <a:pPr marL="228600" indent="-228600">
                  <a:buFont typeface="+mj-ea"/>
                  <a:buAutoNum type="circleNumDbPlain"/>
                </a:pPr>
                <a:r>
                  <a:rPr lang="zh-CN" altLang="en-US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根据参数</a:t>
                </a:r>
                <a:r>
                  <a:rPr lang="en-US" altLang="zh-CN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c</a:t>
                </a:r>
                <a:r>
                  <a:rPr lang="zh-CN" altLang="en-US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实例化对应的控制器类</a:t>
                </a:r>
              </a:p>
              <a:p>
                <a:pPr marL="228600" indent="-228600">
                  <a:buFont typeface="+mj-ea"/>
                  <a:buAutoNum type="circleNumDbPlain"/>
                </a:pPr>
                <a:r>
                  <a:rPr lang="zh-CN" altLang="en-US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调用</a:t>
                </a:r>
                <a:r>
                  <a:rPr lang="en-US" altLang="zh-CN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c</a:t>
                </a:r>
                <a:r>
                  <a:rPr lang="zh-CN" altLang="en-US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控制器类中参数</a:t>
                </a:r>
                <a:r>
                  <a:rPr lang="en-US" altLang="zh-CN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a</a:t>
                </a:r>
                <a:r>
                  <a:rPr lang="zh-CN" altLang="en-US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对应的方法</a:t>
                </a: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-145940" y="1422044"/>
              <a:ext cx="2608789" cy="95569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-77177" y="1527775"/>
              <a:ext cx="2537687" cy="664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AME </a:t>
              </a:r>
              <a:r>
                <a:rPr lang="zh-CN" altLang="en-US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查配置</a:t>
              </a:r>
              <a:r>
                <a:rPr lang="en-US" altLang="zh-CN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L5</a:t>
              </a:r>
              <a:r>
                <a:rPr lang="zh-CN" altLang="en-US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获取</a:t>
              </a:r>
              <a:r>
                <a:rPr lang="en-US" altLang="zh-CN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IP prot</a:t>
              </a:r>
            </a:p>
            <a:p>
              <a:r>
                <a:rPr lang="en-US" altLang="zh-CN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curl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"http://ip:port?c=xxx&amp;a=xxx"</a:t>
              </a: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2446942" y="1871975"/>
              <a:ext cx="719440" cy="4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/>
            <p:cNvGrpSpPr/>
            <p:nvPr/>
          </p:nvGrpSpPr>
          <p:grpSpPr>
            <a:xfrm>
              <a:off x="2139175" y="3314643"/>
              <a:ext cx="1184219" cy="1226205"/>
              <a:chOff x="2139175" y="3314643"/>
              <a:chExt cx="1184219" cy="1226205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139175" y="3314643"/>
                <a:ext cx="1105823" cy="122620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2139175" y="3476036"/>
                <a:ext cx="1184219" cy="968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以</a:t>
                </a:r>
                <a:r>
                  <a:rPr lang="en-US" altLang="zh-CN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json</a:t>
                </a:r>
                <a:r>
                  <a:rPr lang="zh-CN" altLang="en-US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格式返回执行结果给 </a:t>
                </a:r>
                <a:r>
                  <a:rPr lang="en-US" altLang="zh-CN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AME</a:t>
                </a:r>
              </a:p>
            </p:txBody>
          </p:sp>
        </p:grpSp>
        <p:cxnSp>
          <p:nvCxnSpPr>
            <p:cNvPr id="19" name="肘形连接符 18"/>
            <p:cNvCxnSpPr>
              <a:stCxn id="10" idx="3"/>
              <a:endCxn id="18" idx="3"/>
            </p:cNvCxnSpPr>
            <p:nvPr/>
          </p:nvCxnSpPr>
          <p:spPr>
            <a:xfrm>
              <a:off x="6893156" y="1912711"/>
              <a:ext cx="72038" cy="2047794"/>
            </a:xfrm>
            <a:prstGeom prst="bentConnector3">
              <a:avLst>
                <a:gd name="adj1" fmla="val 34350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28" idx="3"/>
            </p:cNvCxnSpPr>
            <p:nvPr/>
          </p:nvCxnSpPr>
          <p:spPr>
            <a:xfrm flipH="1">
              <a:off x="3244969" y="3924346"/>
              <a:ext cx="1138568" cy="36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60" y="695960"/>
            <a:ext cx="12171680" cy="613537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输出：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不能写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exit()</a:t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调用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/action_login/controler/BaseCtrl.php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中的OutputJson方法：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$this-&gt;result['jData'] = array("code" =&gt; $this-&gt;m_errorCode);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$this-&gt;OutputJson('0', 'success', $jData);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直接输出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$this-&gt;baseObj-&gt;response-&gt;end($sJson);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			</a:t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03505" y="116205"/>
            <a:ext cx="11984355" cy="4667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框架构成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60" y="695960"/>
            <a:ext cx="12171680" cy="613537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数据库查询：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引用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DBHelper.class.php</a:t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require_once AMS_APP_PATH.'include/DBHelper.class.php';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	</a:t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	</a:t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修改配置文件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database_name=dbCron_v_ranwwang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dbconfig=6054_ieod_yl_act_db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实例化数据库类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$oDBHelper = new \DBHelper();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查询数据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$oDBHelper-&gt;ExecQuery($cSqlTpl, $dDataTable);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修改数据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$this-&gt;oDBHelper-&gt;ExecUpdate($sql);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03505" y="116205"/>
            <a:ext cx="11984355" cy="4667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应用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60" y="695960"/>
            <a:ext cx="12171680" cy="6135370"/>
          </a:xfrm>
        </p:spPr>
        <p:txBody>
          <a:bodyPr anchor="t" anchorCtr="0">
            <a:normAutofit/>
          </a:bodyPr>
          <a:lstStyle/>
          <a:p>
            <a:pPr algn="l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IDIP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查询：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			</a:t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public function testidip(){</a:t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       //$this-&gt;m_ams-&gt;SetEnv('pre');</a:t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       //100.96.86.154 IDIP测试环境</a:t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       //10.219.43.211 IDIP正式环境</a:t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       //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如果是新业务，可能需要到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PAAS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上面申请应用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-&gt;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接口授权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-&gt;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审核通过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       $oIdip = new \OSSIDIP($this-&gt;baseObj-&gt;request);           	$sRequest="cmd=10342004&amp;partition=0&amp;area=1&amp;platid=1&amp;openid=osewR0nzvg6PP0nxFkTNblC1UfyI";</a:t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       $oIdip-&gt;query($sRequest, $sResponse, 3);</a:t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       $this-&gt;baseObj-&gt;response-&gt;end("ok！！".json_encode($sResponse));</a:t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}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03505" y="116205"/>
            <a:ext cx="11984355" cy="4667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应用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60" y="695960"/>
            <a:ext cx="12171680" cy="6135370"/>
          </a:xfrm>
        </p:spPr>
        <p:txBody>
          <a:bodyPr anchor="t" anchorCtr="0">
            <a:normAutofit/>
          </a:bodyPr>
          <a:lstStyle/>
          <a:p>
            <a:pPr algn="l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Redis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：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			</a:t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public function testredis(){</a:t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       //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初始化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       $redis = new \Swoole\Coroutine\Redis();</a:t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       $redis-&gt;connect('rc.pcpub.webredis.db', 50056);</a:t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       $val = $redis-&gt;auth('redis@webredis');</a:t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      //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定义健值，存储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       $redis-&gt;set('testkey20180716','hello,world');</a:t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       $redis-&gt;expireAt('testkey20180716',time()+6000);</a:t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       $val = $redis-&gt;get('testkey20180716');</a:t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      //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输出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       $str = json_encode($val);</a:t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       $this-&gt;baseObj-&gt;response-&gt;end("ok！！".$str);</a:t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   }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03505" y="116205"/>
            <a:ext cx="11984355" cy="4667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应用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60" y="695960"/>
            <a:ext cx="12171680" cy="6135370"/>
          </a:xfrm>
        </p:spPr>
        <p:txBody>
          <a:bodyPr anchor="t" anchorCtr="0">
            <a:normAutofit/>
          </a:bodyPr>
          <a:lstStyle/>
          <a:p>
            <a:pPr algn="l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1. /action_logic/controler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下类名以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Ctrl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结尾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/action_logic/controler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下类有命名空间，引用根目录下类，需要在类名前加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\</a:t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3. /action_logic/controler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文件都是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utf8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编码，数据库一般是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gbk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编码，当执行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语句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的时候涉及中文需要转码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4.request-&gt;post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，request-&gt;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等，需要先判断是否存在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，不然会造成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work crash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。可以用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/oss_swoole/paas/Ams.class.php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类中的GetPara、PostPara方法获取参数。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			</a:t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不能再程序中使用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exit</a:t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6.Redis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中，如果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key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不存在，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get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函数返回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NULL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，而不是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FALSE</a:t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7.PHP7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，之前的过滤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注入方法不能使用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03505" y="116205"/>
            <a:ext cx="11984355" cy="4667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易错点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" y="2720975"/>
            <a:ext cx="5228590" cy="2085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7300" y="1068705"/>
            <a:ext cx="9917430" cy="4840605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Font typeface="+mj-lt"/>
            </a:pPr>
            <a:r>
              <a:rPr lang="en-US" altLang="zh-CN">
                <a:latin typeface="+mj-ea"/>
                <a:sym typeface="+mn-ea"/>
              </a:rPr>
              <a:t>1.</a:t>
            </a:r>
            <a:r>
              <a:rPr lang="zh-CN" altLang="en-US">
                <a:latin typeface="+mj-ea"/>
                <a:sym typeface="+mn-ea"/>
              </a:rPr>
              <a:t>基于协程的</a:t>
            </a:r>
            <a:r>
              <a:rPr lang="en-US" altLang="zh-CN">
                <a:latin typeface="+mj-ea"/>
                <a:sym typeface="+mn-ea"/>
              </a:rPr>
              <a:t>HTTP</a:t>
            </a:r>
            <a:r>
              <a:rPr lang="zh-CN" altLang="en-US">
                <a:latin typeface="+mj-ea"/>
                <a:sym typeface="+mn-ea"/>
              </a:rPr>
              <a:t>请求介绍</a:t>
            </a:r>
            <a:br>
              <a:rPr lang="zh-CN" altLang="en-US">
                <a:latin typeface="+mj-ea"/>
                <a:sym typeface="+mn-ea"/>
              </a:rPr>
            </a:br>
            <a:r>
              <a:rPr lang="en-US" altLang="zh-CN">
                <a:latin typeface="+mj-ea"/>
                <a:sym typeface="+mn-ea"/>
              </a:rPr>
              <a:t>2.</a:t>
            </a:r>
            <a:r>
              <a:rPr lang="zh-CN" altLang="en-US">
                <a:latin typeface="+mj-ea"/>
                <a:sym typeface="+mn-ea"/>
              </a:rPr>
              <a:t>创建、测试、发布任务</a:t>
            </a:r>
            <a:br>
              <a:rPr lang="zh-CN" altLang="en-US">
                <a:latin typeface="+mj-ea"/>
                <a:sym typeface="+mn-ea"/>
              </a:rPr>
            </a:br>
            <a:r>
              <a:rPr lang="en-US" altLang="zh-CN">
                <a:latin typeface="+mj-ea"/>
                <a:sym typeface="+mn-ea"/>
              </a:rPr>
              <a:t>3.</a:t>
            </a:r>
            <a:r>
              <a:rPr lang="zh-CN" altLang="en-US">
                <a:latin typeface="+mj-ea"/>
                <a:sym typeface="+mn-ea"/>
              </a:rPr>
              <a:t>框架构成</a:t>
            </a:r>
            <a:br>
              <a:rPr lang="zh-CN" altLang="en-US">
                <a:latin typeface="+mj-ea"/>
                <a:sym typeface="+mn-ea"/>
              </a:rPr>
            </a:br>
            <a:r>
              <a:rPr lang="en-US" altLang="zh-CN">
                <a:latin typeface="+mj-ea"/>
                <a:sym typeface="+mn-ea"/>
              </a:rPr>
              <a:t>4.</a:t>
            </a:r>
            <a:r>
              <a:rPr lang="zh-CN" altLang="en-US">
                <a:latin typeface="+mj-ea"/>
                <a:sym typeface="+mn-ea"/>
              </a:rPr>
              <a:t>应用</a:t>
            </a:r>
            <a:br>
              <a:rPr lang="zh-CN" altLang="en-US">
                <a:latin typeface="+mj-ea"/>
                <a:sym typeface="+mn-ea"/>
              </a:rPr>
            </a:br>
            <a:r>
              <a:rPr lang="en-US" altLang="zh-CN">
                <a:latin typeface="+mj-ea"/>
                <a:sym typeface="+mn-ea"/>
              </a:rPr>
              <a:t>5.</a:t>
            </a:r>
            <a:r>
              <a:rPr lang="zh-CN" altLang="en-US">
                <a:latin typeface="+mj-ea"/>
                <a:sym typeface="+mn-ea"/>
              </a:rPr>
              <a:t>易错点</a:t>
            </a:r>
            <a:endParaRPr lang="zh-CN" altLang="en-US">
              <a:latin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07665" y="473710"/>
            <a:ext cx="56057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60" y="695960"/>
            <a:ext cx="12171680" cy="6135370"/>
          </a:xfrm>
        </p:spPr>
        <p:txBody>
          <a:bodyPr anchor="t" anchorCtr="0">
            <a:normAutofit/>
          </a:bodyPr>
          <a:lstStyle/>
          <a:p>
            <a:pPr algn="l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请求服务器端：</a:t>
            </a:r>
            <a:b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官网地址：https://wiki.swoole.com/wiki/page/478.html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$http = new swoole_http_server("0.0.0.0", 9501);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$http-&gt;on('request', function ($request, $response) {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	var_dump($request-&gt;get, $request-&gt;post);</a:t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   	$response-&gt;header("Content-Type", "text/html; charset=utf-8");</a:t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  	$response-&gt;end("&lt;h1&gt;Hello Swoole. #".rand(1000, 9999)."&lt;/h1&gt;");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});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$http-&gt;start();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Http服务器只需要监听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onRequest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事件，当有新的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请求就会触发此事件。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03505" y="116205"/>
            <a:ext cx="11984355" cy="4667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协程、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请求介绍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60" y="695960"/>
            <a:ext cx="12171680" cy="4667885"/>
          </a:xfrm>
        </p:spPr>
        <p:txBody>
          <a:bodyPr anchor="t" anchorCtr="0">
            <a:normAutofit/>
          </a:bodyPr>
          <a:lstStyle/>
          <a:p>
            <a:pPr algn="l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请求服务器端：</a:t>
            </a:r>
            <a:b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03505" y="116205"/>
            <a:ext cx="11984355" cy="4667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协程、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请求介绍</a:t>
            </a:r>
          </a:p>
        </p:txBody>
      </p:sp>
      <p:sp>
        <p:nvSpPr>
          <p:cNvPr id="3" name="矩形 2"/>
          <p:cNvSpPr/>
          <p:nvPr/>
        </p:nvSpPr>
        <p:spPr>
          <a:xfrm>
            <a:off x="1378585" y="1391285"/>
            <a:ext cx="1581150" cy="5956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主进程</a:t>
            </a:r>
          </a:p>
        </p:txBody>
      </p:sp>
      <p:cxnSp>
        <p:nvCxnSpPr>
          <p:cNvPr id="4" name="直接连接符 3"/>
          <p:cNvCxnSpPr>
            <a:stCxn id="3" idx="2"/>
          </p:cNvCxnSpPr>
          <p:nvPr/>
        </p:nvCxnSpPr>
        <p:spPr>
          <a:xfrm flipH="1">
            <a:off x="2160905" y="1986915"/>
            <a:ext cx="8255" cy="3319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058660" y="1405255"/>
            <a:ext cx="1581150" cy="5956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回调函数</a:t>
            </a:r>
          </a:p>
        </p:txBody>
      </p:sp>
      <p:cxnSp>
        <p:nvCxnSpPr>
          <p:cNvPr id="7" name="直接连接符 6"/>
          <p:cNvCxnSpPr>
            <a:stCxn id="6" idx="2"/>
          </p:cNvCxnSpPr>
          <p:nvPr/>
        </p:nvCxnSpPr>
        <p:spPr>
          <a:xfrm flipH="1">
            <a:off x="7844155" y="2000885"/>
            <a:ext cx="5080" cy="3362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2146300" y="2687320"/>
            <a:ext cx="5712460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160905" y="4785995"/>
            <a:ext cx="5712460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2160905" y="3709670"/>
            <a:ext cx="5697855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096895" y="2319655"/>
            <a:ext cx="3325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有数据到了，麻烦你处理下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096895" y="3341370"/>
            <a:ext cx="474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异步返回，已保存状态，你执行其他任务吧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077845" y="4404360"/>
            <a:ext cx="465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发送的数据，有消息返回，你处理下</a:t>
            </a:r>
          </a:p>
        </p:txBody>
      </p:sp>
      <p:sp>
        <p:nvSpPr>
          <p:cNvPr id="15" name="矩形 14"/>
          <p:cNvSpPr/>
          <p:nvPr/>
        </p:nvSpPr>
        <p:spPr>
          <a:xfrm>
            <a:off x="103505" y="3997325"/>
            <a:ext cx="1900555" cy="5956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去执行其他任务</a:t>
            </a:r>
          </a:p>
        </p:txBody>
      </p:sp>
      <p:sp>
        <p:nvSpPr>
          <p:cNvPr id="16" name="矩形 15"/>
          <p:cNvSpPr/>
          <p:nvPr/>
        </p:nvSpPr>
        <p:spPr>
          <a:xfrm>
            <a:off x="8060055" y="2993390"/>
            <a:ext cx="1900555" cy="5956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遇到异步</a:t>
            </a:r>
            <a:r>
              <a:rPr lang="en-US" altLang="zh-CN"/>
              <a:t>IO</a:t>
            </a:r>
            <a:r>
              <a:rPr lang="zh-CN" altLang="en-US"/>
              <a:t>请求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03505" y="5492115"/>
            <a:ext cx="118929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多任务协作方式，自动让出</a:t>
            </a:r>
            <a:r>
              <a:rPr lang="en-US" altLang="zh-CN" sz="2400"/>
              <a:t>CPU</a:t>
            </a:r>
            <a:r>
              <a:rPr lang="zh-CN" altLang="en-US" sz="2400"/>
              <a:t>资源</a:t>
            </a:r>
          </a:p>
          <a:p>
            <a:r>
              <a:rPr lang="en-US" altLang="zh-CN" sz="2400"/>
              <a:t>Swoole</a:t>
            </a:r>
            <a:r>
              <a:rPr lang="zh-CN" altLang="en-US" sz="2400"/>
              <a:t>为每个协程分配了空间，用于保存协程切换时的状态信息，当回调函数执行完毕后，会自动销毁分配的空间。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60" y="695960"/>
            <a:ext cx="12171680" cy="6135370"/>
          </a:xfrm>
        </p:spPr>
        <p:txBody>
          <a:bodyPr anchor="t" anchorCtr="0">
            <a:normAutofit/>
          </a:bodyPr>
          <a:lstStyle/>
          <a:p>
            <a:pPr algn="l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Step1.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申请权限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http://auth.ied.com/html/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Step2.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导师在蜘蛛上创建任务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Step3.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上传修改蜘蛛文件之后，需要先同步自测环境（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100.96.86.154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），有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分钟延迟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03505" y="116205"/>
            <a:ext cx="11984355" cy="4667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2000">
                <a:latin typeface="+mj-ea"/>
                <a:sym typeface="+mn-ea"/>
              </a:rPr>
              <a:t>创建、测试、发布任务</a:t>
            </a:r>
            <a:endParaRPr lang="zh-CN" altLang="en-US" sz="2000">
              <a:latin typeface="+mj-ea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" y="1665605"/>
            <a:ext cx="4218940" cy="2352675"/>
          </a:xfrm>
          <a:prstGeom prst="rect">
            <a:avLst/>
          </a:prstGeom>
        </p:spPr>
      </p:pic>
      <p:pic>
        <p:nvPicPr>
          <p:cNvPr id="4" name="图片 -21474826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5" y="4763770"/>
            <a:ext cx="7107555" cy="19424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60" y="695960"/>
            <a:ext cx="12171680" cy="613537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同步自测之后，可以在测试工具中测试和查看日志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调试：http://ams.oa.com/doc/autotest/bufa/php/utiliy/testApi.html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每个任务的端口号，可以在蜘蛛任务详细中看到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查看日志：http://ams.oa.com/doc/autotest/bufa/php/utiliy/catServerLog.html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03505" y="116205"/>
            <a:ext cx="11984355" cy="4667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2000">
                <a:latin typeface="+mj-ea"/>
                <a:sym typeface="+mn-ea"/>
              </a:rPr>
              <a:t>创建、测试、发布任务</a:t>
            </a:r>
            <a:endParaRPr lang="zh-CN" altLang="en-US" sz="2000">
              <a:latin typeface="+mj-ea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" y="1461770"/>
            <a:ext cx="5828665" cy="34569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5" y="5714365"/>
            <a:ext cx="8628380" cy="10274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60" y="695960"/>
            <a:ext cx="12171680" cy="6135370"/>
          </a:xfrm>
        </p:spPr>
        <p:txBody>
          <a:bodyPr anchor="t" anchorCtr="0">
            <a:normAutofit/>
          </a:bodyPr>
          <a:lstStyle/>
          <a:p>
            <a:pPr algn="l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PHP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日志：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/action_logic/include/commonFun.php</a:t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$this-&gt;log('xxx')</a:t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OSS_LOG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函数如果是线上环境并且</a:t>
            </a: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非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debug</a:t>
            </a: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状态，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日志是不会上报。如果是测试环</a:t>
            </a: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境，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日志会上报</a:t>
            </a: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OSS_LOG_ERR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是只要调用就会上报日志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AMS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日志：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/oss_swoole/paas/Ams.class.php</a:t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$this-&gt;m_ams-&gt;Log('xxx','utf8', LP_INFO);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			</a:t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03505" y="116205"/>
            <a:ext cx="11984355" cy="4667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000">
                <a:latin typeface="+mj-ea"/>
                <a:sym typeface="+mn-ea"/>
              </a:rPr>
              <a:t>创建、测试、发布任务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" y="4752975"/>
            <a:ext cx="9933305" cy="20783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5" y="2093595"/>
            <a:ext cx="6400165" cy="561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05" y="3080385"/>
            <a:ext cx="6981190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60" y="695960"/>
            <a:ext cx="12171680" cy="6135370"/>
          </a:xfrm>
        </p:spPr>
        <p:txBody>
          <a:bodyPr anchor="t" anchorCtr="0">
            <a:normAutofit fontScale="90000"/>
          </a:bodyPr>
          <a:lstStyle/>
          <a:p>
            <a:pPr algn="l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Step4.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发布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发布之后需要导师来审核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03505" y="116205"/>
            <a:ext cx="11984355" cy="4667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2000">
                <a:latin typeface="+mj-ea"/>
                <a:sym typeface="+mn-ea"/>
              </a:rPr>
              <a:t>创建、测试、发布任务</a:t>
            </a:r>
            <a:endParaRPr lang="zh-CN" altLang="en-US" sz="2000">
              <a:latin typeface="+mj-ea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163955"/>
            <a:ext cx="11204575" cy="25139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60" y="695960"/>
            <a:ext cx="12171680" cy="613537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文件夹分布：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			</a:t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			/action_logic: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主逻辑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			/action_login/controler: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活动的逻辑类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/action_login/include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：公共类、方法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			action.cfg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：配置文件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			MainIndex.php: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request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参数，设置访问文件夹路径，加载不同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			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命名空间的类等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			/oss_swoole: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平台封装的类库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			</a:t>
            </a:r>
            <a:b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			swoole_server_main.php:</a:t>
            </a:r>
            <a:r>
              <a:rPr lang="zh-CN" altLang="zh-CN" sz="2400">
                <a:latin typeface="微软雅黑" panose="020B0503020204020204" charset="-122"/>
                <a:ea typeface="微软雅黑" panose="020B0503020204020204" charset="-122"/>
              </a:rPr>
              <a:t> 启动主进程，设置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服务（加载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oss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类</a:t>
            </a:r>
            <a:b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			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库，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MainIndex.php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文件）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03505" y="116205"/>
            <a:ext cx="11984355" cy="4667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框架构成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" y="1314450"/>
            <a:ext cx="2369820" cy="5359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284</Words>
  <Application>Microsoft Office PowerPoint</Application>
  <PresentationFormat>宽屏</PresentationFormat>
  <Paragraphs>48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Calibri Light</vt:lpstr>
      <vt:lpstr>Office 主题</vt:lpstr>
      <vt:lpstr>基于Swoole开发介绍</vt:lpstr>
      <vt:lpstr>1.基于协程的HTTP请求介绍 2.创建、测试、发布任务 3.框架构成 4.应用 5.易错点</vt:lpstr>
      <vt:lpstr>Http请求服务器端：  官网地址：https://wiki.swoole.com/wiki/page/478.html  $http = new swoole_http_server("0.0.0.0", 9501);  $http-&gt;on('request', function ($request, $response) {   var_dump($request-&gt;get, $request-&gt;post);      $response-&gt;header("Content-Type", "text/html; charset=utf-8");     $response-&gt;end("&lt;h1&gt;Hello Swoole. #".rand(1000, 9999)."&lt;/h1&gt;");  }); $http-&gt;start();  Http服务器只需要监听onRequest事件，当有新的Http请求就会触发此事件。</vt:lpstr>
      <vt:lpstr>Http请求服务器端：  </vt:lpstr>
      <vt:lpstr>Step1.申请权限 http://auth.ied.com/html/         Step2. 导师在蜘蛛上创建任务 Step3. 上传修改蜘蛛文件之后，需要先同步自测环境（100.96.86.154），有1分钟延迟  </vt:lpstr>
      <vt:lpstr>同步自测之后，可以在测试工具中测试和查看日志 调试：http://ams.oa.com/doc/autotest/bufa/php/utiliy/testApi.html            每个任务的端口号，可以在蜘蛛任务详细中看到 查看日志：http://ams.oa.com/doc/autotest/bufa/php/utiliy/catServerLog.html  </vt:lpstr>
      <vt:lpstr>PHP日志：/action_logic/include/commonFun.php $this-&gt;log('xxx') OSS_LOG函数如果是线上环境并且非debug状态，日志是不会上报。如果是测试环境，日志会上报。   OSS_LOG_ERR是只要调用就会上报日志    AMS日志：/oss_swoole/paas/Ams.class.php $this-&gt;m_ams-&gt;Log('xxx','utf8', LP_INFO);     </vt:lpstr>
      <vt:lpstr>Step4. 发布           发布之后需要导师来审核           </vt:lpstr>
      <vt:lpstr>文件夹分布：        /action_logic: 主逻辑    /action_login/controler: 活动的逻辑类    /action_login/include：公共类、方法     action.cfg：配置文件     MainIndex.php: 通过request参数，设置访问文件夹路径，加载不同    命名空间的类等     /oss_swoole: 平台封装的类库        swoole_server_main.php: 启动主进程，设置Http服务（加载oss类    库，MainIndex.php文件）</vt:lpstr>
      <vt:lpstr>执行流程：     </vt:lpstr>
      <vt:lpstr>输出： 1. 不能写exit()   2. 调用/action_login/controler/BaseCtrl.php中的OutputJson方法：  $this-&gt;result['jData'] = array("code" =&gt; $this-&gt;m_errorCode); $this-&gt;OutputJson('0', 'success', $jData);   3.直接输出 $this-&gt;baseObj-&gt;response-&gt;end($sJson);     </vt:lpstr>
      <vt:lpstr>数据库查询： 1. 引用DBHelper.class.php require_once AMS_APP_PATH.'include/DBHelper.class.php';    2. 修改配置文件 database_name=dbCron_v_ranwwang dbconfig=6054_ieod_yl_act_db  3. 实例化数据库类 $oDBHelper = new \DBHelper();  4. 查询数据 $oDBHelper-&gt;ExecQuery($cSqlTpl, $dDataTable);  5. 修改数据 $this-&gt;oDBHelper-&gt;ExecUpdate($sql);</vt:lpstr>
      <vt:lpstr>IDIP查询：     public function testidip(){         //$this-&gt;m_ams-&gt;SetEnv('pre');         //100.96.86.154 IDIP测试环境         //10.219.43.211 IDIP正式环境         // 如果是新业务，可能需要到PAAS上面申请应用-&gt;接口授权-&gt;审核通过          $oIdip = new \OSSIDIP($this-&gt;baseObj-&gt;request);            $sRequest="cmd=10342004&amp;partition=0&amp;area=1&amp;platid=1&amp;openid=osewR0nzvg6PP0nxFkTNblC1UfyI";         $oIdip-&gt;query($sRequest, $sResponse, 3);         $this-&gt;baseObj-&gt;response-&gt;end("ok！！".json_encode($sResponse));  }</vt:lpstr>
      <vt:lpstr>Redis：     public function testredis(){         //初始化         $redis = new \Swoole\Coroutine\Redis();         $redis-&gt;connect('rc.pcpub.webredis.db', 50056);         $val = $redis-&gt;auth('redis@webredis');        //定义健值，存储         $redis-&gt;set('testkey20180716','hello,world');         $redis-&gt;expireAt('testkey20180716',time()+6000);         $val = $redis-&gt;get('testkey20180716');        //输出         $str = json_encode($val);         $this-&gt;baseObj-&gt;response-&gt;end("ok！！".$str);     }</vt:lpstr>
      <vt:lpstr>1. /action_logic/controler下类名以Ctrl结尾 2. /action_logic/controler下类有命名空间，引用根目录下类，需要在类名前加\ 3. /action_logic/controler文件都是utf8编码，数据库一般是gbk编码，当执行SQL语句 的时候涉及中文需要转码 4.request-&gt;post，request-&gt;get等，需要先判断是否存在key，不然会造成work crash。可以用/oss_swoole/paas/Ams.class.php类中的GetPara、PostPara方法获取参数。           5.不能再程序中使用exit 6.Redis中，如果key不存在，get函数返回NULL，而不是FALSE 7.PHP7，之前的过滤sql注入方法不能使用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基于Swoole开发介绍</dc:title>
  <dc:creator>yangyang</dc:creator>
  <cp:lastModifiedBy>rogerswang(王付栋)</cp:lastModifiedBy>
  <cp:revision>149</cp:revision>
  <dcterms:created xsi:type="dcterms:W3CDTF">2015-05-05T08:02:00Z</dcterms:created>
  <dcterms:modified xsi:type="dcterms:W3CDTF">2018-07-30T06:39:39Z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