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68" r:id="rId6"/>
    <p:sldId id="258" r:id="rId7"/>
    <p:sldId id="259" r:id="rId8"/>
    <p:sldId id="260" r:id="rId9"/>
    <p:sldId id="265" r:id="rId10"/>
    <p:sldId id="261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8858"/>
  </p:normalViewPr>
  <p:slideViewPr>
    <p:cSldViewPr snapToGrid="0" snapToObjects="1">
      <p:cViewPr varScale="1">
        <p:scale>
          <a:sx n="109" d="100"/>
          <a:sy n="109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0B99-547A-0340-A2CF-046CAE50355F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4CF6-D6D7-EB4C-A46F-3062B36A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</a:t>
            </a:r>
            <a:r>
              <a:rPr lang="en-US" baseline="0" dirty="0" smtClean="0"/>
              <a:t> we are going to demonstrate the principle and strategy of our machine learning project. Like what we did, how we did, and what is the result,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project has three major steps, which are model selection, parameter optimization, and feature selection. The feature selection part should run with parameter optimization as an iteration loop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are the technical we used in our project. </a:t>
            </a:r>
            <a:endParaRPr lang="en-US" dirty="0" smtClean="0"/>
          </a:p>
          <a:p>
            <a:r>
              <a:rPr lang="en-US" dirty="0" smtClean="0"/>
              <a:t>Java is</a:t>
            </a:r>
            <a:r>
              <a:rPr lang="en-US" baseline="0" dirty="0" smtClean="0"/>
              <a:t> for writing the implementation of parameter optimization and feature selection by using </a:t>
            </a:r>
            <a:r>
              <a:rPr lang="en-US" baseline="0" dirty="0" err="1" smtClean="0"/>
              <a:t>weka</a:t>
            </a:r>
            <a:r>
              <a:rPr lang="en-US" baseline="0" dirty="0" smtClean="0"/>
              <a:t> classifier library. Shell is for writing the scripts to run our codes on ITTC Cluster.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4CF6-D6D7-EB4C-A46F-3062B36AF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34CF6-D6D7-EB4C-A46F-3062B36AF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0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22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4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04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82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76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98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1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651" y="980904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EECS </a:t>
            </a:r>
            <a:r>
              <a:rPr lang="en-US" sz="6000" dirty="0" smtClean="0">
                <a:latin typeface="Calibri" panose="020F0502020204030204" pitchFamily="34" charset="0"/>
              </a:rPr>
              <a:t>738</a:t>
            </a:r>
            <a:r>
              <a:rPr lang="en-US" sz="6000" dirty="0" smtClean="0"/>
              <a:t> Machine  Learning </a:t>
            </a:r>
            <a:br>
              <a:rPr lang="en-US" sz="6000" dirty="0" smtClean="0"/>
            </a:br>
            <a:r>
              <a:rPr lang="en-US" sz="6000" dirty="0" smtClean="0"/>
              <a:t>Project  Presentation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312" y="2622394"/>
            <a:ext cx="9144000" cy="32883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Member: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Yan, Su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Fei</a:t>
            </a:r>
            <a:r>
              <a:rPr lang="en-US" dirty="0" smtClean="0">
                <a:solidFill>
                  <a:schemeClr val="tx1"/>
                </a:solidFill>
              </a:rPr>
              <a:t>, Wei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Wang, </a:t>
            </a:r>
            <a:r>
              <a:rPr lang="en-US" dirty="0" err="1" smtClean="0">
                <a:solidFill>
                  <a:schemeClr val="tx1"/>
                </a:solidFill>
              </a:rPr>
              <a:t>Jiahui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26229"/>
              </p:ext>
            </p:extLst>
          </p:nvPr>
        </p:nvGraphicFramePr>
        <p:xfrm>
          <a:off x="1269745" y="2092791"/>
          <a:ext cx="6685285" cy="329951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96430"/>
                <a:gridCol w="1218552"/>
                <a:gridCol w="1470303"/>
              </a:tblGrid>
              <a:tr h="5885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Attribute Evaluator (+ Search</a:t>
                      </a:r>
                      <a:r>
                        <a:rPr lang="en-US" sz="1200" baseline="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method)                    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Accuracy (%)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Logistic 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RBFNetwork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CfsSubsetEval+BestFirst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87.3617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-------</a:t>
                      </a:r>
                      <a:endParaRPr lang="en-US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CfsSubsetEval+GreedyStepwise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87.2065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-------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CorrelationAttributeEval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87.6338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86.7544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GainRatioAttributeEval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87.6337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86.7703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InfoGainAttributeEval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87.4791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86.7580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OneRAttributeEval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87.6338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-------</a:t>
                      </a:r>
                      <a:endParaRPr lang="en-US" sz="12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PrincipalComponents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-------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-------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ReliefFAttributeEval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87.5572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-------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SymmetricalUncertAttributeEval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87.6338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86.6311</a:t>
                      </a:r>
                      <a:endParaRPr lang="en-US" sz="12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174" y="5553575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smtClean="0"/>
              <a:t>  ------   </a:t>
            </a:r>
            <a:r>
              <a:rPr lang="en-US" sz="1400" smtClean="0"/>
              <a:t>=&gt; computation </a:t>
            </a:r>
            <a:r>
              <a:rPr lang="en-US" sz="1400" dirty="0" smtClean="0"/>
              <a:t>still in progress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71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5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Upcoming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88004"/>
            <a:ext cx="10233800" cy="50844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Iterative Feature Selection using </a:t>
            </a:r>
            <a:r>
              <a:rPr lang="en-US" u="sng" dirty="0" smtClean="0"/>
              <a:t>Wrapper Method</a:t>
            </a:r>
            <a:endParaRPr lang="en-US" u="sng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weka.attributeSelection.WrapperSubsetEval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WrapperSubsetEval</a:t>
            </a:r>
            <a:r>
              <a:rPr lang="en-US" dirty="0" smtClean="0"/>
              <a:t> returns a set of attributes that maximize the performance of a given classifier and its attributes</a:t>
            </a:r>
          </a:p>
          <a:p>
            <a:pPr lvl="1">
              <a:lnSpc>
                <a:spcPct val="120000"/>
              </a:lnSpc>
              <a:buFontTx/>
              <a:buChar char="-"/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Idea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Feed </a:t>
            </a:r>
            <a:r>
              <a:rPr lang="en-US" dirty="0" err="1"/>
              <a:t>WrapperSubsetEval</a:t>
            </a:r>
            <a:r>
              <a:rPr lang="en-US" dirty="0"/>
              <a:t> </a:t>
            </a:r>
            <a:r>
              <a:rPr lang="en-US" dirty="0" smtClean="0"/>
              <a:t>with a classifier and its current optimal parameters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Get a set of attributes that maximizes prediction performance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Perform parameter optimization on resulting attribute set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Feed </a:t>
            </a:r>
            <a:r>
              <a:rPr lang="en-US" dirty="0" err="1"/>
              <a:t>WrapperSubsetEval</a:t>
            </a:r>
            <a:r>
              <a:rPr lang="en-US" dirty="0"/>
              <a:t> </a:t>
            </a:r>
            <a:r>
              <a:rPr lang="en-US" dirty="0" smtClean="0"/>
              <a:t>again with same classifier and newly optimized parameters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Do this until convergence…</a:t>
            </a:r>
          </a:p>
          <a:p>
            <a:pPr lvl="1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Difficulty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Computation time too long (~ 7 day 16 hours for one iteration per classifier)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5406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499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Questions?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5617029"/>
            <a:ext cx="10233800" cy="5599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steps</a:t>
            </a:r>
          </a:p>
          <a:p>
            <a:pPr lvl="1">
              <a:buFontTx/>
              <a:buChar char="-"/>
            </a:pPr>
            <a:r>
              <a:rPr lang="en-US" dirty="0" smtClean="0"/>
              <a:t>Model Selection</a:t>
            </a:r>
          </a:p>
          <a:p>
            <a:pPr lvl="1">
              <a:buFontTx/>
              <a:buChar char="-"/>
            </a:pPr>
            <a:r>
              <a:rPr lang="en-US" dirty="0" smtClean="0"/>
              <a:t>Parameter Optimization</a:t>
            </a:r>
          </a:p>
          <a:p>
            <a:pPr lvl="1">
              <a:buFontTx/>
              <a:buChar char="-"/>
            </a:pPr>
            <a:r>
              <a:rPr lang="en-US" dirty="0" smtClean="0"/>
              <a:t>Feature Selection with Parameter Optimization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Technique used</a:t>
            </a:r>
          </a:p>
          <a:p>
            <a:pPr lvl="1">
              <a:buFontTx/>
              <a:buChar char="-"/>
            </a:pPr>
            <a:r>
              <a:rPr lang="en-US" dirty="0" smtClean="0"/>
              <a:t>Language: Java, shell </a:t>
            </a:r>
          </a:p>
          <a:p>
            <a:pPr lvl="1">
              <a:buFontTx/>
              <a:buChar char="-"/>
            </a:pPr>
            <a:r>
              <a:rPr lang="en-US" dirty="0" smtClean="0"/>
              <a:t>Hardware: ITTC Clusters</a:t>
            </a:r>
          </a:p>
          <a:p>
            <a:pPr lvl="1">
              <a:buFontTx/>
              <a:buChar char="-"/>
            </a:pPr>
            <a:r>
              <a:rPr lang="en-US" dirty="0" smtClean="0"/>
              <a:t>Library</a:t>
            </a:r>
            <a:r>
              <a:rPr lang="en-US" dirty="0"/>
              <a:t>: </a:t>
            </a:r>
            <a:r>
              <a:rPr lang="en-US" dirty="0" smtClean="0"/>
              <a:t>Weka and its extension jars</a:t>
            </a:r>
          </a:p>
        </p:txBody>
      </p:sp>
    </p:spTree>
    <p:extLst>
      <p:ext uri="{BB962C8B-B14F-4D97-AF65-F5344CB8AC3E}">
        <p14:creationId xmlns:p14="http://schemas.microsoft.com/office/powerpoint/2010/main" val="259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dirty="0" smtClean="0"/>
              <a:t>Observe some feature values can be as small as 1.0E-4. Some are as large as 1.0E6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dirty="0" smtClean="0"/>
              <a:t>We perform normalization to remap all features to [0, 100]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Avoid extreme large/small feature weights for the purpose of numerical stability of the model.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Ensure quick convergence of optimization algorithms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dirty="0" smtClean="0"/>
              <a:t>Implement with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weka.filters.unsupervised.attribute.Normalize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Selected Classifiers</a:t>
            </a:r>
          </a:p>
          <a:p>
            <a:pPr lvl="1">
              <a:buFontTx/>
              <a:buChar char="-"/>
            </a:pPr>
            <a:r>
              <a:rPr lang="en-US" dirty="0" smtClean="0"/>
              <a:t>Logistic		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weka.classifiers.functions.Logisitc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Char char="-"/>
            </a:pPr>
            <a:r>
              <a:rPr lang="en-US" dirty="0" err="1" smtClean="0"/>
              <a:t>RandomForest</a:t>
            </a:r>
            <a:r>
              <a:rPr lang="en-US" dirty="0" smtClean="0"/>
              <a:t>	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weka.classifiers.trees.RandomForest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buFontTx/>
              <a:buChar char="-"/>
            </a:pPr>
            <a:r>
              <a:rPr lang="en-US" dirty="0" err="1" smtClean="0"/>
              <a:t>RBFNetwork</a:t>
            </a:r>
            <a:r>
              <a:rPr lang="en-US" dirty="0"/>
              <a:t>	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weka.classifiers.functions.RBFNetwork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Principles of selection</a:t>
            </a:r>
          </a:p>
          <a:p>
            <a:pPr lvl="1">
              <a:buFontTx/>
              <a:buChar char="-"/>
            </a:pPr>
            <a:r>
              <a:rPr lang="en-US" dirty="0" smtClean="0"/>
              <a:t>Choose high-accuracy models with default parameters </a:t>
            </a:r>
          </a:p>
          <a:p>
            <a:pPr lvl="1">
              <a:buFontTx/>
              <a:buChar char="-"/>
            </a:pPr>
            <a:r>
              <a:rPr lang="en-US" dirty="0" smtClean="0"/>
              <a:t>Has built-in regularization, </a:t>
            </a:r>
            <a:r>
              <a:rPr lang="en-US" dirty="0"/>
              <a:t>which </a:t>
            </a:r>
            <a:r>
              <a:rPr lang="en-US" dirty="0" smtClean="0"/>
              <a:t>help </a:t>
            </a:r>
            <a:r>
              <a:rPr lang="en-US" dirty="0"/>
              <a:t>avoid </a:t>
            </a:r>
            <a:r>
              <a:rPr lang="en-US" dirty="0" smtClean="0"/>
              <a:t>over-fitting</a:t>
            </a:r>
          </a:p>
          <a:p>
            <a:pPr lvl="2">
              <a:buFontTx/>
              <a:buChar char="-"/>
            </a:pPr>
            <a:r>
              <a:rPr lang="en-US" dirty="0" smtClean="0"/>
              <a:t>Logistic, </a:t>
            </a:r>
            <a:r>
              <a:rPr lang="en-US" dirty="0" err="1" smtClean="0"/>
              <a:t>RBFNetwork</a:t>
            </a:r>
            <a:r>
              <a:rPr lang="en-US" dirty="0" smtClean="0"/>
              <a:t> use L2 regularization (Ridge).</a:t>
            </a:r>
          </a:p>
          <a:p>
            <a:pPr lvl="2">
              <a:buFontTx/>
              <a:buChar char="-"/>
            </a:pPr>
            <a:r>
              <a:rPr lang="en-US" dirty="0" err="1" smtClean="0"/>
              <a:t>RandomForest</a:t>
            </a:r>
            <a:r>
              <a:rPr lang="en-US" dirty="0" smtClean="0"/>
              <a:t> randomly select a number of features to build each tree.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365125"/>
            <a:ext cx="11093380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 Accuracy Models In Preliminary Result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92" y="2186678"/>
            <a:ext cx="4978400" cy="4318000"/>
          </a:xfrm>
        </p:spPr>
      </p:pic>
    </p:spTree>
    <p:extLst>
      <p:ext uri="{BB962C8B-B14F-4D97-AF65-F5344CB8AC3E}">
        <p14:creationId xmlns:p14="http://schemas.microsoft.com/office/powerpoint/2010/main" val="20398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67" y="1523565"/>
            <a:ext cx="10233800" cy="5078202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err="1" smtClean="0"/>
              <a:t>weka.classifier.meta.MultiSearch</a:t>
            </a:r>
            <a:r>
              <a:rPr lang="en-US" dirty="0" smtClean="0"/>
              <a:t> </a:t>
            </a:r>
          </a:p>
          <a:p>
            <a:pPr lvl="2">
              <a:buFontTx/>
              <a:buChar char="-"/>
            </a:pPr>
            <a:r>
              <a:rPr lang="en-US" dirty="0" smtClean="0"/>
              <a:t>Allows the </a:t>
            </a:r>
            <a:r>
              <a:rPr lang="en-US" dirty="0"/>
              <a:t>optimization of </a:t>
            </a:r>
            <a:r>
              <a:rPr lang="en-US" dirty="0" smtClean="0"/>
              <a:t>any </a:t>
            </a:r>
            <a:r>
              <a:rPr lang="en-US" dirty="0"/>
              <a:t>arbitrary number of </a:t>
            </a:r>
            <a:r>
              <a:rPr lang="en-US" dirty="0" smtClean="0"/>
              <a:t>parameters</a:t>
            </a:r>
          </a:p>
          <a:p>
            <a:pPr lvl="2">
              <a:buFontTx/>
              <a:buChar char="-"/>
            </a:pPr>
            <a:r>
              <a:rPr lang="en-US" dirty="0" smtClean="0"/>
              <a:t>Support both ranged parameter values and array of values</a:t>
            </a:r>
          </a:p>
          <a:p>
            <a:pPr lvl="2">
              <a:buFontTx/>
              <a:buChar char="-"/>
            </a:pPr>
            <a:r>
              <a:rPr lang="en-US" dirty="0" smtClean="0"/>
              <a:t>Exhaustive search over all given parameter combinations</a:t>
            </a:r>
          </a:p>
          <a:p>
            <a:pPr lvl="2">
              <a:buFontTx/>
              <a:buChar char="-"/>
            </a:pPr>
            <a:r>
              <a:rPr lang="en-US" dirty="0" smtClean="0"/>
              <a:t>Log all result to file. Pick one with best performance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Example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latin typeface="Consolas" panose="020B0609020204030204" pitchFamily="49" charset="0"/>
              </a:rPr>
              <a:t>weka.classifiers.meta.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MultiSearch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E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ACC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search "</a:t>
            </a:r>
            <a:r>
              <a:rPr lang="en-US" sz="1300" dirty="0" err="1" smtClean="0">
                <a:latin typeface="Consolas" panose="020B0609020204030204" pitchFamily="49" charset="0"/>
              </a:rPr>
              <a:t>weka.core.setupgenerator.MathParameter</a:t>
            </a:r>
            <a:r>
              <a:rPr lang="en-US" sz="1300" dirty="0" smtClean="0">
                <a:latin typeface="Consolas" panose="020B0609020204030204" pitchFamily="49" charset="0"/>
              </a:rPr>
              <a:t> -property </a:t>
            </a:r>
            <a:r>
              <a:rPr lang="en-US" sz="1300" dirty="0" err="1">
                <a:latin typeface="Consolas" panose="020B0609020204030204" pitchFamily="49" charset="0"/>
              </a:rPr>
              <a:t>classifier.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ridge</a:t>
            </a:r>
            <a:r>
              <a:rPr lang="en-US" sz="1300" dirty="0">
                <a:latin typeface="Consolas" panose="020B0609020204030204" pitchFamily="49" charset="0"/>
              </a:rPr>
              <a:t> -min -10.0 -max 5.0 -step 1.0 -base 10.0 -expression pow(BASE,I)"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search "</a:t>
            </a:r>
            <a:r>
              <a:rPr lang="en-US" sz="1300" dirty="0" err="1">
                <a:latin typeface="Consolas" panose="020B0609020204030204" pitchFamily="49" charset="0"/>
              </a:rPr>
              <a:t>weka.core.setupgenerator.MathParameter</a:t>
            </a:r>
            <a:r>
              <a:rPr lang="en-US" sz="1300" dirty="0">
                <a:latin typeface="Consolas" panose="020B0609020204030204" pitchFamily="49" charset="0"/>
              </a:rPr>
              <a:t> -property </a:t>
            </a:r>
            <a:r>
              <a:rPr lang="en-US" sz="1300" dirty="0" err="1">
                <a:latin typeface="Consolas" panose="020B0609020204030204" pitchFamily="49" charset="0"/>
              </a:rPr>
              <a:t>classifier.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maxIts</a:t>
            </a:r>
            <a:r>
              <a:rPr lang="en-US" sz="1300" dirty="0">
                <a:latin typeface="Consolas" panose="020B0609020204030204" pitchFamily="49" charset="0"/>
              </a:rPr>
              <a:t> -min -1.0 -max 20.0 -step 1.0 -base 10.0 -expression I"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sample-size 100.0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log-file "/</a:t>
            </a:r>
            <a:r>
              <a:rPr lang="en-US" sz="1300" dirty="0" smtClean="0">
                <a:latin typeface="Consolas" panose="020B0609020204030204" pitchFamily="49" charset="0"/>
              </a:rPr>
              <a:t>home/</a:t>
            </a:r>
            <a:r>
              <a:rPr lang="en-US" sz="1300" dirty="0" err="1" smtClean="0">
                <a:latin typeface="Consolas" panose="020B0609020204030204" pitchFamily="49" charset="0"/>
              </a:rPr>
              <a:t>syan</a:t>
            </a:r>
            <a:r>
              <a:rPr lang="en-US" sz="1300" dirty="0" smtClean="0">
                <a:latin typeface="Consolas" panose="020B0609020204030204" pitchFamily="49" charset="0"/>
              </a:rPr>
              <a:t>/Documents/Logistic.txt"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initial-folds 10 -subsequent-folds 10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-slots 8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S 1 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-</a:t>
            </a:r>
            <a:r>
              <a:rPr lang="en-US" sz="1300" dirty="0">
                <a:latin typeface="Consolas" panose="020B0609020204030204" pitchFamily="49" charset="0"/>
              </a:rPr>
              <a:t>W </a:t>
            </a:r>
            <a:r>
              <a:rPr lang="en-US" sz="1300" dirty="0" err="1">
                <a:latin typeface="Consolas" panose="020B0609020204030204" pitchFamily="49" charset="0"/>
              </a:rPr>
              <a:t>weka.classifiers.functions.</a:t>
            </a:r>
            <a:r>
              <a:rPr lang="en-US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Logistic</a:t>
            </a:r>
            <a:r>
              <a:rPr lang="en-US" sz="1300" dirty="0">
                <a:latin typeface="Consolas" panose="020B0609020204030204" pitchFamily="49" charset="0"/>
              </a:rPr>
              <a:t> -do-not-check-capabilities -- -R 1.0E-8 -M -1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722"/>
              </p:ext>
            </p:extLst>
          </p:nvPr>
        </p:nvGraphicFramePr>
        <p:xfrm>
          <a:off x="1128157" y="2182523"/>
          <a:ext cx="7211975" cy="2740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46155"/>
                <a:gridCol w="1989574"/>
                <a:gridCol w="1668026"/>
                <a:gridCol w="1708220"/>
              </a:tblGrid>
              <a:tr h="685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Models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  <a:r>
                        <a:rPr lang="en-US" sz="2000" dirty="0" smtClean="0">
                          <a:effectLst/>
                        </a:rPr>
                        <a:t>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ROC Area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MCC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Logistic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87.6296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0.881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0.592</a:t>
                      </a:r>
                      <a:endParaRPr lang="en-US" sz="20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RandomForest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87.9241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0.883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0.604</a:t>
                      </a:r>
                      <a:endParaRPr lang="en-US" sz="20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RBFNetwork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86.3382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</a:t>
                      </a:r>
                      <a:r>
                        <a:rPr lang="en-US" sz="2000" dirty="0" smtClean="0">
                          <a:effectLst/>
                        </a:rPr>
                        <a:t>    0.858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0.545</a:t>
                      </a:r>
                      <a:endParaRPr lang="en-US" sz="20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8909" y="5390749"/>
            <a:ext cx="401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charset="0"/>
                <a:ea typeface="宋体" charset="0"/>
                <a:cs typeface="Times New Roman" charset="0"/>
              </a:rPr>
              <a:t>* All results are obtained with </a:t>
            </a:r>
            <a:r>
              <a:rPr lang="en-US" dirty="0">
                <a:latin typeface="Calibri" charset="0"/>
                <a:ea typeface="宋体" charset="0"/>
                <a:cs typeface="Times New Roman" charset="0"/>
              </a:rPr>
              <a:t>10-fold 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206"/>
            <a:ext cx="10515600" cy="1001451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980" y="1024932"/>
            <a:ext cx="10318820" cy="58330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Implementation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/>
              <a:t>Target classifier wrapped by two </a:t>
            </a:r>
            <a:r>
              <a:rPr lang="en-US" dirty="0" smtClean="0"/>
              <a:t>meta-</a:t>
            </a:r>
            <a:r>
              <a:rPr lang="en-US" dirty="0" err="1" smtClean="0"/>
              <a:t>classifers</a:t>
            </a:r>
            <a:endParaRPr lang="en-US" dirty="0" smtClean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MultiSearch</a:t>
            </a:r>
            <a:r>
              <a:rPr lang="en-US" dirty="0" smtClean="0"/>
              <a:t> + </a:t>
            </a:r>
            <a:r>
              <a:rPr lang="en-US" dirty="0" err="1" smtClean="0"/>
              <a:t>AttributeSelectedClassifier</a:t>
            </a:r>
            <a:r>
              <a:rPr lang="en-US" dirty="0" smtClean="0"/>
              <a:t> + Target Classifier (e.g. Logistic) </a:t>
            </a:r>
            <a:endParaRPr lang="en-US" dirty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AttributeSelectedClassifier</a:t>
            </a:r>
            <a:r>
              <a:rPr lang="en-US" dirty="0" smtClean="0"/>
              <a:t> passes selected attributes to Target Classifier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MultiSearch</a:t>
            </a:r>
            <a:r>
              <a:rPr lang="en-US" dirty="0" smtClean="0"/>
              <a:t> optimizes parameters for Target Classifier using selected attributes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smtClean="0"/>
              <a:t>Prevent information leaking!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 smtClean="0"/>
              <a:t>Testing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/>
              <a:t>16 parallel files 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smtClean="0"/>
              <a:t>2 classifiers x 8 attribute evaluation algorithm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dirty="0" smtClean="0"/>
              <a:t>Attribute selection algorithm used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smtClean="0"/>
              <a:t>Correlation-based </a:t>
            </a:r>
            <a:r>
              <a:rPr lang="en-US" dirty="0"/>
              <a:t>Subset </a:t>
            </a:r>
            <a:r>
              <a:rPr lang="en-US" dirty="0" smtClean="0"/>
              <a:t>Selection	(</a:t>
            </a:r>
            <a:r>
              <a:rPr lang="en-US" dirty="0" err="1" smtClean="0"/>
              <a:t>weka.attributeSelection.CfsSubsetEval</a:t>
            </a:r>
            <a:r>
              <a:rPr lang="en-US" dirty="0" smtClean="0"/>
              <a:t>)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/>
              <a:t>Pearson's Correlation </a:t>
            </a:r>
            <a:r>
              <a:rPr lang="en-US" dirty="0" smtClean="0"/>
              <a:t>Coefficient		(</a:t>
            </a:r>
            <a:r>
              <a:rPr lang="en-US" dirty="0" err="1" smtClean="0"/>
              <a:t>weka.attributeSelection.CorrelationAttributeEval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/>
              <a:t>Gain </a:t>
            </a:r>
            <a:r>
              <a:rPr lang="en-US" dirty="0" smtClean="0"/>
              <a:t>Ratio			(</a:t>
            </a:r>
            <a:r>
              <a:rPr lang="en-US" dirty="0" err="1" smtClean="0"/>
              <a:t>weka.attributeSelection.GainRatioAttributeEval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/>
              <a:t>Information </a:t>
            </a:r>
            <a:r>
              <a:rPr lang="en-US" dirty="0" smtClean="0"/>
              <a:t>Gain			(</a:t>
            </a:r>
            <a:r>
              <a:rPr lang="en-US" dirty="0" err="1" smtClean="0"/>
              <a:t>weka.attributeSelection.InfoGainAttributeEval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err="1"/>
              <a:t>OneR</a:t>
            </a:r>
            <a:r>
              <a:rPr lang="en-US" dirty="0"/>
              <a:t> </a:t>
            </a:r>
            <a:r>
              <a:rPr lang="en-US" dirty="0" smtClean="0"/>
              <a:t>Classifier			(</a:t>
            </a:r>
            <a:r>
              <a:rPr lang="en-US" dirty="0" err="1" smtClean="0"/>
              <a:t>weka.attributeSelection.OneRAttributeEval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/>
              <a:t>Principal </a:t>
            </a:r>
            <a:r>
              <a:rPr lang="en-US" dirty="0" smtClean="0"/>
              <a:t>Components Analysis		(</a:t>
            </a:r>
            <a:r>
              <a:rPr lang="en-US" dirty="0" err="1" smtClean="0"/>
              <a:t>weka.attributeSelection.PrincipalComponents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 smtClean="0"/>
              <a:t>RELIEF				(</a:t>
            </a:r>
            <a:r>
              <a:rPr lang="en-US" dirty="0" err="1" smtClean="0"/>
              <a:t>weka.attributeSelection.ReliefFAttributeEval</a:t>
            </a:r>
            <a:r>
              <a:rPr lang="en-US" dirty="0"/>
              <a:t>)</a:t>
            </a:r>
            <a:endParaRPr lang="en-US" dirty="0" smtClean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en-US" dirty="0"/>
              <a:t>Symmetrical </a:t>
            </a:r>
            <a:r>
              <a:rPr lang="en-US" dirty="0" smtClean="0"/>
              <a:t>Uncertainty Analysis		(</a:t>
            </a:r>
            <a:r>
              <a:rPr lang="en-US" dirty="0" err="1" smtClean="0"/>
              <a:t>weka.attributeSelection.SymmetricalUncertAttributeEval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4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06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weka.classifiers.meta.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MultiSearch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E </a:t>
            </a:r>
            <a:r>
              <a:rPr lang="en-US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search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weka.core.setupgenerator.MathParameter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-property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classifier.classifier.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ridge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-min -10.0 -max 5.0 -step 1.0 -base 10.0 -expression pow(BASE,I)"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search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weka.core.setupgenerator.MathParameter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-property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classifier.classifier.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maxIts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-min -1.0 -max 20.0 -step 1.0 -base 10.0 -expression I"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sample-size 100.0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log-file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"/projects/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huanlab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wei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/results/Logistic_CfsSubsetEval_BestFirst.txt"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-initial-folds </a:t>
            </a:r>
            <a:r>
              <a:rPr lang="en-US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 </a:t>
            </a:r>
            <a:endParaRPr lang="en-US" sz="1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subsequent-folds 10 </a:t>
            </a:r>
            <a:endParaRPr lang="en-US" sz="1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-slots 8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 1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weka.classifiers.meta.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AttributeSelectedClassifier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-do-not-check-capabilities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E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weka.attributeSelection.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CfsSubsetEval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-P 1 -E 1"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weka.attributeSelection.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BestFirst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-D 1 -N 5"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weka.classifiers.functions.</a:t>
            </a:r>
            <a:r>
              <a:rPr lang="en-US" sz="1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-do-not-check-capabilities -- -R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1.0E-3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-M -1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888</TotalTime>
  <Words>677</Words>
  <Application>Microsoft Macintosh PowerPoint</Application>
  <PresentationFormat>Widescreen</PresentationFormat>
  <Paragraphs>166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Times New Roman</vt:lpstr>
      <vt:lpstr>宋体</vt:lpstr>
      <vt:lpstr>Depth</vt:lpstr>
      <vt:lpstr>EECS 738 Machine  Learning  Project  Presentation</vt:lpstr>
      <vt:lpstr>Introduction</vt:lpstr>
      <vt:lpstr>Data Preprocessing</vt:lpstr>
      <vt:lpstr>Model Selection</vt:lpstr>
      <vt:lpstr>High Accuracy Models In Preliminary Result</vt:lpstr>
      <vt:lpstr>Parameter Optimization</vt:lpstr>
      <vt:lpstr>Optimization Results</vt:lpstr>
      <vt:lpstr>Feature Selection</vt:lpstr>
      <vt:lpstr>Example</vt:lpstr>
      <vt:lpstr>Current Results </vt:lpstr>
      <vt:lpstr>Upcoming</vt:lpstr>
      <vt:lpstr>Thank You! 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Fei</dc:creator>
  <cp:lastModifiedBy>Wei Fei</cp:lastModifiedBy>
  <cp:revision>170</cp:revision>
  <dcterms:created xsi:type="dcterms:W3CDTF">2015-12-07T00:03:54Z</dcterms:created>
  <dcterms:modified xsi:type="dcterms:W3CDTF">2015-12-09T18:35:42Z</dcterms:modified>
</cp:coreProperties>
</file>