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6" r:id="rId4"/>
  </p:sldMasterIdLst>
  <p:notesMasterIdLst>
    <p:notesMasterId r:id="rId10"/>
  </p:notesMasterIdLst>
  <p:sldIdLst>
    <p:sldId id="256" r:id="rId5"/>
    <p:sldId id="270" r:id="rId6"/>
    <p:sldId id="271" r:id="rId7"/>
    <p:sldId id="272" r:id="rId8"/>
    <p:sldId id="269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Alegreya Sans" panose="000005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77558" autoAdjust="0"/>
  </p:normalViewPr>
  <p:slideViewPr>
    <p:cSldViewPr snapToGrid="0">
      <p:cViewPr varScale="1">
        <p:scale>
          <a:sx n="151" d="100"/>
          <a:sy n="151" d="100"/>
        </p:scale>
        <p:origin x="468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95232-7753-4F09-B94B-B4077B468122}" type="datetimeFigureOut">
              <a:rPr lang="nl-NL" smtClean="0"/>
              <a:t>16-5-2018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CDD1-534B-4686-959E-F02684AA98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67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ings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O&amp;i ope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" y="0"/>
            <a:ext cx="9135880" cy="5143500"/>
          </a:xfrm>
          <a:prstGeom prst="rect">
            <a:avLst/>
          </a:prstGeom>
        </p:spPr>
      </p:pic>
      <p:pic>
        <p:nvPicPr>
          <p:cNvPr id="3" name="Picture 6" descr="Powerpoint O&amp;i openin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0" y="0"/>
            <a:ext cx="91358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4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4757216"/>
            <a:ext cx="762000" cy="273844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90077C15-8CF7-4454-AE30-4104C746F1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434580"/>
            <a:ext cx="76200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03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154782"/>
            <a:ext cx="1730829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4782"/>
            <a:ext cx="5715000" cy="3290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4757216"/>
            <a:ext cx="762000" cy="273844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90077C15-8CF7-4454-AE30-4104C746F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6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4757216"/>
            <a:ext cx="762000" cy="273844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90077C15-8CF7-4454-AE30-4104C746F1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34580"/>
            <a:ext cx="76200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60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409087"/>
            <a:ext cx="3744000" cy="3393281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38000" y="1403626"/>
            <a:ext cx="3744000" cy="3393281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434580"/>
            <a:ext cx="76200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0332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1" y="1151335"/>
            <a:ext cx="371361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771" y="1631156"/>
            <a:ext cx="3713617" cy="31260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3715203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9" y="1631157"/>
            <a:ext cx="3717891" cy="31260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4757216"/>
            <a:ext cx="762000" cy="273844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90077C15-8CF7-4454-AE30-4104C746F1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434580"/>
            <a:ext cx="76200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8664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4757216"/>
            <a:ext cx="762000" cy="273844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90077C15-8CF7-4454-AE30-4104C746F1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434580"/>
            <a:ext cx="76200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6004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4757216"/>
            <a:ext cx="762000" cy="273844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90077C15-8CF7-4454-AE30-4104C746F1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34580"/>
            <a:ext cx="76200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755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409087"/>
            <a:ext cx="3744000" cy="3393281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38000" y="1403626"/>
            <a:ext cx="3744000" cy="3393281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434580"/>
            <a:ext cx="76200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3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96692"/>
            <a:ext cx="7657894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71551"/>
            <a:ext cx="7657894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02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47025"/>
            <a:ext cx="762000" cy="273844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Alegreya Sans" pitchFamily="2" charset="0"/>
              </a:defRPr>
            </a:lvl1pPr>
          </a:lstStyle>
          <a:p>
            <a:fld id="{90077C15-8CF7-4454-AE30-4104C746F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5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uitings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657350"/>
            <a:ext cx="1981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1800" kern="1200" baseline="30000" dirty="0" err="1">
                <a:solidFill>
                  <a:schemeClr val="bg1"/>
                </a:solidFill>
                <a:latin typeface="Alegreya Sans" pitchFamily="2" charset="0"/>
                <a:ea typeface="+mn-ea"/>
                <a:cs typeface="+mn-cs"/>
              </a:rPr>
              <a:t>Bezoekadres</a:t>
            </a:r>
            <a:endParaRPr lang="en-GB" sz="1800" kern="1200" baseline="30000" dirty="0">
              <a:solidFill>
                <a:schemeClr val="bg1"/>
              </a:solidFill>
              <a:latin typeface="Alegreya Sans" pitchFamily="2" charset="0"/>
              <a:ea typeface="+mn-ea"/>
              <a:cs typeface="+mn-cs"/>
            </a:endParaRPr>
          </a:p>
          <a:p>
            <a:pPr rtl="0"/>
            <a:r>
              <a:rPr lang="en-GB" sz="1800" kern="1200" baseline="30000" dirty="0" err="1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Stationsstraat</a:t>
            </a:r>
            <a:r>
              <a:rPr lang="en-GB" sz="1800" kern="1200" baseline="30000" dirty="0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 79F</a:t>
            </a:r>
          </a:p>
          <a:p>
            <a:pPr rtl="0"/>
            <a:r>
              <a:rPr lang="en-GB" sz="1800" kern="1200" baseline="30000" dirty="0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3811 MH Amersfoort</a:t>
            </a:r>
          </a:p>
          <a:p>
            <a:pPr rtl="0"/>
            <a:endParaRPr lang="en-GB" sz="1800" kern="1200" baseline="30000" dirty="0">
              <a:solidFill>
                <a:schemeClr val="tx1"/>
              </a:solidFill>
              <a:latin typeface="Alegreya Sans" pitchFamily="2" charset="0"/>
              <a:ea typeface="+mn-ea"/>
              <a:cs typeface="+mn-cs"/>
            </a:endParaRPr>
          </a:p>
          <a:p>
            <a:pPr rtl="0"/>
            <a:r>
              <a:rPr lang="en-GB" sz="1800" kern="1200" baseline="30000" dirty="0" err="1">
                <a:solidFill>
                  <a:schemeClr val="bg1"/>
                </a:solidFill>
                <a:latin typeface="Alegreya Sans" pitchFamily="2" charset="0"/>
                <a:ea typeface="+mn-ea"/>
                <a:cs typeface="+mn-cs"/>
              </a:rPr>
              <a:t>Postadres</a:t>
            </a:r>
            <a:endParaRPr lang="en-GB" sz="1800" kern="1200" baseline="30000" dirty="0">
              <a:solidFill>
                <a:schemeClr val="bg1"/>
              </a:solidFill>
              <a:latin typeface="Alegreya Sans" pitchFamily="2" charset="0"/>
              <a:ea typeface="+mn-ea"/>
              <a:cs typeface="+mn-cs"/>
            </a:endParaRPr>
          </a:p>
          <a:p>
            <a:pPr rtl="0"/>
            <a:r>
              <a:rPr lang="en-GB" sz="1800" kern="1200" baseline="30000" dirty="0" err="1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Postbus</a:t>
            </a:r>
            <a:r>
              <a:rPr lang="en-GB" sz="1800" kern="1200" baseline="30000" dirty="0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 321</a:t>
            </a:r>
          </a:p>
          <a:p>
            <a:pPr rtl="0"/>
            <a:r>
              <a:rPr lang="en-GB" sz="1800" kern="1200" baseline="30000" dirty="0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7500 AH </a:t>
            </a:r>
            <a:r>
              <a:rPr lang="en-GB" sz="1800" kern="1200" baseline="30000" dirty="0" err="1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Enschede</a:t>
            </a:r>
            <a:endParaRPr lang="en-GB" sz="1800" kern="1200" baseline="30000" dirty="0">
              <a:solidFill>
                <a:schemeClr val="tx1"/>
              </a:solidFill>
              <a:latin typeface="Alegreya Sans" pitchFamily="2" charset="0"/>
              <a:ea typeface="+mn-ea"/>
              <a:cs typeface="+mn-cs"/>
            </a:endParaRPr>
          </a:p>
          <a:p>
            <a:pPr rtl="0"/>
            <a:endParaRPr lang="en-GB" sz="1800" kern="1200" baseline="30000" dirty="0">
              <a:solidFill>
                <a:schemeClr val="tx1"/>
              </a:solidFill>
              <a:latin typeface="Alegreya Sans" pitchFamily="2" charset="0"/>
              <a:ea typeface="+mn-ea"/>
              <a:cs typeface="+mn-cs"/>
            </a:endParaRPr>
          </a:p>
          <a:p>
            <a:pPr rtl="0"/>
            <a:r>
              <a:rPr lang="en-GB" sz="1800" kern="1200" baseline="30000" dirty="0" err="1">
                <a:solidFill>
                  <a:schemeClr val="bg1"/>
                </a:solidFill>
                <a:latin typeface="Alegreya Sans" pitchFamily="2" charset="0"/>
                <a:ea typeface="+mn-ea"/>
                <a:cs typeface="+mn-cs"/>
              </a:rPr>
              <a:t>Telefoon</a:t>
            </a:r>
            <a:endParaRPr lang="en-GB" sz="1800" kern="1200" baseline="30000" dirty="0">
              <a:solidFill>
                <a:schemeClr val="bg1"/>
              </a:solidFill>
              <a:latin typeface="Alegreya Sans" pitchFamily="2" charset="0"/>
              <a:ea typeface="+mn-ea"/>
              <a:cs typeface="+mn-cs"/>
            </a:endParaRPr>
          </a:p>
          <a:p>
            <a:pPr rtl="0"/>
            <a:r>
              <a:rPr lang="en-GB" sz="1800" kern="1200" baseline="30000" dirty="0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030 289 56 65</a:t>
            </a:r>
          </a:p>
          <a:p>
            <a:pPr rtl="0"/>
            <a:endParaRPr lang="en-GB" sz="1800" kern="1200" baseline="30000" dirty="0">
              <a:solidFill>
                <a:schemeClr val="tx1"/>
              </a:solidFill>
              <a:latin typeface="Alegreya Sans" pitchFamily="2" charset="0"/>
              <a:ea typeface="+mn-ea"/>
              <a:cs typeface="+mn-cs"/>
            </a:endParaRPr>
          </a:p>
          <a:p>
            <a:pPr rtl="0"/>
            <a:r>
              <a:rPr lang="en-GB" sz="1800" kern="1200" baseline="30000" dirty="0">
                <a:solidFill>
                  <a:schemeClr val="bg1"/>
                </a:solidFill>
                <a:latin typeface="Alegreya Sans" pitchFamily="2" charset="0"/>
                <a:ea typeface="+mn-ea"/>
                <a:cs typeface="+mn-cs"/>
              </a:rPr>
              <a:t>E-mail</a:t>
            </a:r>
          </a:p>
          <a:p>
            <a:pPr rtl="0"/>
            <a:r>
              <a:rPr lang="en-GB" sz="1800" kern="1200" baseline="30000" dirty="0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info@oi.nl</a:t>
            </a:r>
          </a:p>
          <a:p>
            <a:pPr rtl="0"/>
            <a:endParaRPr lang="en-US" sz="1800" dirty="0">
              <a:latin typeface="Alegreya Sans" pitchFamily="2" charset="0"/>
            </a:endParaRPr>
          </a:p>
        </p:txBody>
      </p:sp>
      <p:pic>
        <p:nvPicPr>
          <p:cNvPr id="7" name="Picture 6" descr="logo O&amp;i l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17" y="1657351"/>
            <a:ext cx="2090932" cy="1152146"/>
          </a:xfrm>
          <a:prstGeom prst="rect">
            <a:avLst/>
          </a:prstGeom>
        </p:spPr>
      </p:pic>
      <p:sp>
        <p:nvSpPr>
          <p:cNvPr id="4" name="TextBox 5"/>
          <p:cNvSpPr txBox="1"/>
          <p:nvPr userDrawn="1"/>
        </p:nvSpPr>
        <p:spPr>
          <a:xfrm>
            <a:off x="685800" y="1657350"/>
            <a:ext cx="1981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1800" kern="1200" baseline="30000" dirty="0" err="1">
                <a:solidFill>
                  <a:schemeClr val="bg1"/>
                </a:solidFill>
                <a:latin typeface="Alegreya Sans" pitchFamily="2" charset="0"/>
                <a:ea typeface="+mn-ea"/>
                <a:cs typeface="+mn-cs"/>
              </a:rPr>
              <a:t>Bezoekadres</a:t>
            </a:r>
            <a:endParaRPr lang="en-GB" sz="1800" kern="1200" baseline="30000" dirty="0">
              <a:solidFill>
                <a:schemeClr val="bg1"/>
              </a:solidFill>
              <a:latin typeface="Alegreya Sans" pitchFamily="2" charset="0"/>
              <a:ea typeface="+mn-ea"/>
              <a:cs typeface="+mn-cs"/>
            </a:endParaRPr>
          </a:p>
          <a:p>
            <a:pPr rtl="0"/>
            <a:r>
              <a:rPr lang="en-GB" sz="1800" kern="1200" baseline="30000" dirty="0" err="1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Stationsstraat</a:t>
            </a:r>
            <a:r>
              <a:rPr lang="en-GB" sz="1800" kern="1200" baseline="30000" dirty="0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 79F</a:t>
            </a:r>
          </a:p>
          <a:p>
            <a:pPr rtl="0"/>
            <a:r>
              <a:rPr lang="en-GB" sz="1800" kern="1200" baseline="30000" dirty="0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3811 MH Amersfoort</a:t>
            </a:r>
          </a:p>
          <a:p>
            <a:pPr rtl="0"/>
            <a:endParaRPr lang="en-GB" sz="1800" kern="1200" baseline="30000" dirty="0">
              <a:solidFill>
                <a:schemeClr val="tx1"/>
              </a:solidFill>
              <a:latin typeface="Alegreya Sans" pitchFamily="2" charset="0"/>
              <a:ea typeface="+mn-ea"/>
              <a:cs typeface="+mn-cs"/>
            </a:endParaRPr>
          </a:p>
          <a:p>
            <a:pPr rtl="0"/>
            <a:r>
              <a:rPr lang="en-GB" sz="1800" kern="1200" baseline="30000" dirty="0" err="1">
                <a:solidFill>
                  <a:schemeClr val="bg1"/>
                </a:solidFill>
                <a:latin typeface="Alegreya Sans" pitchFamily="2" charset="0"/>
                <a:ea typeface="+mn-ea"/>
                <a:cs typeface="+mn-cs"/>
              </a:rPr>
              <a:t>Postadres</a:t>
            </a:r>
            <a:endParaRPr lang="en-GB" sz="1800" kern="1200" baseline="30000" dirty="0">
              <a:solidFill>
                <a:schemeClr val="bg1"/>
              </a:solidFill>
              <a:latin typeface="Alegreya Sans" pitchFamily="2" charset="0"/>
              <a:ea typeface="+mn-ea"/>
              <a:cs typeface="+mn-cs"/>
            </a:endParaRPr>
          </a:p>
          <a:p>
            <a:pPr rtl="0"/>
            <a:r>
              <a:rPr lang="en-GB" sz="1800" kern="1200" baseline="30000" dirty="0" err="1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Postbus</a:t>
            </a:r>
            <a:r>
              <a:rPr lang="en-GB" sz="1800" kern="1200" baseline="30000" dirty="0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 321</a:t>
            </a:r>
          </a:p>
          <a:p>
            <a:pPr rtl="0"/>
            <a:r>
              <a:rPr lang="en-GB" sz="1800" kern="1200" baseline="30000" dirty="0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7500 AH </a:t>
            </a:r>
            <a:r>
              <a:rPr lang="en-GB" sz="1800" kern="1200" baseline="30000" dirty="0" err="1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Enschede</a:t>
            </a:r>
            <a:endParaRPr lang="en-GB" sz="1800" kern="1200" baseline="30000" dirty="0">
              <a:solidFill>
                <a:schemeClr val="tx1"/>
              </a:solidFill>
              <a:latin typeface="Alegreya Sans" pitchFamily="2" charset="0"/>
              <a:ea typeface="+mn-ea"/>
              <a:cs typeface="+mn-cs"/>
            </a:endParaRPr>
          </a:p>
          <a:p>
            <a:pPr rtl="0"/>
            <a:endParaRPr lang="en-GB" sz="1800" kern="1200" baseline="30000" dirty="0">
              <a:solidFill>
                <a:schemeClr val="tx1"/>
              </a:solidFill>
              <a:latin typeface="Alegreya Sans" pitchFamily="2" charset="0"/>
              <a:ea typeface="+mn-ea"/>
              <a:cs typeface="+mn-cs"/>
            </a:endParaRPr>
          </a:p>
          <a:p>
            <a:pPr rtl="0"/>
            <a:r>
              <a:rPr lang="en-GB" sz="1800" kern="1200" baseline="30000" dirty="0" err="1">
                <a:solidFill>
                  <a:schemeClr val="bg1"/>
                </a:solidFill>
                <a:latin typeface="Alegreya Sans" pitchFamily="2" charset="0"/>
                <a:ea typeface="+mn-ea"/>
                <a:cs typeface="+mn-cs"/>
              </a:rPr>
              <a:t>Telefoon</a:t>
            </a:r>
            <a:endParaRPr lang="en-GB" sz="1800" kern="1200" baseline="30000" dirty="0">
              <a:solidFill>
                <a:schemeClr val="bg1"/>
              </a:solidFill>
              <a:latin typeface="Alegreya Sans" pitchFamily="2" charset="0"/>
              <a:ea typeface="+mn-ea"/>
              <a:cs typeface="+mn-cs"/>
            </a:endParaRPr>
          </a:p>
          <a:p>
            <a:pPr rtl="0"/>
            <a:r>
              <a:rPr lang="en-GB" sz="1800" kern="1200" baseline="30000" dirty="0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030 289 56 65</a:t>
            </a:r>
          </a:p>
          <a:p>
            <a:pPr rtl="0"/>
            <a:endParaRPr lang="en-GB" sz="1800" kern="1200" baseline="30000" dirty="0">
              <a:solidFill>
                <a:schemeClr val="tx1"/>
              </a:solidFill>
              <a:latin typeface="Alegreya Sans" pitchFamily="2" charset="0"/>
              <a:ea typeface="+mn-ea"/>
              <a:cs typeface="+mn-cs"/>
            </a:endParaRPr>
          </a:p>
          <a:p>
            <a:pPr rtl="0"/>
            <a:r>
              <a:rPr lang="en-GB" sz="1800" kern="1200" baseline="30000" dirty="0">
                <a:solidFill>
                  <a:schemeClr val="bg1"/>
                </a:solidFill>
                <a:latin typeface="Alegreya Sans" pitchFamily="2" charset="0"/>
                <a:ea typeface="+mn-ea"/>
                <a:cs typeface="+mn-cs"/>
              </a:rPr>
              <a:t>E-mail</a:t>
            </a:r>
          </a:p>
          <a:p>
            <a:pPr rtl="0"/>
            <a:r>
              <a:rPr lang="en-GB" sz="1800" kern="1200" baseline="30000" dirty="0">
                <a:solidFill>
                  <a:schemeClr val="tx1"/>
                </a:solidFill>
                <a:latin typeface="Alegreya Sans" pitchFamily="2" charset="0"/>
                <a:ea typeface="+mn-ea"/>
                <a:cs typeface="+mn-cs"/>
              </a:rPr>
              <a:t>info@oi.nl</a:t>
            </a:r>
          </a:p>
          <a:p>
            <a:pPr rtl="0"/>
            <a:endParaRPr lang="en-US" dirty="0">
              <a:latin typeface="Alegreya Sans" pitchFamily="2" charset="0"/>
            </a:endParaRPr>
          </a:p>
        </p:txBody>
      </p:sp>
      <p:pic>
        <p:nvPicPr>
          <p:cNvPr id="5" name="Picture 6" descr="logo O&amp;i lo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4216" y="1657350"/>
            <a:ext cx="2090932" cy="11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1" y="1629704"/>
            <a:ext cx="3719565" cy="31275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35" y="1629704"/>
            <a:ext cx="3719566" cy="31275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4757216"/>
            <a:ext cx="762000" cy="273844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90077C15-8CF7-4454-AE30-4104C746F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1" y="1151335"/>
            <a:ext cx="371361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771" y="1631156"/>
            <a:ext cx="3713617" cy="31260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3715203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9" y="1631157"/>
            <a:ext cx="3717891" cy="31260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4757216"/>
            <a:ext cx="762000" cy="273844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90077C15-8CF7-4454-AE30-4104C746F1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434580"/>
            <a:ext cx="7620000" cy="6131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816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4757216"/>
            <a:ext cx="762000" cy="273844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90077C15-8CF7-4454-AE30-4104C746F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2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724" y="204787"/>
            <a:ext cx="2691791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478517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3724" y="1076327"/>
            <a:ext cx="2691791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4757216"/>
            <a:ext cx="762000" cy="273844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90077C15-8CF7-4454-AE30-4104C746F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5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3600451"/>
            <a:ext cx="7598229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1999" y="459581"/>
            <a:ext cx="7598229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999" y="4025504"/>
            <a:ext cx="7598229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4757216"/>
            <a:ext cx="762000" cy="273844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90077C15-8CF7-4454-AE30-4104C746F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0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34580"/>
            <a:ext cx="7620000" cy="613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00151"/>
            <a:ext cx="7620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762000" y="4857750"/>
            <a:ext cx="7620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 descr="logo O&amp;i klein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67405" y="4833202"/>
            <a:ext cx="182880" cy="109728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4767264"/>
            <a:ext cx="3810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legreya Sans" pitchFamily="2" charset="0"/>
              </a:defRPr>
            </a:lvl1pPr>
          </a:lstStyle>
          <a:p>
            <a:fld id="{90077C15-8CF7-4454-AE30-4104C746F1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7"/>
          <p:cNvSpPr/>
          <p:nvPr userDrawn="1"/>
        </p:nvSpPr>
        <p:spPr>
          <a:xfrm flipV="1">
            <a:off x="762000" y="4857750"/>
            <a:ext cx="7620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logo O&amp;i klein.pn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467405" y="4833202"/>
            <a:ext cx="18288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67" r:id="rId14"/>
    <p:sldLayoutId id="2147483671" r:id="rId15"/>
    <p:sldLayoutId id="2147483673" r:id="rId16"/>
    <p:sldLayoutId id="2147483675" r:id="rId17"/>
  </p:sldLayoutIdLst>
  <p:txStyles>
    <p:titleStyle>
      <a:lvl1pPr algn="l" defTabSz="914378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Alegreya Sans" pitchFamily="2" charset="0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SzPct val="60000"/>
        <a:buFontTx/>
        <a:buBlip>
          <a:blip r:embed="rId20"/>
        </a:buBlip>
        <a:defRPr sz="2800" kern="1200">
          <a:solidFill>
            <a:schemeClr val="tx1"/>
          </a:solidFill>
          <a:latin typeface="Alegreya Sans" pitchFamily="2" charset="0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SzPct val="55000"/>
        <a:buFontTx/>
        <a:buBlip>
          <a:blip r:embed="rId21"/>
        </a:buBlip>
        <a:defRPr sz="2400" kern="1200">
          <a:solidFill>
            <a:schemeClr val="tx1"/>
          </a:solidFill>
          <a:latin typeface="Alegreya Sans" pitchFamily="2" charset="0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SzPct val="55000"/>
        <a:buFontTx/>
        <a:buBlip>
          <a:blip r:embed="rId22"/>
        </a:buBlip>
        <a:defRPr sz="2000" kern="1200">
          <a:solidFill>
            <a:schemeClr val="tx1"/>
          </a:solidFill>
          <a:latin typeface="Alegreya Sans" pitchFamily="2" charset="0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SzPct val="55000"/>
        <a:buFontTx/>
        <a:buBlip>
          <a:blip r:embed="rId22"/>
        </a:buBlip>
        <a:defRPr sz="1800" kern="1200">
          <a:solidFill>
            <a:schemeClr val="tx1"/>
          </a:solidFill>
          <a:latin typeface="Alegreya Sans" pitchFamily="2" charset="0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SzPct val="45000"/>
        <a:buFontTx/>
        <a:buBlip>
          <a:blip r:embed="rId22"/>
        </a:buBlip>
        <a:defRPr sz="1600" kern="1200">
          <a:solidFill>
            <a:schemeClr val="tx1"/>
          </a:solidFill>
          <a:latin typeface="Alegreya Sans" pitchFamily="2" charset="0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Concreter met Architectuur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Door: Willem Feijen</a:t>
            </a:r>
          </a:p>
        </p:txBody>
      </p:sp>
    </p:spTree>
    <p:extLst>
      <p:ext uri="{BB962C8B-B14F-4D97-AF65-F5344CB8AC3E}">
        <p14:creationId xmlns:p14="http://schemas.microsoft.com/office/powerpoint/2010/main" val="175281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Belangrijke functionaliteit groepen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762000" y="1200151"/>
            <a:ext cx="4305546" cy="339447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Text to psychology</a:t>
            </a:r>
            <a:endParaRPr lang="nl-NL" b="1" dirty="0"/>
          </a:p>
          <a:p>
            <a:pPr lvl="1"/>
            <a:r>
              <a:rPr lang="en-US" dirty="0"/>
              <a:t>Sentiment Mining</a:t>
            </a:r>
            <a:endParaRPr lang="nl-NL" dirty="0"/>
          </a:p>
          <a:p>
            <a:pPr lvl="1"/>
            <a:r>
              <a:rPr lang="en-US" dirty="0"/>
              <a:t>Emotion Mining</a:t>
            </a:r>
            <a:endParaRPr lang="nl-NL" dirty="0"/>
          </a:p>
          <a:p>
            <a:pPr lvl="1"/>
            <a:r>
              <a:rPr lang="en-US" dirty="0"/>
              <a:t>Motivation Mining</a:t>
            </a:r>
            <a:endParaRPr lang="nl-NL" dirty="0"/>
          </a:p>
          <a:p>
            <a:r>
              <a:rPr lang="en-US" b="1" dirty="0"/>
              <a:t>Text to Domain Knowledge</a:t>
            </a:r>
            <a:endParaRPr lang="nl-NL" b="1" dirty="0"/>
          </a:p>
          <a:p>
            <a:pPr lvl="1"/>
            <a:r>
              <a:rPr lang="en-US" dirty="0"/>
              <a:t>Word Inter Distance Model</a:t>
            </a:r>
            <a:endParaRPr lang="nl-NL" dirty="0"/>
          </a:p>
          <a:p>
            <a:r>
              <a:rPr lang="en-US" b="1" dirty="0"/>
              <a:t>Sequence to process</a:t>
            </a:r>
            <a:endParaRPr lang="nl-NL" b="1" dirty="0"/>
          </a:p>
          <a:p>
            <a:pPr lvl="1"/>
            <a:r>
              <a:rPr lang="en-US" dirty="0"/>
              <a:t>Colored Process Mining (visualize aspect in mined process model)</a:t>
            </a:r>
          </a:p>
          <a:p>
            <a:r>
              <a:rPr lang="en-US" b="1" dirty="0"/>
              <a:t>Real time prediction</a:t>
            </a:r>
          </a:p>
          <a:p>
            <a:pPr lvl="1"/>
            <a:r>
              <a:rPr lang="en-US" dirty="0"/>
              <a:t>Predict Sentiment</a:t>
            </a:r>
          </a:p>
          <a:p>
            <a:pPr lvl="1"/>
            <a:r>
              <a:rPr lang="en-US" dirty="0"/>
              <a:t>Predict Emotion</a:t>
            </a:r>
          </a:p>
          <a:p>
            <a:pPr lvl="1"/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Motivation</a:t>
            </a:r>
            <a:endParaRPr lang="nl-NL" dirty="0"/>
          </a:p>
          <a:p>
            <a:pPr lvl="1"/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Behaviour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D06AF-944B-4D55-855C-1436B40BDBBF}"/>
              </a:ext>
            </a:extLst>
          </p:cNvPr>
          <p:cNvSpPr txBox="1"/>
          <p:nvPr/>
        </p:nvSpPr>
        <p:spPr>
          <a:xfrm>
            <a:off x="5498198" y="1221166"/>
            <a:ext cx="3002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err="1"/>
              <a:t>Ontwikkelpad</a:t>
            </a:r>
            <a:r>
              <a:rPr lang="nl-NL" b="1" dirty="0"/>
              <a:t>:</a:t>
            </a:r>
          </a:p>
          <a:p>
            <a:endParaRPr lang="nl-NL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Sentiment Mining + Colored Process Mining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 + Word Inter Distance Model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… + </a:t>
            </a:r>
            <a:r>
              <a:rPr lang="en-US" dirty="0"/>
              <a:t>Emotion Mining</a:t>
            </a:r>
            <a:endParaRPr lang="nl-NL" dirty="0"/>
          </a:p>
          <a:p>
            <a:pPr marL="342900" indent="-342900">
              <a:buFont typeface="+mj-lt"/>
              <a:buAutoNum type="arabicPeriod"/>
            </a:pPr>
            <a:r>
              <a:rPr lang="nl-NL" dirty="0"/>
              <a:t>… + ???</a:t>
            </a:r>
          </a:p>
        </p:txBody>
      </p:sp>
    </p:spTree>
    <p:extLst>
      <p:ext uri="{BB962C8B-B14F-4D97-AF65-F5344CB8AC3E}">
        <p14:creationId xmlns:p14="http://schemas.microsoft.com/office/powerpoint/2010/main" val="198588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A9A505A-AEA5-45EE-8374-6012BADB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649" y="-5732142"/>
            <a:ext cx="13107372" cy="10875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05458A-609B-4A47-83A3-2FC467E2A965}"/>
              </a:ext>
            </a:extLst>
          </p:cNvPr>
          <p:cNvSpPr/>
          <p:nvPr/>
        </p:nvSpPr>
        <p:spPr>
          <a:xfrm>
            <a:off x="-3282950" y="-1162445"/>
            <a:ext cx="16859250" cy="3409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C95AB-515E-4068-A9C0-5A9A3F8B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Denken richting </a:t>
            </a:r>
            <a:r>
              <a:rPr lang="nl-NL" dirty="0" err="1"/>
              <a:t>tooling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911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18"/>
      </p:ext>
    </p:extLst>
  </p:cSld>
  <p:clrMapOvr>
    <a:masterClrMapping/>
  </p:clrMapOvr>
</p:sld>
</file>

<file path=ppt/theme/theme1.xml><?xml version="1.0" encoding="utf-8"?>
<a:theme xmlns:a="http://schemas.openxmlformats.org/drawingml/2006/main" name="1_Thema_Oi">
  <a:themeElements>
    <a:clrScheme name="Oi">
      <a:dk1>
        <a:srgbClr val="413A38"/>
      </a:dk1>
      <a:lt1>
        <a:srgbClr val="609CCB"/>
      </a:lt1>
      <a:dk2>
        <a:srgbClr val="002D51"/>
      </a:dk2>
      <a:lt2>
        <a:srgbClr val="F07F0A"/>
      </a:lt2>
      <a:accent1>
        <a:srgbClr val="CFCFB9"/>
      </a:accent1>
      <a:accent2>
        <a:srgbClr val="609CCB"/>
      </a:accent2>
      <a:accent3>
        <a:srgbClr val="413A38"/>
      </a:accent3>
      <a:accent4>
        <a:srgbClr val="FFFFFF"/>
      </a:accent4>
      <a:accent5>
        <a:srgbClr val="FFFFFF"/>
      </a:accent5>
      <a:accent6>
        <a:srgbClr val="FFFFFF"/>
      </a:accent6>
      <a:hlink>
        <a:srgbClr val="609CCB"/>
      </a:hlink>
      <a:folHlink>
        <a:srgbClr val="FFFFFF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sjabloon O&amp;i management consultants.potx" id="{35892947-E359-42D1-A618-21FFAAA2B9A7}" vid="{804860B8-83C9-4FB5-98DC-DF118C1BD60C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3d622c-70b6-44f9-ba25-7619a6ff9d8b">
      <UserInfo>
        <DisplayName>Nicole Megens</DisplayName>
        <AccountId>60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C10D036FBD44595221A20D6960104" ma:contentTypeVersion="2" ma:contentTypeDescription="Een nieuw document maken." ma:contentTypeScope="" ma:versionID="debaf38aecc736aca8855afef3de489a">
  <xsd:schema xmlns:xsd="http://www.w3.org/2001/XMLSchema" xmlns:xs="http://www.w3.org/2001/XMLSchema" xmlns:p="http://schemas.microsoft.com/office/2006/metadata/properties" xmlns:ns2="813d622c-70b6-44f9-ba25-7619a6ff9d8b" targetNamespace="http://schemas.microsoft.com/office/2006/metadata/properties" ma:root="true" ma:fieldsID="6514149ce8dad3c0e3a4e9b5edfab9bc" ns2:_="">
    <xsd:import namespace="813d622c-70b6-44f9-ba25-7619a6ff9d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3d622c-70b6-44f9-ba25-7619a6ff9d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int-hash delen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5A5A6A-07DF-491C-A34E-B845551A5C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C038CA-150F-4688-893B-A3022974B424}">
  <ds:schemaRefs>
    <ds:schemaRef ds:uri="http://schemas.microsoft.com/office/infopath/2007/PartnerControls"/>
    <ds:schemaRef ds:uri="813d622c-70b6-44f9-ba25-7619a6ff9d8b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A772236-EF53-44EC-BD39-61AB20DDC7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3d622c-70b6-44f9-ba25-7619a6ff9d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Presentatiesjabloon O&amp;i management consultants</Template>
  <TotalTime>32</TotalTime>
  <Words>76</Words>
  <Application>Microsoft Office PowerPoint</Application>
  <PresentationFormat>On-screen Show (16:9)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Alegreya Sans</vt:lpstr>
      <vt:lpstr>Arial</vt:lpstr>
      <vt:lpstr>1_Thema_Oi</vt:lpstr>
      <vt:lpstr>PowerPoint Presentation</vt:lpstr>
      <vt:lpstr>Concreter met Architectuur</vt:lpstr>
      <vt:lpstr>Belangrijke functionaliteit groepen</vt:lpstr>
      <vt:lpstr>Denken richting tooling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willem feijen</dc:creator>
  <cp:lastModifiedBy>willem feijen</cp:lastModifiedBy>
  <cp:revision>5</cp:revision>
  <dcterms:created xsi:type="dcterms:W3CDTF">2018-05-16T09:33:34Z</dcterms:created>
  <dcterms:modified xsi:type="dcterms:W3CDTF">2018-05-16T14:39:18Z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0x010100624C10D036FBD44595221A20D6960104</vt:lpwstr>
  </property>
</Properties>
</file>