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sldIdLst>
    <p:sldId id="278" r:id="rId5"/>
    <p:sldId id="279" r:id="rId6"/>
    <p:sldId id="287" r:id="rId7"/>
    <p:sldId id="281" r:id="rId8"/>
    <p:sldId id="283" r:id="rId9"/>
    <p:sldId id="284" r:id="rId10"/>
    <p:sldId id="286" r:id="rId11"/>
    <p:sldId id="288" r:id="rId12"/>
    <p:sldId id="289" r:id="rId13"/>
    <p:sldId id="290" r:id="rId14"/>
    <p:sldId id="291" r:id="rId15"/>
    <p:sldId id="292" r:id="rId16"/>
    <p:sldId id="293"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8" autoAdjust="0"/>
    <p:restoredTop sz="62722" autoAdjust="0"/>
  </p:normalViewPr>
  <p:slideViewPr>
    <p:cSldViewPr snapToGrid="0">
      <p:cViewPr varScale="1">
        <p:scale>
          <a:sx n="67" d="100"/>
          <a:sy n="67" d="100"/>
        </p:scale>
        <p:origin x="66" y="17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US"/>
              <a:t>Crashes</a:t>
            </a:r>
          </a:p>
        </c:rich>
      </c:tx>
      <c:layout>
        <c:manualLayout>
          <c:xMode val="edge"/>
          <c:yMode val="edge"/>
          <c:x val="0.66715683323865449"/>
          <c:y val="3.9744011015662897E-2"/>
        </c:manualLayout>
      </c:layout>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8534809507507213"/>
          <c:y val="0.264272878383567"/>
          <c:w val="0.64124862214129585"/>
          <c:h val="0.65651400970370133"/>
        </c:manualLayout>
      </c:layout>
      <c:doughnutChart>
        <c:varyColors val="1"/>
        <c:ser>
          <c:idx val="0"/>
          <c:order val="0"/>
          <c:tx>
            <c:strRef>
              <c:f>Sheet1!$B$1</c:f>
              <c:strCache>
                <c:ptCount val="1"/>
                <c:pt idx="0">
                  <c:v>Sales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00C7-4A5C-8B25-E4F09D2037A7}"/>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00C7-4A5C-8B25-E4F09D2037A7}"/>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Distraction</c:v>
                </c:pt>
                <c:pt idx="1">
                  <c:v>Others</c:v>
                </c:pt>
              </c:strCache>
              <c:extLst/>
            </c:strRef>
          </c:cat>
          <c:val>
            <c:numRef>
              <c:f>Sheet1!$B$2:$B$5</c:f>
              <c:numCache>
                <c:formatCode>General</c:formatCode>
                <c:ptCount val="2"/>
                <c:pt idx="0">
                  <c:v>7.5</c:v>
                </c:pt>
                <c:pt idx="1">
                  <c:v>2.5</c:v>
                </c:pt>
              </c:numCache>
              <c:extLst/>
            </c:numRef>
          </c:val>
          <c:extLst>
            <c:ext xmlns:c16="http://schemas.microsoft.com/office/drawing/2014/chart" uri="{C3380CC4-5D6E-409C-BE32-E72D297353CC}">
              <c16:uniqueId val="{00000004-00C7-4A5C-8B25-E4F09D2037A7}"/>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5/10/2022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buy a new car today, most of new models include an ADAS, shorted for advanced driving assistance system. </a:t>
            </a:r>
          </a:p>
          <a:p>
            <a:endParaRPr lang="en-US" dirty="0"/>
          </a:p>
          <a:p>
            <a:r>
              <a:rPr lang="en-US" dirty="0"/>
              <a:t>It can reduce the workload and risks for the drivers and pedestrian.  </a:t>
            </a:r>
          </a:p>
          <a:p>
            <a:r>
              <a:rPr lang="en-US" dirty="0"/>
              <a:t>According to WHO, 1-1.25 million people die and 20-50 million people are injured because of road accidents per year. </a:t>
            </a:r>
          </a:p>
          <a:p>
            <a:r>
              <a:rPr lang="en-US" dirty="0"/>
              <a:t>Research shows that distraction and inattention account for somewhere between 25% and 75% of all crashes and near crashes.</a:t>
            </a:r>
          </a:p>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3</a:t>
            </a:fld>
            <a:endParaRPr lang="en-US" dirty="0"/>
          </a:p>
        </p:txBody>
      </p:sp>
    </p:spTree>
    <p:extLst>
      <p:ext uri="{BB962C8B-B14F-4D97-AF65-F5344CB8AC3E}">
        <p14:creationId xmlns:p14="http://schemas.microsoft.com/office/powerpoint/2010/main" val="1313789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has identified numerous behaviors that compromise driving safety. This project only consider 3 of common behaviors, drowsiness, talking, vision out of the road. </a:t>
            </a:r>
          </a:p>
        </p:txBody>
      </p:sp>
      <p:sp>
        <p:nvSpPr>
          <p:cNvPr id="4" name="Slide Number Placeholder 3"/>
          <p:cNvSpPr>
            <a:spLocks noGrp="1"/>
          </p:cNvSpPr>
          <p:nvPr>
            <p:ph type="sldNum" sz="quarter" idx="5"/>
          </p:nvPr>
        </p:nvSpPr>
        <p:spPr/>
        <p:txBody>
          <a:bodyPr/>
          <a:lstStyle/>
          <a:p>
            <a:fld id="{2E6DE88F-1F85-4A27-9D34-D74A50E7B0DA}" type="slidenum">
              <a:rPr lang="en-US" smtClean="0"/>
              <a:t>4</a:t>
            </a:fld>
            <a:endParaRPr lang="en-US" dirty="0"/>
          </a:p>
        </p:txBody>
      </p:sp>
    </p:spTree>
    <p:extLst>
      <p:ext uri="{BB962C8B-B14F-4D97-AF65-F5344CB8AC3E}">
        <p14:creationId xmlns:p14="http://schemas.microsoft.com/office/powerpoint/2010/main" val="52981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major approaches in distracted driver detection, CV and DL. However, the data sets in distracted driver are very limited. One of the most popular data sets is State Farm dataset. Although more and more turn to dl solution, however, high training and testing accuracy doesn’t mean useful in real-world application. Most data set you can find use the camera angles like this. It can make recognition easy, but I never seen an ADAS use this direction.</a:t>
            </a:r>
          </a:p>
        </p:txBody>
      </p:sp>
      <p:sp>
        <p:nvSpPr>
          <p:cNvPr id="4" name="Slide Number Placeholder 3"/>
          <p:cNvSpPr>
            <a:spLocks noGrp="1"/>
          </p:cNvSpPr>
          <p:nvPr>
            <p:ph type="sldNum" sz="quarter" idx="5"/>
          </p:nvPr>
        </p:nvSpPr>
        <p:spPr/>
        <p:txBody>
          <a:bodyPr/>
          <a:lstStyle/>
          <a:p>
            <a:fld id="{2E6DE88F-1F85-4A27-9D34-D74A50E7B0DA}" type="slidenum">
              <a:rPr lang="en-US" smtClean="0"/>
              <a:t>5</a:t>
            </a:fld>
            <a:endParaRPr lang="en-US" dirty="0"/>
          </a:p>
        </p:txBody>
      </p:sp>
    </p:spTree>
    <p:extLst>
      <p:ext uri="{BB962C8B-B14F-4D97-AF65-F5344CB8AC3E}">
        <p14:creationId xmlns:p14="http://schemas.microsoft.com/office/powerpoint/2010/main" val="1086568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left side shows the application architecture. An app installed in a smartphone, which uses the front camera capture the driver video real-time, and send the video stream to our analysis engine. If a dangerous behavior is detected, an alarm is launched, it usually is a sound alarm. In this project, smartphone UI is not the point, while we focus on the analysis engine, the detail is shown on the right side. In our experiment, we recorded videos by smartphone and store in hard drive. Three major modules are developed, the emulator is used to imitate the real application, the estimation module is used to estimate the performance of the algorithm. The most important module is the core module, analysis engine, the emulator and estimation will call the analysis engine. The analysis engine has three sub-module, drowsy, speaking, head pose, respectively.</a:t>
            </a:r>
          </a:p>
        </p:txBody>
      </p:sp>
      <p:sp>
        <p:nvSpPr>
          <p:cNvPr id="4" name="Slide Number Placeholder 3"/>
          <p:cNvSpPr>
            <a:spLocks noGrp="1"/>
          </p:cNvSpPr>
          <p:nvPr>
            <p:ph type="sldNum" sz="quarter" idx="5"/>
          </p:nvPr>
        </p:nvSpPr>
        <p:spPr/>
        <p:txBody>
          <a:bodyPr/>
          <a:lstStyle/>
          <a:p>
            <a:fld id="{2E6DE88F-1F85-4A27-9D34-D74A50E7B0DA}" type="slidenum">
              <a:rPr lang="en-US" smtClean="0"/>
              <a:t>6</a:t>
            </a:fld>
            <a:endParaRPr lang="en-US" dirty="0"/>
          </a:p>
        </p:txBody>
      </p:sp>
    </p:spTree>
    <p:extLst>
      <p:ext uri="{BB962C8B-B14F-4D97-AF65-F5344CB8AC3E}">
        <p14:creationId xmlns:p14="http://schemas.microsoft.com/office/powerpoint/2010/main" val="2074034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drowsy and talking, the key is the distance between landmark points. When we falling sleep, the</a:t>
            </a:r>
            <a:r>
              <a:rPr lang="zh-CN" altLang="en-US" dirty="0"/>
              <a:t> </a:t>
            </a:r>
            <a:r>
              <a:rPr lang="en-US" altLang="zh-CN" dirty="0"/>
              <a:t>gap</a:t>
            </a:r>
            <a:r>
              <a:rPr lang="zh-CN" altLang="en-US" dirty="0"/>
              <a:t> </a:t>
            </a:r>
            <a:r>
              <a:rPr lang="en-US" altLang="zh-CN" dirty="0"/>
              <a:t>between</a:t>
            </a:r>
            <a:r>
              <a:rPr lang="zh-CN" altLang="en-US" dirty="0"/>
              <a:t> </a:t>
            </a:r>
            <a:r>
              <a:rPr lang="en-US" altLang="zh-CN" dirty="0"/>
              <a:t>our upper eyelids</a:t>
            </a:r>
            <a:r>
              <a:rPr lang="zh-CN" altLang="en-US" dirty="0"/>
              <a:t> </a:t>
            </a:r>
            <a:r>
              <a:rPr lang="en-US" altLang="zh-CN" dirty="0"/>
              <a:t>and</a:t>
            </a:r>
            <a:r>
              <a:rPr lang="zh-CN" altLang="en-US" dirty="0"/>
              <a:t> </a:t>
            </a:r>
            <a:r>
              <a:rPr lang="en-US" altLang="zh-CN" dirty="0"/>
              <a:t>our lower eyelids goes smaller. Talking is similar. Due to the difference of depth on our eyes and mouth is very small, so we can use weak-perspective projection model. </a:t>
            </a:r>
            <a:r>
              <a:rPr lang="en-US" dirty="0"/>
              <a:t>What does the temporal factor mean? For example, closing eyes is normal even during driving because we need blink. So, we can’t judge drowsy by single frame with closing eyes. We only can say drowsy happen when the closing eyes continue in 20 frames or more. </a:t>
            </a:r>
          </a:p>
        </p:txBody>
      </p:sp>
      <p:sp>
        <p:nvSpPr>
          <p:cNvPr id="4" name="Slide Number Placeholder 3"/>
          <p:cNvSpPr>
            <a:spLocks noGrp="1"/>
          </p:cNvSpPr>
          <p:nvPr>
            <p:ph type="sldNum" sz="quarter" idx="5"/>
          </p:nvPr>
        </p:nvSpPr>
        <p:spPr/>
        <p:txBody>
          <a:bodyPr/>
          <a:lstStyle/>
          <a:p>
            <a:fld id="{2E6DE88F-1F85-4A27-9D34-D74A50E7B0DA}" type="slidenum">
              <a:rPr lang="en-US" smtClean="0"/>
              <a:t>7</a:t>
            </a:fld>
            <a:endParaRPr lang="en-US" dirty="0"/>
          </a:p>
        </p:txBody>
      </p:sp>
    </p:spTree>
    <p:extLst>
      <p:ext uri="{BB962C8B-B14F-4D97-AF65-F5344CB8AC3E}">
        <p14:creationId xmlns:p14="http://schemas.microsoft.com/office/powerpoint/2010/main" val="3503421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we used to estimate the performance of our algorithms are 13 videos I recorded by </a:t>
            </a:r>
            <a:r>
              <a:rPr lang="en-US" dirty="0" err="1"/>
              <a:t>iphone</a:t>
            </a:r>
            <a:r>
              <a:rPr lang="en-US" dirty="0"/>
              <a:t> front camera when I was driving, total 9890 frames. The experiment result is shown as above table. The VGG with a test accuracy of 80% has only 1.66% in this experiment environment setting. I think the reason is the difference of camera angle, leading to the training data distribution totally different from my data set, the minor reason is it doesn’t consider the temporal factor. Hence, you can find the computer vision without temporal information method only has an accuracy of near 70%, however, with Temporal information can achieve 91.6%. Of course, deep learning can use a new data set which is similar as our environment to retrain the model, and combine the temporal information outside of the model. But that is another topic. </a:t>
            </a:r>
          </a:p>
        </p:txBody>
      </p:sp>
      <p:sp>
        <p:nvSpPr>
          <p:cNvPr id="4" name="Slide Number Placeholder 3"/>
          <p:cNvSpPr>
            <a:spLocks noGrp="1"/>
          </p:cNvSpPr>
          <p:nvPr>
            <p:ph type="sldNum" sz="quarter" idx="5"/>
          </p:nvPr>
        </p:nvSpPr>
        <p:spPr/>
        <p:txBody>
          <a:bodyPr/>
          <a:lstStyle/>
          <a:p>
            <a:fld id="{2E6DE88F-1F85-4A27-9D34-D74A50E7B0DA}" type="slidenum">
              <a:rPr lang="en-US" smtClean="0"/>
              <a:t>14</a:t>
            </a:fld>
            <a:endParaRPr lang="en-US" dirty="0"/>
          </a:p>
        </p:txBody>
      </p:sp>
    </p:spTree>
    <p:extLst>
      <p:ext uri="{BB962C8B-B14F-4D97-AF65-F5344CB8AC3E}">
        <p14:creationId xmlns:p14="http://schemas.microsoft.com/office/powerpoint/2010/main" val="3438468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5/10/2022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5/10/2022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jpeg"/><Relationship Id="rId7"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hyperlink" Target="References/Driver%20Distraction/Computer%20vision-based%20recognition%20of%20driver%20distraction%20-%20A%20review_Negar%20Moslemi.pdf"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Driver Distraction Detector</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r>
              <a:rPr lang="en-US" sz="2300" dirty="0"/>
              <a:t>Nancy Sea</a:t>
            </a:r>
          </a:p>
          <a:p>
            <a:r>
              <a:rPr lang="en-US" dirty="0" err="1"/>
              <a:t>Weicong</a:t>
            </a:r>
            <a:r>
              <a:rPr lang="en-US" dirty="0"/>
              <a:t> Feng</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0BBAD-BE17-AEA7-1CD9-C1B8F609D8DC}"/>
              </a:ext>
            </a:extLst>
          </p:cNvPr>
          <p:cNvSpPr>
            <a:spLocks noGrp="1"/>
          </p:cNvSpPr>
          <p:nvPr>
            <p:ph type="title"/>
          </p:nvPr>
        </p:nvSpPr>
        <p:spPr/>
        <p:txBody>
          <a:bodyPr>
            <a:normAutofit/>
          </a:bodyPr>
          <a:lstStyle/>
          <a:p>
            <a:pPr algn="l" rtl="0">
              <a:spcBef>
                <a:spcPts val="0"/>
              </a:spcBef>
              <a:spcAft>
                <a:spcPts val="0"/>
              </a:spcAft>
            </a:pPr>
            <a:r>
              <a:rPr lang="en-US" sz="4400" b="0" i="0" u="none" strike="noStrike" dirty="0">
                <a:solidFill>
                  <a:schemeClr val="tx1"/>
                </a:solidFill>
                <a:effectLst/>
                <a:latin typeface="Arial" panose="020B0604020202020204" pitchFamily="34" charset="0"/>
              </a:rPr>
              <a:t>Perspective Projection Model</a:t>
            </a:r>
            <a:endParaRPr lang="en-US" sz="4400" dirty="0">
              <a:solidFill>
                <a:schemeClr val="tx1"/>
              </a:solidFill>
            </a:endParaRPr>
          </a:p>
        </p:txBody>
      </p:sp>
      <p:pic>
        <p:nvPicPr>
          <p:cNvPr id="3074" name="Picture 2">
            <a:extLst>
              <a:ext uri="{FF2B5EF4-FFF2-40B4-BE49-F238E27FC236}">
                <a16:creationId xmlns:a16="http://schemas.microsoft.com/office/drawing/2014/main" id="{11D8270F-B401-1A1B-DA1E-24417EFC10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3" y="1958252"/>
            <a:ext cx="3785648" cy="208034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43FF668-C245-D7C4-3055-464474A71E7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372890" y="1866900"/>
            <a:ext cx="3894667" cy="2921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484C710-111D-1BA2-B8AB-7FC28AF8166B}"/>
                  </a:ext>
                </a:extLst>
              </p:cNvPr>
              <p:cNvSpPr txBox="1"/>
              <p:nvPr/>
            </p:nvSpPr>
            <p:spPr>
              <a:xfrm>
                <a:off x="913794" y="4454892"/>
                <a:ext cx="7734905" cy="1167627"/>
              </a:xfrm>
              <a:prstGeom prst="rect">
                <a:avLst/>
              </a:prstGeom>
              <a:noFill/>
            </p:spPr>
            <p:txBody>
              <a:bodyPr wrap="square">
                <a:spAutoFit/>
              </a:bodyPr>
              <a:lstStyle/>
              <a:p>
                <a:pPr rtl="0">
                  <a:spcBef>
                    <a:spcPts val="0"/>
                  </a:spcBef>
                  <a:spcAft>
                    <a:spcPts val="1200"/>
                  </a:spcAft>
                </a:pPr>
                <a:r>
                  <a:rPr lang="en-US" sz="1800" b="0" i="0" u="none" strike="noStrike" dirty="0">
                    <a:solidFill>
                      <a:schemeClr val="tx1">
                        <a:lumMod val="85000"/>
                      </a:schemeClr>
                    </a:solidFill>
                    <a:effectLst/>
                    <a:latin typeface="Arial" panose="020B0604020202020204" pitchFamily="34" charset="0"/>
                  </a:rPr>
                  <a:t>Assumptions of the parameters:</a:t>
                </a:r>
                <a:endParaRPr lang="en-US" b="0" dirty="0">
                  <a:solidFill>
                    <a:schemeClr val="tx1">
                      <a:lumMod val="85000"/>
                    </a:schemeClr>
                  </a:solidFill>
                  <a:effectLst/>
                </a:endParaRPr>
              </a:p>
              <a:p>
                <a:pPr rtl="0" fontAlgn="base">
                  <a:spcBef>
                    <a:spcPts val="0"/>
                  </a:spcBef>
                  <a:spcAft>
                    <a:spcPts val="0"/>
                  </a:spcAft>
                  <a:buFont typeface="Arial" panose="020B0604020202020204" pitchFamily="34" charset="0"/>
                  <a:buChar char="•"/>
                </a:pPr>
                <a:r>
                  <a:rPr lang="en-US" sz="1800" b="0" i="0" u="none" strike="noStrike" dirty="0">
                    <a:solidFill>
                      <a:schemeClr val="tx1">
                        <a:lumMod val="85000"/>
                      </a:schemeClr>
                    </a:solidFill>
                    <a:effectLst/>
                    <a:latin typeface="Arial" panose="020B0604020202020204" pitchFamily="34" charset="0"/>
                  </a:rPr>
                  <a:t> </a:t>
                </a:r>
                <a:r>
                  <a:rPr lang="en-US" b="0" dirty="0">
                    <a:solidFill>
                      <a:schemeClr val="tx1">
                        <a:lumMod val="85000"/>
                      </a:schemeClr>
                    </a:solidFill>
                    <a:effectLst/>
                  </a:rPr>
                  <a:t> </a:t>
                </a:r>
                <a14:m>
                  <m:oMath xmlns:m="http://schemas.openxmlformats.org/officeDocument/2006/math">
                    <m:sSub>
                      <m:sSubPr>
                        <m:ctrlPr>
                          <a:rPr lang="en-US" b="0" i="1" smtClean="0">
                            <a:solidFill>
                              <a:schemeClr val="tx1">
                                <a:lumMod val="85000"/>
                              </a:schemeClr>
                            </a:solidFill>
                            <a:effectLst/>
                            <a:latin typeface="Cambria Math" panose="02040503050406030204" pitchFamily="18" charset="0"/>
                          </a:rPr>
                        </m:ctrlPr>
                      </m:sSubPr>
                      <m:e>
                        <m:r>
                          <a:rPr lang="en-US" b="0" i="1" smtClean="0">
                            <a:solidFill>
                              <a:schemeClr val="tx1">
                                <a:lumMod val="85000"/>
                              </a:schemeClr>
                            </a:solidFill>
                            <a:effectLst/>
                            <a:latin typeface="Cambria Math" panose="02040503050406030204" pitchFamily="18" charset="0"/>
                          </a:rPr>
                          <m:t>𝑓</m:t>
                        </m:r>
                      </m:e>
                      <m:sub>
                        <m:r>
                          <a:rPr lang="en-US" b="0" i="1" smtClean="0">
                            <a:solidFill>
                              <a:schemeClr val="tx1">
                                <a:lumMod val="85000"/>
                              </a:schemeClr>
                            </a:solidFill>
                            <a:effectLst/>
                            <a:latin typeface="Cambria Math" panose="02040503050406030204" pitchFamily="18" charset="0"/>
                          </a:rPr>
                          <m:t>𝑥</m:t>
                        </m:r>
                      </m:sub>
                    </m:sSub>
                    <m:r>
                      <a:rPr lang="en-US" b="0" i="1" smtClean="0">
                        <a:solidFill>
                          <a:schemeClr val="tx1">
                            <a:lumMod val="85000"/>
                          </a:schemeClr>
                        </a:solidFill>
                        <a:effectLst/>
                        <a:latin typeface="Cambria Math" panose="02040503050406030204" pitchFamily="18" charset="0"/>
                      </a:rPr>
                      <m:t>= </m:t>
                    </m:r>
                    <m:sSub>
                      <m:sSubPr>
                        <m:ctrlPr>
                          <a:rPr lang="en-US" b="0" i="1" smtClean="0">
                            <a:solidFill>
                              <a:schemeClr val="tx1">
                                <a:lumMod val="85000"/>
                              </a:schemeClr>
                            </a:solidFill>
                            <a:effectLst/>
                            <a:latin typeface="Cambria Math" panose="02040503050406030204" pitchFamily="18" charset="0"/>
                          </a:rPr>
                        </m:ctrlPr>
                      </m:sSubPr>
                      <m:e>
                        <m:r>
                          <a:rPr lang="en-US" b="0" i="1" smtClean="0">
                            <a:solidFill>
                              <a:schemeClr val="tx1">
                                <a:lumMod val="85000"/>
                              </a:schemeClr>
                            </a:solidFill>
                            <a:effectLst/>
                            <a:latin typeface="Cambria Math" panose="02040503050406030204" pitchFamily="18" charset="0"/>
                          </a:rPr>
                          <m:t>𝑓</m:t>
                        </m:r>
                      </m:e>
                      <m:sub>
                        <m:r>
                          <a:rPr lang="en-US" b="0" i="1" smtClean="0">
                            <a:solidFill>
                              <a:schemeClr val="tx1">
                                <a:lumMod val="85000"/>
                              </a:schemeClr>
                            </a:solidFill>
                            <a:effectLst/>
                            <a:latin typeface="Cambria Math" panose="02040503050406030204" pitchFamily="18" charset="0"/>
                          </a:rPr>
                          <m:t>𝑦</m:t>
                        </m:r>
                      </m:sub>
                    </m:sSub>
                    <m:r>
                      <a:rPr lang="en-US" b="0" i="1" smtClean="0">
                        <a:solidFill>
                          <a:schemeClr val="tx1">
                            <a:lumMod val="85000"/>
                          </a:schemeClr>
                        </a:solidFill>
                        <a:effectLst/>
                        <a:latin typeface="Cambria Math" panose="02040503050406030204" pitchFamily="18" charset="0"/>
                      </a:rPr>
                      <m:t>=</m:t>
                    </m:r>
                    <m:r>
                      <a:rPr lang="en-US" b="0" i="1" smtClean="0">
                        <a:solidFill>
                          <a:schemeClr val="tx1">
                            <a:lumMod val="85000"/>
                          </a:schemeClr>
                        </a:solidFill>
                        <a:effectLst/>
                        <a:latin typeface="Cambria Math" panose="02040503050406030204" pitchFamily="18" charset="0"/>
                      </a:rPr>
                      <m:t>h</m:t>
                    </m:r>
                    <m:r>
                      <a:rPr lang="en-US" b="0" i="1" smtClean="0">
                        <a:solidFill>
                          <a:schemeClr val="tx1">
                            <a:lumMod val="85000"/>
                          </a:schemeClr>
                        </a:solidFill>
                        <a:effectLst/>
                        <a:latin typeface="Cambria Math" panose="02040503050406030204" pitchFamily="18" charset="0"/>
                      </a:rPr>
                      <m:t>  </m:t>
                    </m:r>
                    <m:r>
                      <a:rPr lang="en-US" b="0" i="1" smtClean="0">
                        <a:solidFill>
                          <a:schemeClr val="tx1">
                            <a:lumMod val="85000"/>
                          </a:schemeClr>
                        </a:solidFill>
                        <a:effectLst/>
                        <a:latin typeface="Cambria Math" panose="02040503050406030204" pitchFamily="18" charset="0"/>
                      </a:rPr>
                      <m:t>𝑎𝑛𝑑</m:t>
                    </m:r>
                    <m:r>
                      <a:rPr lang="en-US" b="0" i="1" smtClean="0">
                        <a:solidFill>
                          <a:schemeClr val="tx1">
                            <a:lumMod val="85000"/>
                          </a:schemeClr>
                        </a:solidFill>
                        <a:effectLst/>
                        <a:latin typeface="Cambria Math" panose="02040503050406030204" pitchFamily="18" charset="0"/>
                      </a:rPr>
                      <m:t>  </m:t>
                    </m:r>
                    <m:sSub>
                      <m:sSubPr>
                        <m:ctrlPr>
                          <a:rPr lang="en-US" b="0" i="1" smtClean="0">
                            <a:solidFill>
                              <a:schemeClr val="tx1">
                                <a:lumMod val="85000"/>
                              </a:schemeClr>
                            </a:solidFill>
                            <a:effectLst/>
                            <a:latin typeface="Cambria Math" panose="02040503050406030204" pitchFamily="18" charset="0"/>
                          </a:rPr>
                        </m:ctrlPr>
                      </m:sSubPr>
                      <m:e>
                        <m:r>
                          <a:rPr lang="en-US" b="0" i="1" smtClean="0">
                            <a:solidFill>
                              <a:schemeClr val="tx1">
                                <a:lumMod val="85000"/>
                              </a:schemeClr>
                            </a:solidFill>
                            <a:effectLst/>
                            <a:latin typeface="Cambria Math" panose="02040503050406030204" pitchFamily="18" charset="0"/>
                          </a:rPr>
                          <m:t>𝑐</m:t>
                        </m:r>
                      </m:e>
                      <m:sub>
                        <m:r>
                          <a:rPr lang="en-US" b="0" i="1" smtClean="0">
                            <a:solidFill>
                              <a:schemeClr val="tx1">
                                <a:lumMod val="85000"/>
                              </a:schemeClr>
                            </a:solidFill>
                            <a:effectLst/>
                            <a:latin typeface="Cambria Math" panose="02040503050406030204" pitchFamily="18" charset="0"/>
                          </a:rPr>
                          <m:t>𝑥</m:t>
                        </m:r>
                      </m:sub>
                    </m:sSub>
                    <m:r>
                      <a:rPr lang="en-US" b="0" i="1" smtClean="0">
                        <a:solidFill>
                          <a:schemeClr val="tx1">
                            <a:lumMod val="85000"/>
                          </a:schemeClr>
                        </a:solidFill>
                        <a:effectLst/>
                        <a:latin typeface="Cambria Math" panose="02040503050406030204" pitchFamily="18" charset="0"/>
                      </a:rPr>
                      <m:t>=</m:t>
                    </m:r>
                    <m:f>
                      <m:fPr>
                        <m:ctrlPr>
                          <a:rPr lang="en-US" b="0" i="1" smtClean="0">
                            <a:solidFill>
                              <a:schemeClr val="tx1">
                                <a:lumMod val="85000"/>
                              </a:schemeClr>
                            </a:solidFill>
                            <a:effectLst/>
                            <a:latin typeface="Cambria Math" panose="02040503050406030204" pitchFamily="18" charset="0"/>
                          </a:rPr>
                        </m:ctrlPr>
                      </m:fPr>
                      <m:num>
                        <m:r>
                          <a:rPr lang="en-US" b="0" i="1" smtClean="0">
                            <a:solidFill>
                              <a:schemeClr val="tx1">
                                <a:lumMod val="85000"/>
                              </a:schemeClr>
                            </a:solidFill>
                            <a:effectLst/>
                            <a:latin typeface="Cambria Math" panose="02040503050406030204" pitchFamily="18" charset="0"/>
                          </a:rPr>
                          <m:t>𝑤</m:t>
                        </m:r>
                      </m:num>
                      <m:den>
                        <m:r>
                          <a:rPr lang="en-US" b="0" i="1" smtClean="0">
                            <a:solidFill>
                              <a:schemeClr val="tx1">
                                <a:lumMod val="85000"/>
                              </a:schemeClr>
                            </a:solidFill>
                            <a:effectLst/>
                            <a:latin typeface="Cambria Math" panose="02040503050406030204" pitchFamily="18" charset="0"/>
                          </a:rPr>
                          <m:t>2</m:t>
                        </m:r>
                      </m:den>
                    </m:f>
                    <m:r>
                      <a:rPr lang="en-US" b="0" i="1" smtClean="0">
                        <a:solidFill>
                          <a:schemeClr val="tx1">
                            <a:lumMod val="85000"/>
                          </a:schemeClr>
                        </a:solidFill>
                        <a:effectLst/>
                        <a:latin typeface="Cambria Math" panose="02040503050406030204" pitchFamily="18" charset="0"/>
                      </a:rPr>
                      <m:t>,</m:t>
                    </m:r>
                    <m:sSub>
                      <m:sSubPr>
                        <m:ctrlPr>
                          <a:rPr lang="en-US" b="0" i="1" smtClean="0">
                            <a:solidFill>
                              <a:schemeClr val="tx1">
                                <a:lumMod val="85000"/>
                              </a:schemeClr>
                            </a:solidFill>
                            <a:effectLst/>
                            <a:latin typeface="Cambria Math" panose="02040503050406030204" pitchFamily="18" charset="0"/>
                          </a:rPr>
                        </m:ctrlPr>
                      </m:sSubPr>
                      <m:e>
                        <m:r>
                          <a:rPr lang="en-US" b="0" i="1" smtClean="0">
                            <a:solidFill>
                              <a:schemeClr val="tx1">
                                <a:lumMod val="85000"/>
                              </a:schemeClr>
                            </a:solidFill>
                            <a:effectLst/>
                            <a:latin typeface="Cambria Math" panose="02040503050406030204" pitchFamily="18" charset="0"/>
                          </a:rPr>
                          <m:t>𝑐</m:t>
                        </m:r>
                      </m:e>
                      <m:sub>
                        <m:r>
                          <a:rPr lang="en-US" b="0" i="1" smtClean="0">
                            <a:solidFill>
                              <a:schemeClr val="tx1">
                                <a:lumMod val="85000"/>
                              </a:schemeClr>
                            </a:solidFill>
                            <a:effectLst/>
                            <a:latin typeface="Cambria Math" panose="02040503050406030204" pitchFamily="18" charset="0"/>
                          </a:rPr>
                          <m:t>𝑦</m:t>
                        </m:r>
                      </m:sub>
                    </m:sSub>
                    <m:r>
                      <a:rPr lang="en-US" b="0" i="1" smtClean="0">
                        <a:solidFill>
                          <a:schemeClr val="tx1">
                            <a:lumMod val="85000"/>
                          </a:schemeClr>
                        </a:solidFill>
                        <a:effectLst/>
                        <a:latin typeface="Cambria Math" panose="02040503050406030204" pitchFamily="18" charset="0"/>
                      </a:rPr>
                      <m:t>=</m:t>
                    </m:r>
                    <m:r>
                      <a:rPr lang="en-US" b="0" i="1" smtClean="0">
                        <a:solidFill>
                          <a:schemeClr val="tx1">
                            <a:lumMod val="85000"/>
                          </a:schemeClr>
                        </a:solidFill>
                        <a:effectLst/>
                        <a:latin typeface="Cambria Math" panose="02040503050406030204" pitchFamily="18" charset="0"/>
                      </a:rPr>
                      <m:t>h</m:t>
                    </m:r>
                    <m:r>
                      <a:rPr lang="en-US" b="0" i="1" smtClean="0">
                        <a:solidFill>
                          <a:schemeClr val="tx1">
                            <a:lumMod val="85000"/>
                          </a:schemeClr>
                        </a:solidFill>
                        <a:effectLst/>
                        <a:latin typeface="Cambria Math" panose="02040503050406030204" pitchFamily="18" charset="0"/>
                      </a:rPr>
                      <m:t>/2</m:t>
                    </m:r>
                  </m:oMath>
                </a14:m>
                <a:r>
                  <a:rPr lang="en-US" sz="1800" b="0" i="0" u="none" strike="noStrike" dirty="0">
                    <a:solidFill>
                      <a:schemeClr val="tx1">
                        <a:lumMod val="85000"/>
                      </a:schemeClr>
                    </a:solidFill>
                    <a:effectLst/>
                    <a:latin typeface="Arial" panose="020B0604020202020204" pitchFamily="34" charset="0"/>
                  </a:rPr>
                  <a:t> and zero distortion</a:t>
                </a:r>
              </a:p>
              <a:p>
                <a:pPr rtl="0" fontAlgn="base">
                  <a:spcBef>
                    <a:spcPts val="0"/>
                  </a:spcBef>
                  <a:spcAft>
                    <a:spcPts val="1200"/>
                  </a:spcAft>
                  <a:buFont typeface="Arial" panose="020B0604020202020204" pitchFamily="34" charset="0"/>
                  <a:buChar char="•"/>
                </a:pPr>
                <a:r>
                  <a:rPr lang="en-US" sz="1800" b="0" i="0" u="none" strike="noStrike" dirty="0">
                    <a:solidFill>
                      <a:schemeClr val="tx1">
                        <a:lumMod val="85000"/>
                      </a:schemeClr>
                    </a:solidFill>
                    <a:effectLst/>
                    <a:latin typeface="Arial" panose="020B0604020202020204" pitchFamily="34" charset="0"/>
                  </a:rPr>
                  <a:t>‘World’ coordinates are based on a generic 3D model of face</a:t>
                </a:r>
              </a:p>
            </p:txBody>
          </p:sp>
        </mc:Choice>
        <mc:Fallback xmlns="">
          <p:sp>
            <p:nvSpPr>
              <p:cNvPr id="7" name="TextBox 6">
                <a:extLst>
                  <a:ext uri="{FF2B5EF4-FFF2-40B4-BE49-F238E27FC236}">
                    <a16:creationId xmlns:a16="http://schemas.microsoft.com/office/drawing/2014/main" id="{3484C710-111D-1BA2-B8AB-7FC28AF8166B}"/>
                  </a:ext>
                </a:extLst>
              </p:cNvPr>
              <p:cNvSpPr txBox="1">
                <a:spLocks noRot="1" noChangeAspect="1" noMove="1" noResize="1" noEditPoints="1" noAdjustHandles="1" noChangeArrowheads="1" noChangeShapeType="1" noTextEdit="1"/>
              </p:cNvSpPr>
              <p:nvPr/>
            </p:nvSpPr>
            <p:spPr>
              <a:xfrm>
                <a:off x="913794" y="4454892"/>
                <a:ext cx="7734905" cy="1167627"/>
              </a:xfrm>
              <a:prstGeom prst="rect">
                <a:avLst/>
              </a:prstGeom>
              <a:blipFill>
                <a:blip r:embed="rId4"/>
                <a:stretch>
                  <a:fillRect l="-709" t="-3141" b="-7853"/>
                </a:stretch>
              </a:blipFill>
            </p:spPr>
            <p:txBody>
              <a:bodyPr/>
              <a:lstStyle/>
              <a:p>
                <a:r>
                  <a:rPr lang="en-US">
                    <a:noFill/>
                  </a:rPr>
                  <a:t> </a:t>
                </a:r>
              </a:p>
            </p:txBody>
          </p:sp>
        </mc:Fallback>
      </mc:AlternateContent>
    </p:spTree>
    <p:extLst>
      <p:ext uri="{BB962C8B-B14F-4D97-AF65-F5344CB8AC3E}">
        <p14:creationId xmlns:p14="http://schemas.microsoft.com/office/powerpoint/2010/main" val="1701963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2"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994FEB5-912A-EB46-F2C4-47C5500A9F16}"/>
              </a:ext>
            </a:extLst>
          </p:cNvPr>
          <p:cNvSpPr>
            <a:spLocks noGrp="1"/>
          </p:cNvSpPr>
          <p:nvPr>
            <p:ph type="title"/>
          </p:nvPr>
        </p:nvSpPr>
        <p:spPr>
          <a:xfrm>
            <a:off x="1039905" y="845387"/>
            <a:ext cx="3470310" cy="1066689"/>
          </a:xfrm>
        </p:spPr>
        <p:txBody>
          <a:bodyPr anchor="b">
            <a:normAutofit/>
          </a:bodyPr>
          <a:lstStyle/>
          <a:p>
            <a:pPr algn="l"/>
            <a:r>
              <a:rPr lang="en-US" sz="2400" b="0" i="0" u="none" strike="noStrike">
                <a:effectLst/>
                <a:latin typeface="Arial" panose="020B0604020202020204" pitchFamily="34" charset="0"/>
              </a:rPr>
              <a:t>Perspective-n-Point</a:t>
            </a:r>
            <a:endParaRPr lang="en-US" sz="2400"/>
          </a:p>
        </p:txBody>
      </p:sp>
      <p:sp>
        <p:nvSpPr>
          <p:cNvPr id="3" name="Content Placeholder 2">
            <a:extLst>
              <a:ext uri="{FF2B5EF4-FFF2-40B4-BE49-F238E27FC236}">
                <a16:creationId xmlns:a16="http://schemas.microsoft.com/office/drawing/2014/main" id="{31C42418-07BE-3B24-B9F9-F6273F15D7A3}"/>
              </a:ext>
            </a:extLst>
          </p:cNvPr>
          <p:cNvSpPr>
            <a:spLocks noGrp="1"/>
          </p:cNvSpPr>
          <p:nvPr>
            <p:ph idx="1"/>
          </p:nvPr>
        </p:nvSpPr>
        <p:spPr>
          <a:xfrm>
            <a:off x="1039905" y="2147862"/>
            <a:ext cx="3405573" cy="3499563"/>
          </a:xfrm>
        </p:spPr>
        <p:txBody>
          <a:bodyPr anchor="t">
            <a:normAutofit/>
          </a:bodyPr>
          <a:lstStyle/>
          <a:p>
            <a:pPr rtl="0">
              <a:spcBef>
                <a:spcPts val="0"/>
              </a:spcBef>
              <a:spcAft>
                <a:spcPts val="1200"/>
              </a:spcAft>
            </a:pPr>
            <a:r>
              <a:rPr lang="en-US" sz="1600" b="0" i="0" u="none" strike="noStrike">
                <a:effectLst/>
                <a:latin typeface="Arial" panose="020B0604020202020204" pitchFamily="34" charset="0"/>
              </a:rPr>
              <a:t>Estimates pose of camera given </a:t>
            </a:r>
            <a:r>
              <a:rPr lang="en-US" sz="1600" b="0" i="1" u="none" strike="noStrike">
                <a:effectLst/>
                <a:latin typeface="Arial" panose="020B0604020202020204" pitchFamily="34" charset="0"/>
              </a:rPr>
              <a:t>n </a:t>
            </a:r>
            <a:r>
              <a:rPr lang="en-US" sz="1600" b="0" i="0" u="none" strike="noStrike">
                <a:effectLst/>
                <a:latin typeface="Arial" panose="020B0604020202020204" pitchFamily="34" charset="0"/>
              </a:rPr>
              <a:t>corresponding 3D-2D points and the intrinsic parameters of the camera</a:t>
            </a:r>
            <a:br>
              <a:rPr lang="en-US" sz="1600"/>
            </a:br>
            <a:endParaRPr lang="en-US" sz="1600"/>
          </a:p>
        </p:txBody>
      </p:sp>
      <p:pic>
        <p:nvPicPr>
          <p:cNvPr id="5" name="Picture 4">
            <a:extLst>
              <a:ext uri="{FF2B5EF4-FFF2-40B4-BE49-F238E27FC236}">
                <a16:creationId xmlns:a16="http://schemas.microsoft.com/office/drawing/2014/main" id="{F8A7EEF0-C317-8605-14C6-4A2A0F762818}"/>
              </a:ext>
            </a:extLst>
          </p:cNvPr>
          <p:cNvPicPr>
            <a:picLocks noChangeAspect="1"/>
          </p:cNvPicPr>
          <p:nvPr/>
        </p:nvPicPr>
        <p:blipFill>
          <a:blip r:embed="rId3"/>
          <a:stretch>
            <a:fillRect/>
          </a:stretch>
        </p:blipFill>
        <p:spPr>
          <a:xfrm>
            <a:off x="5387351" y="845387"/>
            <a:ext cx="6161183" cy="2264233"/>
          </a:xfrm>
          <a:prstGeom prst="rect">
            <a:avLst/>
          </a:prstGeom>
        </p:spPr>
      </p:pic>
      <p:pic>
        <p:nvPicPr>
          <p:cNvPr id="4" name="Content Placeholder 4">
            <a:extLst>
              <a:ext uri="{FF2B5EF4-FFF2-40B4-BE49-F238E27FC236}">
                <a16:creationId xmlns:a16="http://schemas.microsoft.com/office/drawing/2014/main" id="{1C22E740-B384-D342-82C0-DE507D587610}"/>
              </a:ext>
            </a:extLst>
          </p:cNvPr>
          <p:cNvPicPr>
            <a:picLocks noChangeAspect="1"/>
          </p:cNvPicPr>
          <p:nvPr/>
        </p:nvPicPr>
        <p:blipFill>
          <a:blip r:embed="rId4"/>
          <a:stretch>
            <a:fillRect/>
          </a:stretch>
        </p:blipFill>
        <p:spPr>
          <a:xfrm>
            <a:off x="5350866" y="3421812"/>
            <a:ext cx="6197668" cy="2881915"/>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4139162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1A1463-163E-C0DE-E738-8841BAE0BE21}"/>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a:t>Obtaining the </a:t>
            </a:r>
            <a:br>
              <a:rPr lang="en-US" sz="4200" dirty="0"/>
            </a:br>
            <a:r>
              <a:rPr lang="en-US" sz="4200" dirty="0"/>
              <a:t>Euler Angles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BFA94BC-987C-447F-7D6E-3C3C47307CF6}"/>
              </a:ext>
            </a:extLst>
          </p:cNvPr>
          <p:cNvPicPr>
            <a:picLocks noChangeAspect="1"/>
          </p:cNvPicPr>
          <p:nvPr/>
        </p:nvPicPr>
        <p:blipFill>
          <a:blip r:embed="rId3"/>
          <a:stretch>
            <a:fillRect/>
          </a:stretch>
        </p:blipFill>
        <p:spPr>
          <a:xfrm>
            <a:off x="4904363" y="2561362"/>
            <a:ext cx="6825415" cy="1735275"/>
          </a:xfrm>
          <a:prstGeom prst="rect">
            <a:avLst/>
          </a:prstGeom>
        </p:spPr>
      </p:pic>
    </p:spTree>
    <p:extLst>
      <p:ext uri="{BB962C8B-B14F-4D97-AF65-F5344CB8AC3E}">
        <p14:creationId xmlns:p14="http://schemas.microsoft.com/office/powerpoint/2010/main" val="171784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9BB2D-E444-2124-DD25-422612A4C64D}"/>
              </a:ext>
            </a:extLst>
          </p:cNvPr>
          <p:cNvSpPr>
            <a:spLocks noGrp="1"/>
          </p:cNvSpPr>
          <p:nvPr>
            <p:ph type="title"/>
          </p:nvPr>
        </p:nvSpPr>
        <p:spPr/>
        <p:txBody>
          <a:bodyPr/>
          <a:lstStyle/>
          <a:p>
            <a:pPr algn="l"/>
            <a:r>
              <a:rPr lang="en-US" dirty="0"/>
              <a:t>Out of Road Distraction</a:t>
            </a:r>
          </a:p>
        </p:txBody>
      </p:sp>
      <p:sp>
        <p:nvSpPr>
          <p:cNvPr id="3" name="Content Placeholder 2">
            <a:extLst>
              <a:ext uri="{FF2B5EF4-FFF2-40B4-BE49-F238E27FC236}">
                <a16:creationId xmlns:a16="http://schemas.microsoft.com/office/drawing/2014/main" id="{F232919E-2D45-3FB5-AE69-44122A0184FF}"/>
              </a:ext>
            </a:extLst>
          </p:cNvPr>
          <p:cNvSpPr>
            <a:spLocks noGrp="1"/>
          </p:cNvSpPr>
          <p:nvPr>
            <p:ph idx="1"/>
          </p:nvPr>
        </p:nvSpPr>
        <p:spPr/>
        <p:txBody>
          <a:bodyPr>
            <a:noAutofit/>
          </a:bodyPr>
          <a:lstStyle/>
          <a:p>
            <a:pPr rtl="0">
              <a:spcBef>
                <a:spcPts val="0"/>
              </a:spcBef>
              <a:spcAft>
                <a:spcPts val="1200"/>
              </a:spcAft>
            </a:pPr>
            <a:r>
              <a:rPr lang="en-US" sz="2400" b="0" i="0" u="none" strike="noStrike" dirty="0">
                <a:solidFill>
                  <a:schemeClr val="tx1">
                    <a:lumMod val="85000"/>
                  </a:schemeClr>
                </a:solidFill>
                <a:effectLst/>
                <a:latin typeface="Arial" panose="020B0604020202020204" pitchFamily="34" charset="0"/>
              </a:rPr>
              <a:t>The angles obtained from the head pose estimation of each frame is then used o detect if the driver is distracted.</a:t>
            </a:r>
            <a:endParaRPr lang="en-US" sz="2400" b="0" dirty="0">
              <a:solidFill>
                <a:schemeClr val="tx1">
                  <a:lumMod val="85000"/>
                </a:schemeClr>
              </a:solidFill>
              <a:effectLst/>
            </a:endParaRPr>
          </a:p>
          <a:p>
            <a:pPr rtl="0">
              <a:spcBef>
                <a:spcPts val="0"/>
              </a:spcBef>
              <a:spcAft>
                <a:spcPts val="1200"/>
              </a:spcAft>
            </a:pPr>
            <a:br>
              <a:rPr lang="en-US" sz="2400" b="0" dirty="0">
                <a:solidFill>
                  <a:schemeClr val="tx1">
                    <a:lumMod val="85000"/>
                  </a:schemeClr>
                </a:solidFill>
                <a:effectLst/>
              </a:rPr>
            </a:br>
            <a:r>
              <a:rPr lang="en-US" sz="2400" b="0" i="0" u="none" strike="noStrike" dirty="0">
                <a:solidFill>
                  <a:schemeClr val="tx1">
                    <a:lumMod val="85000"/>
                  </a:schemeClr>
                </a:solidFill>
                <a:effectLst/>
                <a:latin typeface="Arial" panose="020B0604020202020204" pitchFamily="34" charset="0"/>
              </a:rPr>
              <a:t>We set a threshold for allowed movement in all three directions as well as the threshold allowed to exceed that movement (to account for head turn while turning the vehicle) </a:t>
            </a:r>
            <a:endParaRPr lang="en-US" sz="2400" b="0" dirty="0">
              <a:solidFill>
                <a:schemeClr val="tx1">
                  <a:lumMod val="85000"/>
                </a:schemeClr>
              </a:solidFill>
              <a:effectLst/>
            </a:endParaRPr>
          </a:p>
          <a:p>
            <a:pPr rtl="0">
              <a:spcBef>
                <a:spcPts val="0"/>
              </a:spcBef>
              <a:spcAft>
                <a:spcPts val="1200"/>
              </a:spcAft>
            </a:pPr>
            <a:br>
              <a:rPr lang="en-US" sz="2400" b="0" dirty="0">
                <a:solidFill>
                  <a:schemeClr val="tx1">
                    <a:lumMod val="85000"/>
                  </a:schemeClr>
                </a:solidFill>
                <a:effectLst/>
              </a:rPr>
            </a:br>
            <a:r>
              <a:rPr lang="en-US" sz="2400" b="0" i="0" u="none" strike="noStrike" dirty="0">
                <a:solidFill>
                  <a:schemeClr val="tx1">
                    <a:lumMod val="85000"/>
                  </a:schemeClr>
                </a:solidFill>
                <a:effectLst/>
                <a:latin typeface="Arial" panose="020B0604020202020204" pitchFamily="34" charset="0"/>
              </a:rPr>
              <a:t>If the pose exceeds the threshold, an alarm will alert the user telling them they are distracted</a:t>
            </a:r>
            <a:endParaRPr lang="en-US" sz="2400" b="0" dirty="0">
              <a:solidFill>
                <a:schemeClr val="tx1">
                  <a:lumMod val="85000"/>
                </a:schemeClr>
              </a:solidFill>
              <a:effectLst/>
            </a:endParaRPr>
          </a:p>
        </p:txBody>
      </p:sp>
    </p:spTree>
    <p:extLst>
      <p:ext uri="{BB962C8B-B14F-4D97-AF65-F5344CB8AC3E}">
        <p14:creationId xmlns:p14="http://schemas.microsoft.com/office/powerpoint/2010/main" val="2065723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8FF8A2-97FC-35D1-F70F-70DF269093EF}"/>
              </a:ext>
            </a:extLst>
          </p:cNvPr>
          <p:cNvSpPr>
            <a:spLocks noGrp="1"/>
          </p:cNvSpPr>
          <p:nvPr>
            <p:ph type="title"/>
          </p:nvPr>
        </p:nvSpPr>
        <p:spPr>
          <a:xfrm>
            <a:off x="913796" y="643465"/>
            <a:ext cx="3382638" cy="1370605"/>
          </a:xfrm>
        </p:spPr>
        <p:txBody>
          <a:bodyPr>
            <a:normAutofit/>
          </a:bodyPr>
          <a:lstStyle/>
          <a:p>
            <a:pPr algn="l"/>
            <a:r>
              <a:rPr lang="en-US" sz="3000"/>
              <a:t>Result</a:t>
            </a:r>
          </a:p>
        </p:txBody>
      </p:sp>
      <p:sp>
        <p:nvSpPr>
          <p:cNvPr id="3" name="Content Placeholder 2">
            <a:extLst>
              <a:ext uri="{FF2B5EF4-FFF2-40B4-BE49-F238E27FC236}">
                <a16:creationId xmlns:a16="http://schemas.microsoft.com/office/drawing/2014/main" id="{129F167D-AA39-E24E-6318-3CF76831140D}"/>
              </a:ext>
            </a:extLst>
          </p:cNvPr>
          <p:cNvSpPr>
            <a:spLocks noGrp="1"/>
          </p:cNvSpPr>
          <p:nvPr>
            <p:ph idx="1"/>
          </p:nvPr>
        </p:nvSpPr>
        <p:spPr>
          <a:xfrm>
            <a:off x="913796" y="2247153"/>
            <a:ext cx="3358084" cy="3544046"/>
          </a:xfrm>
        </p:spPr>
        <p:txBody>
          <a:bodyPr>
            <a:normAutofit/>
          </a:bodyPr>
          <a:lstStyle/>
          <a:p>
            <a:r>
              <a:rPr lang="en-US" sz="1800" dirty="0"/>
              <a:t>Data – actual driving videos recorded by iPhone front camera</a:t>
            </a:r>
          </a:p>
          <a:p>
            <a:r>
              <a:rPr lang="en-US" sz="1800" dirty="0"/>
              <a:t>Results</a:t>
            </a:r>
          </a:p>
          <a:p>
            <a:endParaRPr lang="en-US" sz="1800" dirty="0"/>
          </a:p>
        </p:txBody>
      </p:sp>
      <p:graphicFrame>
        <p:nvGraphicFramePr>
          <p:cNvPr id="4" name="Table 4">
            <a:extLst>
              <a:ext uri="{FF2B5EF4-FFF2-40B4-BE49-F238E27FC236}">
                <a16:creationId xmlns:a16="http://schemas.microsoft.com/office/drawing/2014/main" id="{101107A9-4654-80F8-DFDB-9EA43E8251FF}"/>
              </a:ext>
            </a:extLst>
          </p:cNvPr>
          <p:cNvGraphicFramePr>
            <a:graphicFrameLocks noGrp="1"/>
          </p:cNvGraphicFramePr>
          <p:nvPr>
            <p:extLst>
              <p:ext uri="{D42A27DB-BD31-4B8C-83A1-F6EECF244321}">
                <p14:modId xmlns:p14="http://schemas.microsoft.com/office/powerpoint/2010/main" val="1836331812"/>
              </p:ext>
            </p:extLst>
          </p:nvPr>
        </p:nvGraphicFramePr>
        <p:xfrm>
          <a:off x="4845009" y="3429000"/>
          <a:ext cx="6633186" cy="1564564"/>
        </p:xfrm>
        <a:graphic>
          <a:graphicData uri="http://schemas.openxmlformats.org/drawingml/2006/table">
            <a:tbl>
              <a:tblPr firstRow="1" bandRow="1">
                <a:tableStyleId>{073A0DAA-6AF3-43AB-8588-CEC1D06C72B9}</a:tableStyleId>
              </a:tblPr>
              <a:tblGrid>
                <a:gridCol w="1819430">
                  <a:extLst>
                    <a:ext uri="{9D8B030D-6E8A-4147-A177-3AD203B41FA5}">
                      <a16:colId xmlns:a16="http://schemas.microsoft.com/office/drawing/2014/main" val="230437861"/>
                    </a:ext>
                  </a:extLst>
                </a:gridCol>
                <a:gridCol w="1395879">
                  <a:extLst>
                    <a:ext uri="{9D8B030D-6E8A-4147-A177-3AD203B41FA5}">
                      <a16:colId xmlns:a16="http://schemas.microsoft.com/office/drawing/2014/main" val="4035967462"/>
                    </a:ext>
                  </a:extLst>
                </a:gridCol>
                <a:gridCol w="1856261">
                  <a:extLst>
                    <a:ext uri="{9D8B030D-6E8A-4147-A177-3AD203B41FA5}">
                      <a16:colId xmlns:a16="http://schemas.microsoft.com/office/drawing/2014/main" val="2254961474"/>
                    </a:ext>
                  </a:extLst>
                </a:gridCol>
                <a:gridCol w="1561616">
                  <a:extLst>
                    <a:ext uri="{9D8B030D-6E8A-4147-A177-3AD203B41FA5}">
                      <a16:colId xmlns:a16="http://schemas.microsoft.com/office/drawing/2014/main" val="696784822"/>
                    </a:ext>
                  </a:extLst>
                </a:gridCol>
              </a:tblGrid>
              <a:tr h="981167">
                <a:tc>
                  <a:txBody>
                    <a:bodyPr/>
                    <a:lstStyle/>
                    <a:p>
                      <a:endParaRPr lang="en-US" sz="2600"/>
                    </a:p>
                  </a:txBody>
                  <a:tcPr marL="132590" marR="132590" marT="66295" marB="66295"/>
                </a:tc>
                <a:tc>
                  <a:txBody>
                    <a:bodyPr/>
                    <a:lstStyle/>
                    <a:p>
                      <a:r>
                        <a:rPr lang="en-US" sz="2600" dirty="0"/>
                        <a:t>CV</a:t>
                      </a:r>
                    </a:p>
                  </a:txBody>
                  <a:tcPr marL="132590" marR="132590" marT="66295" marB="66295"/>
                </a:tc>
                <a:tc>
                  <a:txBody>
                    <a:bodyPr/>
                    <a:lstStyle/>
                    <a:p>
                      <a:r>
                        <a:rPr lang="en-US" sz="2600"/>
                        <a:t>CV with Temporal</a:t>
                      </a:r>
                    </a:p>
                  </a:txBody>
                  <a:tcPr marL="132590" marR="132590" marT="66295" marB="66295"/>
                </a:tc>
                <a:tc>
                  <a:txBody>
                    <a:bodyPr/>
                    <a:lstStyle/>
                    <a:p>
                      <a:r>
                        <a:rPr lang="en-US" sz="2600"/>
                        <a:t>DL – VGG16</a:t>
                      </a:r>
                    </a:p>
                  </a:txBody>
                  <a:tcPr marL="132590" marR="132590" marT="66295" marB="66295"/>
                </a:tc>
                <a:extLst>
                  <a:ext uri="{0D108BD9-81ED-4DB2-BD59-A6C34878D82A}">
                    <a16:rowId xmlns:a16="http://schemas.microsoft.com/office/drawing/2014/main" val="3729418658"/>
                  </a:ext>
                </a:extLst>
              </a:tr>
              <a:tr h="583397">
                <a:tc>
                  <a:txBody>
                    <a:bodyPr/>
                    <a:lstStyle/>
                    <a:p>
                      <a:r>
                        <a:rPr lang="en-US" sz="2600"/>
                        <a:t>Accuracy</a:t>
                      </a:r>
                    </a:p>
                  </a:txBody>
                  <a:tcPr marL="132590" marR="132590" marT="66295" marB="66295"/>
                </a:tc>
                <a:tc>
                  <a:txBody>
                    <a:bodyPr/>
                    <a:lstStyle/>
                    <a:p>
                      <a:r>
                        <a:rPr lang="en-US" sz="2600"/>
                        <a:t>69.5%</a:t>
                      </a:r>
                    </a:p>
                  </a:txBody>
                  <a:tcPr marL="132590" marR="132590" marT="66295" marB="66295"/>
                </a:tc>
                <a:tc>
                  <a:txBody>
                    <a:bodyPr/>
                    <a:lstStyle/>
                    <a:p>
                      <a:r>
                        <a:rPr lang="en-US" sz="2600" dirty="0"/>
                        <a:t>91.6%</a:t>
                      </a:r>
                    </a:p>
                  </a:txBody>
                  <a:tcPr marL="132590" marR="132590" marT="66295" marB="66295"/>
                </a:tc>
                <a:tc>
                  <a:txBody>
                    <a:bodyPr/>
                    <a:lstStyle/>
                    <a:p>
                      <a:r>
                        <a:rPr lang="en-US" sz="2600" dirty="0"/>
                        <a:t>1.66%</a:t>
                      </a:r>
                    </a:p>
                  </a:txBody>
                  <a:tcPr marL="132590" marR="132590" marT="66295" marB="66295"/>
                </a:tc>
                <a:extLst>
                  <a:ext uri="{0D108BD9-81ED-4DB2-BD59-A6C34878D82A}">
                    <a16:rowId xmlns:a16="http://schemas.microsoft.com/office/drawing/2014/main" val="3978259507"/>
                  </a:ext>
                </a:extLst>
              </a:tr>
            </a:tbl>
          </a:graphicData>
        </a:graphic>
      </p:graphicFrame>
    </p:spTree>
    <p:extLst>
      <p:ext uri="{BB962C8B-B14F-4D97-AF65-F5344CB8AC3E}">
        <p14:creationId xmlns:p14="http://schemas.microsoft.com/office/powerpoint/2010/main" val="3127327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fontScale="90000"/>
          </a:bodyPr>
          <a:lstStyle/>
          <a:p>
            <a:pPr algn="l"/>
            <a:r>
              <a:rPr lang="en-US" sz="4000" dirty="0"/>
              <a:t>Driver Distraction Detector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515951"/>
          </a:xfrm>
        </p:spPr>
        <p:txBody>
          <a:bodyPr anchor="t">
            <a:normAutofit fontScale="85000" lnSpcReduction="20000"/>
          </a:bodyPr>
          <a:lstStyle/>
          <a:p>
            <a:pPr marL="36900" lvl="0" indent="0">
              <a:buNone/>
            </a:pPr>
            <a:r>
              <a:rPr lang="en-US" sz="2800" dirty="0"/>
              <a:t>The problem</a:t>
            </a:r>
          </a:p>
          <a:p>
            <a:pPr marL="36900" lvl="0" indent="0">
              <a:buNone/>
            </a:pPr>
            <a:r>
              <a:rPr lang="en-US" sz="2800" dirty="0"/>
              <a:t>Distracted Driving Behaviors</a:t>
            </a:r>
          </a:p>
          <a:p>
            <a:pPr marL="36900" lvl="0" indent="0">
              <a:buNone/>
            </a:pPr>
            <a:r>
              <a:rPr lang="en-US" sz="2800" dirty="0"/>
              <a:t>Relative Work</a:t>
            </a:r>
          </a:p>
          <a:p>
            <a:pPr marL="36900" lvl="0" indent="0">
              <a:buNone/>
            </a:pPr>
            <a:r>
              <a:rPr lang="en-US" sz="2800" dirty="0"/>
              <a:t>Our System</a:t>
            </a:r>
          </a:p>
          <a:p>
            <a:pPr marL="36900" lvl="0" indent="0">
              <a:buNone/>
            </a:pPr>
            <a:r>
              <a:rPr lang="en-US" sz="2800" dirty="0"/>
              <a:t>Drowsy &amp; Talking</a:t>
            </a:r>
          </a:p>
          <a:p>
            <a:pPr marL="36900" lvl="0" indent="0">
              <a:buNone/>
            </a:pPr>
            <a:r>
              <a:rPr lang="en-US" sz="2800" dirty="0"/>
              <a:t>Head Pose Estimation</a:t>
            </a:r>
          </a:p>
          <a:p>
            <a:pPr marL="36900" lvl="0" indent="0">
              <a:buNone/>
            </a:pPr>
            <a:r>
              <a:rPr lang="en-US" sz="2800" dirty="0"/>
              <a:t>Perspective-n-Point</a:t>
            </a:r>
          </a:p>
          <a:p>
            <a:pPr marL="36900" lvl="0" indent="0">
              <a:buNone/>
            </a:pPr>
            <a:r>
              <a:rPr lang="en-US" sz="2800" dirty="0"/>
              <a:t>Out of Road Distraction</a:t>
            </a:r>
          </a:p>
          <a:p>
            <a:pPr marL="36900" indent="0">
              <a:buNone/>
            </a:pPr>
            <a:r>
              <a:rPr lang="en-US" sz="2800" dirty="0"/>
              <a:t>Results</a:t>
            </a: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A7F5D76-1FEC-470A-B476-70574A89C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FE7F1A-EFC0-F0D7-80C5-9468BB517CCD}"/>
              </a:ext>
            </a:extLst>
          </p:cNvPr>
          <p:cNvSpPr>
            <a:spLocks noGrp="1"/>
          </p:cNvSpPr>
          <p:nvPr>
            <p:ph type="title"/>
          </p:nvPr>
        </p:nvSpPr>
        <p:spPr>
          <a:xfrm>
            <a:off x="913795" y="609600"/>
            <a:ext cx="10353762" cy="1257300"/>
          </a:xfrm>
        </p:spPr>
        <p:txBody>
          <a:bodyPr>
            <a:normAutofit/>
          </a:bodyPr>
          <a:lstStyle/>
          <a:p>
            <a:r>
              <a:rPr lang="en-US" dirty="0"/>
              <a:t>The problem</a:t>
            </a:r>
          </a:p>
        </p:txBody>
      </p:sp>
      <p:sp>
        <p:nvSpPr>
          <p:cNvPr id="3" name="Content Placeholder 2">
            <a:extLst>
              <a:ext uri="{FF2B5EF4-FFF2-40B4-BE49-F238E27FC236}">
                <a16:creationId xmlns:a16="http://schemas.microsoft.com/office/drawing/2014/main" id="{C2251975-6354-8A7F-00D0-51402ADDE503}"/>
              </a:ext>
            </a:extLst>
          </p:cNvPr>
          <p:cNvSpPr>
            <a:spLocks noGrp="1"/>
          </p:cNvSpPr>
          <p:nvPr>
            <p:ph idx="1"/>
          </p:nvPr>
        </p:nvSpPr>
        <p:spPr>
          <a:xfrm>
            <a:off x="913795" y="2132822"/>
            <a:ext cx="5546272" cy="3658378"/>
          </a:xfrm>
        </p:spPr>
        <p:txBody>
          <a:bodyPr anchor="ctr">
            <a:normAutofit/>
          </a:bodyPr>
          <a:lstStyle/>
          <a:p>
            <a:pPr>
              <a:lnSpc>
                <a:spcPct val="90000"/>
              </a:lnSpc>
            </a:pPr>
            <a:r>
              <a:rPr lang="en-US" sz="1700" dirty="0"/>
              <a:t>ADAS (Advanced Driving Assistance Systems)</a:t>
            </a:r>
          </a:p>
          <a:p>
            <a:pPr lvl="1">
              <a:lnSpc>
                <a:spcPct val="90000"/>
              </a:lnSpc>
            </a:pPr>
            <a:r>
              <a:rPr lang="en-US" sz="1700" dirty="0"/>
              <a:t>Pedestrian detection/avoidance</a:t>
            </a:r>
          </a:p>
          <a:p>
            <a:pPr lvl="1">
              <a:lnSpc>
                <a:spcPct val="90000"/>
              </a:lnSpc>
            </a:pPr>
            <a:r>
              <a:rPr lang="en-US" sz="1700" dirty="0"/>
              <a:t>Lane departure warning/correction</a:t>
            </a:r>
          </a:p>
          <a:p>
            <a:pPr lvl="1">
              <a:lnSpc>
                <a:spcPct val="90000"/>
              </a:lnSpc>
            </a:pPr>
            <a:r>
              <a:rPr lang="en-US" sz="1700" dirty="0"/>
              <a:t>Traffic sign recognition</a:t>
            </a:r>
          </a:p>
          <a:p>
            <a:pPr lvl="1">
              <a:lnSpc>
                <a:spcPct val="90000"/>
              </a:lnSpc>
            </a:pPr>
            <a:r>
              <a:rPr lang="en-US" sz="1700" dirty="0"/>
              <a:t>Automatic emergency braking</a:t>
            </a:r>
          </a:p>
          <a:p>
            <a:pPr lvl="1">
              <a:lnSpc>
                <a:spcPct val="90000"/>
              </a:lnSpc>
            </a:pPr>
            <a:r>
              <a:rPr lang="en-US" sz="1700" dirty="0"/>
              <a:t>Blind spot detection</a:t>
            </a:r>
          </a:p>
          <a:p>
            <a:pPr lvl="1">
              <a:lnSpc>
                <a:spcPct val="90000"/>
              </a:lnSpc>
            </a:pPr>
            <a:r>
              <a:rPr lang="en-US" sz="1700" dirty="0"/>
              <a:t>Adaptive Cruise Control</a:t>
            </a:r>
          </a:p>
          <a:p>
            <a:pPr lvl="1">
              <a:lnSpc>
                <a:spcPct val="90000"/>
              </a:lnSpc>
            </a:pPr>
            <a:r>
              <a:rPr lang="en-US" sz="1700" dirty="0"/>
              <a:t>Driver Drowsiness Detection</a:t>
            </a:r>
          </a:p>
          <a:p>
            <a:pPr lvl="1">
              <a:lnSpc>
                <a:spcPct val="90000"/>
              </a:lnSpc>
            </a:pPr>
            <a:r>
              <a:rPr lang="en-US" sz="1700" dirty="0"/>
              <a:t>Driver Monitoring System</a:t>
            </a:r>
          </a:p>
          <a:p>
            <a:pPr>
              <a:lnSpc>
                <a:spcPct val="90000"/>
              </a:lnSpc>
            </a:pPr>
            <a:endParaRPr lang="en-US" sz="1700" dirty="0"/>
          </a:p>
        </p:txBody>
      </p:sp>
      <p:graphicFrame>
        <p:nvGraphicFramePr>
          <p:cNvPr id="5" name="Chart 4">
            <a:extLst>
              <a:ext uri="{FF2B5EF4-FFF2-40B4-BE49-F238E27FC236}">
                <a16:creationId xmlns:a16="http://schemas.microsoft.com/office/drawing/2014/main" id="{11D9C736-CDD8-6068-3D95-8013592B2E51}"/>
              </a:ext>
            </a:extLst>
          </p:cNvPr>
          <p:cNvGraphicFramePr/>
          <p:nvPr>
            <p:extLst>
              <p:ext uri="{D42A27DB-BD31-4B8C-83A1-F6EECF244321}">
                <p14:modId xmlns:p14="http://schemas.microsoft.com/office/powerpoint/2010/main" val="3844665754"/>
              </p:ext>
            </p:extLst>
          </p:nvPr>
        </p:nvGraphicFramePr>
        <p:xfrm>
          <a:off x="7066560" y="2132822"/>
          <a:ext cx="4065464" cy="325800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3004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CF6053-D216-4CBD-AF1E-B4139849AE27}"/>
              </a:ext>
            </a:extLst>
          </p:cNvPr>
          <p:cNvSpPr>
            <a:spLocks noGrp="1"/>
          </p:cNvSpPr>
          <p:nvPr>
            <p:ph type="title"/>
          </p:nvPr>
        </p:nvSpPr>
        <p:spPr>
          <a:xfrm>
            <a:off x="913795" y="965196"/>
            <a:ext cx="3153952" cy="1329769"/>
          </a:xfrm>
        </p:spPr>
        <p:txBody>
          <a:bodyPr>
            <a:normAutofit/>
          </a:bodyPr>
          <a:lstStyle/>
          <a:p>
            <a:pPr algn="l"/>
            <a:r>
              <a:rPr lang="en-US" sz="2800" dirty="0"/>
              <a:t>Distracted Driving Behaviors</a:t>
            </a:r>
          </a:p>
        </p:txBody>
      </p:sp>
      <p:pic>
        <p:nvPicPr>
          <p:cNvPr id="5" name="Content Placeholder 4">
            <a:extLst>
              <a:ext uri="{FF2B5EF4-FFF2-40B4-BE49-F238E27FC236}">
                <a16:creationId xmlns:a16="http://schemas.microsoft.com/office/drawing/2014/main" id="{0A3F2DDE-127E-5979-5130-D27268DF09BF}"/>
              </a:ext>
            </a:extLst>
          </p:cNvPr>
          <p:cNvPicPr>
            <a:picLocks noGrp="1" noChangeAspect="1"/>
          </p:cNvPicPr>
          <p:nvPr>
            <p:ph idx="1"/>
          </p:nvPr>
        </p:nvPicPr>
        <p:blipFill>
          <a:blip r:embed="rId4"/>
          <a:stretch>
            <a:fillRect/>
          </a:stretch>
        </p:blipFill>
        <p:spPr>
          <a:xfrm>
            <a:off x="1106875" y="3023775"/>
            <a:ext cx="2767824" cy="2194750"/>
          </a:xfrm>
          <a:prstGeom prst="rect">
            <a:avLst/>
          </a:prstGeom>
        </p:spPr>
      </p:pic>
      <p:sp>
        <p:nvSpPr>
          <p:cNvPr id="11" name="Rectangle 10">
            <a:extLst>
              <a:ext uri="{FF2B5EF4-FFF2-40B4-BE49-F238E27FC236}">
                <a16:creationId xmlns:a16="http://schemas.microsoft.com/office/drawing/2014/main" id="{BEF75C5D-2BA1-43DF-A7EA-02C7DEC12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tx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FB26199-047A-8854-7970-41C16CD60444}"/>
              </a:ext>
            </a:extLst>
          </p:cNvPr>
          <p:cNvPicPr>
            <a:picLocks noChangeAspect="1"/>
          </p:cNvPicPr>
          <p:nvPr/>
        </p:nvPicPr>
        <p:blipFill>
          <a:blip r:embed="rId5"/>
          <a:stretch>
            <a:fillRect/>
          </a:stretch>
        </p:blipFill>
        <p:spPr>
          <a:xfrm>
            <a:off x="5286066" y="1438360"/>
            <a:ext cx="5345383" cy="3835314"/>
          </a:xfrm>
          <a:prstGeom prst="rect">
            <a:avLst/>
          </a:prstGeom>
        </p:spPr>
      </p:pic>
    </p:spTree>
    <p:extLst>
      <p:ext uri="{BB962C8B-B14F-4D97-AF65-F5344CB8AC3E}">
        <p14:creationId xmlns:p14="http://schemas.microsoft.com/office/powerpoint/2010/main" val="3922124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4AB646F-3BE3-47A3-B14F-9CB84F6BF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414052-358D-4218-9392-010FF29087CE}"/>
              </a:ext>
            </a:extLst>
          </p:cNvPr>
          <p:cNvSpPr>
            <a:spLocks noGrp="1"/>
          </p:cNvSpPr>
          <p:nvPr>
            <p:ph type="title"/>
          </p:nvPr>
        </p:nvSpPr>
        <p:spPr>
          <a:xfrm>
            <a:off x="913795" y="609599"/>
            <a:ext cx="5978072" cy="1481150"/>
          </a:xfrm>
        </p:spPr>
        <p:txBody>
          <a:bodyPr>
            <a:normAutofit/>
          </a:bodyPr>
          <a:lstStyle/>
          <a:p>
            <a:r>
              <a:rPr lang="en-US" dirty="0"/>
              <a:t>Related Works</a:t>
            </a:r>
          </a:p>
        </p:txBody>
      </p:sp>
      <p:sp>
        <p:nvSpPr>
          <p:cNvPr id="3" name="Content Placeholder 2">
            <a:extLst>
              <a:ext uri="{FF2B5EF4-FFF2-40B4-BE49-F238E27FC236}">
                <a16:creationId xmlns:a16="http://schemas.microsoft.com/office/drawing/2014/main" id="{667A633D-E4FE-C71C-04C1-0558D929CCEB}"/>
              </a:ext>
            </a:extLst>
          </p:cNvPr>
          <p:cNvSpPr>
            <a:spLocks noGrp="1"/>
          </p:cNvSpPr>
          <p:nvPr>
            <p:ph idx="1"/>
          </p:nvPr>
        </p:nvSpPr>
        <p:spPr>
          <a:xfrm>
            <a:off x="913795" y="2279176"/>
            <a:ext cx="5978072" cy="3415672"/>
          </a:xfrm>
        </p:spPr>
        <p:txBody>
          <a:bodyPr anchor="ctr">
            <a:normAutofit/>
          </a:bodyPr>
          <a:lstStyle/>
          <a:p>
            <a:r>
              <a:rPr lang="en-US" dirty="0"/>
              <a:t>CV vs DL</a:t>
            </a:r>
          </a:p>
          <a:p>
            <a:pPr lvl="1"/>
            <a:r>
              <a:rPr lang="en-US" sz="1600" dirty="0"/>
              <a:t>Negar </a:t>
            </a:r>
            <a:r>
              <a:rPr lang="en-US" sz="1600" dirty="0" err="1"/>
              <a:t>Moslemi</a:t>
            </a:r>
            <a:r>
              <a:rPr lang="en-US" sz="1600" dirty="0"/>
              <a:t> et al (2020), </a:t>
            </a:r>
            <a:r>
              <a:rPr lang="en-US" sz="1600" i="1" dirty="0"/>
              <a:t>Computer vision-based recognition of driver distraction: A review </a:t>
            </a:r>
          </a:p>
          <a:p>
            <a:pPr lvl="1"/>
            <a:r>
              <a:rPr lang="en-US" sz="1600" dirty="0"/>
              <a:t>Sung </a:t>
            </a:r>
            <a:r>
              <a:rPr lang="en-US" sz="1600" dirty="0" err="1"/>
              <a:t>Joo</a:t>
            </a:r>
            <a:r>
              <a:rPr lang="en-US" sz="1600" dirty="0"/>
              <a:t> Lee, </a:t>
            </a:r>
            <a:r>
              <a:rPr lang="en-US" sz="1600" dirty="0" err="1"/>
              <a:t>Jaeik</a:t>
            </a:r>
            <a:r>
              <a:rPr lang="en-US" sz="1600" dirty="0"/>
              <a:t> Jo (2011), </a:t>
            </a:r>
            <a:r>
              <a:rPr lang="en-US" sz="1600" i="1" dirty="0"/>
              <a:t>Real-Time Gaze Estimator Based on Driver’s Head Orientation for Forward Collision Warning System</a:t>
            </a:r>
          </a:p>
          <a:p>
            <a:r>
              <a:rPr lang="en-US" dirty="0">
                <a:hlinkClick r:id="rId4" action="ppaction://hlinkfile"/>
              </a:rPr>
              <a:t>Data set issue</a:t>
            </a:r>
            <a:endParaRPr lang="en-US" dirty="0"/>
          </a:p>
          <a:p>
            <a:endParaRPr lang="en-US" dirty="0"/>
          </a:p>
          <a:p>
            <a:endParaRPr lang="en-US" dirty="0"/>
          </a:p>
        </p:txBody>
      </p:sp>
      <p:pic>
        <p:nvPicPr>
          <p:cNvPr id="14" name="Picture 13">
            <a:extLst>
              <a:ext uri="{FF2B5EF4-FFF2-40B4-BE49-F238E27FC236}">
                <a16:creationId xmlns:a16="http://schemas.microsoft.com/office/drawing/2014/main" id="{E0BE7827-5B1A-4F37-BF70-19F7C5C6BD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7" name="Picture 6">
            <a:extLst>
              <a:ext uri="{FF2B5EF4-FFF2-40B4-BE49-F238E27FC236}">
                <a16:creationId xmlns:a16="http://schemas.microsoft.com/office/drawing/2014/main" id="{289613C8-CAE5-936C-66C2-6F93514DD2BB}"/>
              </a:ext>
            </a:extLst>
          </p:cNvPr>
          <p:cNvPicPr>
            <a:picLocks noChangeAspect="1"/>
          </p:cNvPicPr>
          <p:nvPr/>
        </p:nvPicPr>
        <p:blipFill>
          <a:blip r:embed="rId6"/>
          <a:stretch>
            <a:fillRect/>
          </a:stretch>
        </p:blipFill>
        <p:spPr>
          <a:xfrm>
            <a:off x="8953818" y="643467"/>
            <a:ext cx="1489498" cy="2624667"/>
          </a:xfrm>
          <a:prstGeom prst="rect">
            <a:avLst/>
          </a:prstGeom>
        </p:spPr>
      </p:pic>
      <p:pic>
        <p:nvPicPr>
          <p:cNvPr id="5" name="Picture 4" descr="A person sitting in a car holding an object&#10;&#10;Description automatically generated with medium confidence">
            <a:extLst>
              <a:ext uri="{FF2B5EF4-FFF2-40B4-BE49-F238E27FC236}">
                <a16:creationId xmlns:a16="http://schemas.microsoft.com/office/drawing/2014/main" id="{704E8E6E-4FE2-54FB-2162-AC11B51D015B}"/>
              </a:ext>
            </a:extLst>
          </p:cNvPr>
          <p:cNvPicPr>
            <a:picLocks noChangeAspect="1"/>
          </p:cNvPicPr>
          <p:nvPr/>
        </p:nvPicPr>
        <p:blipFill>
          <a:blip r:embed="rId7"/>
          <a:stretch>
            <a:fillRect/>
          </a:stretch>
        </p:blipFill>
        <p:spPr>
          <a:xfrm>
            <a:off x="7948788" y="3589863"/>
            <a:ext cx="3499557" cy="2624668"/>
          </a:xfrm>
          <a:prstGeom prst="rect">
            <a:avLst/>
          </a:prstGeom>
        </p:spPr>
      </p:pic>
      <p:pic>
        <p:nvPicPr>
          <p:cNvPr id="6" name="Picture 5">
            <a:extLst>
              <a:ext uri="{FF2B5EF4-FFF2-40B4-BE49-F238E27FC236}">
                <a16:creationId xmlns:a16="http://schemas.microsoft.com/office/drawing/2014/main" id="{AA8A7A8E-D2C5-48A4-038D-42CD677A35E7}"/>
              </a:ext>
            </a:extLst>
          </p:cNvPr>
          <p:cNvPicPr>
            <a:picLocks noChangeAspect="1"/>
          </p:cNvPicPr>
          <p:nvPr/>
        </p:nvPicPr>
        <p:blipFill>
          <a:blip r:embed="rId8"/>
          <a:stretch>
            <a:fillRect/>
          </a:stretch>
        </p:blipFill>
        <p:spPr>
          <a:xfrm>
            <a:off x="3710598" y="4433183"/>
            <a:ext cx="3047215" cy="1679354"/>
          </a:xfrm>
          <a:prstGeom prst="rect">
            <a:avLst/>
          </a:prstGeom>
        </p:spPr>
      </p:pic>
    </p:spTree>
    <p:extLst>
      <p:ext uri="{BB962C8B-B14F-4D97-AF65-F5344CB8AC3E}">
        <p14:creationId xmlns:p14="http://schemas.microsoft.com/office/powerpoint/2010/main" val="19276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557D7-E31E-D5B8-36CA-9F3DCE25A9F0}"/>
              </a:ext>
            </a:extLst>
          </p:cNvPr>
          <p:cNvSpPr>
            <a:spLocks noGrp="1"/>
          </p:cNvSpPr>
          <p:nvPr>
            <p:ph type="title"/>
          </p:nvPr>
        </p:nvSpPr>
        <p:spPr/>
        <p:txBody>
          <a:bodyPr/>
          <a:lstStyle/>
          <a:p>
            <a:r>
              <a:rPr lang="en-US" dirty="0"/>
              <a:t>Our System</a:t>
            </a:r>
          </a:p>
        </p:txBody>
      </p:sp>
      <p:sp>
        <p:nvSpPr>
          <p:cNvPr id="4" name="Text Placeholder 3">
            <a:extLst>
              <a:ext uri="{FF2B5EF4-FFF2-40B4-BE49-F238E27FC236}">
                <a16:creationId xmlns:a16="http://schemas.microsoft.com/office/drawing/2014/main" id="{67B00860-FB84-3351-BDA3-1EE686554133}"/>
              </a:ext>
            </a:extLst>
          </p:cNvPr>
          <p:cNvSpPr>
            <a:spLocks noGrp="1"/>
          </p:cNvSpPr>
          <p:nvPr>
            <p:ph type="body" idx="1"/>
          </p:nvPr>
        </p:nvSpPr>
        <p:spPr/>
        <p:txBody>
          <a:bodyPr/>
          <a:lstStyle/>
          <a:p>
            <a:r>
              <a:rPr lang="en-US" dirty="0"/>
              <a:t>Application</a:t>
            </a:r>
          </a:p>
        </p:txBody>
      </p:sp>
      <p:pic>
        <p:nvPicPr>
          <p:cNvPr id="9" name="Content Placeholder 8">
            <a:extLst>
              <a:ext uri="{FF2B5EF4-FFF2-40B4-BE49-F238E27FC236}">
                <a16:creationId xmlns:a16="http://schemas.microsoft.com/office/drawing/2014/main" id="{023301B5-A5D7-145D-D0FE-3FD234CEC810}"/>
              </a:ext>
            </a:extLst>
          </p:cNvPr>
          <p:cNvPicPr>
            <a:picLocks noGrp="1" noChangeAspect="1"/>
          </p:cNvPicPr>
          <p:nvPr>
            <p:ph sz="half" idx="2"/>
          </p:nvPr>
        </p:nvPicPr>
        <p:blipFill>
          <a:blip r:embed="rId3"/>
          <a:stretch>
            <a:fillRect/>
          </a:stretch>
        </p:blipFill>
        <p:spPr>
          <a:xfrm>
            <a:off x="4140539" y="2547647"/>
            <a:ext cx="1460754" cy="3043238"/>
          </a:xfrm>
        </p:spPr>
      </p:pic>
      <p:sp>
        <p:nvSpPr>
          <p:cNvPr id="6" name="Text Placeholder 5">
            <a:extLst>
              <a:ext uri="{FF2B5EF4-FFF2-40B4-BE49-F238E27FC236}">
                <a16:creationId xmlns:a16="http://schemas.microsoft.com/office/drawing/2014/main" id="{4A153813-03E2-8AAB-A478-7084E84CD4CD}"/>
              </a:ext>
            </a:extLst>
          </p:cNvPr>
          <p:cNvSpPr>
            <a:spLocks noGrp="1"/>
          </p:cNvSpPr>
          <p:nvPr>
            <p:ph type="body" sz="quarter" idx="3"/>
          </p:nvPr>
        </p:nvSpPr>
        <p:spPr/>
        <p:txBody>
          <a:bodyPr/>
          <a:lstStyle/>
          <a:p>
            <a:r>
              <a:rPr lang="en-US" dirty="0"/>
              <a:t>Experiment</a:t>
            </a:r>
          </a:p>
        </p:txBody>
      </p:sp>
      <p:sp>
        <p:nvSpPr>
          <p:cNvPr id="19" name="Rectangle 24">
            <a:extLst>
              <a:ext uri="{FF2B5EF4-FFF2-40B4-BE49-F238E27FC236}">
                <a16:creationId xmlns:a16="http://schemas.microsoft.com/office/drawing/2014/main" id="{15A96832-51C6-4993-AE19-861543BC9DC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3" name="Rectangle 26">
            <a:extLst>
              <a:ext uri="{FF2B5EF4-FFF2-40B4-BE49-F238E27FC236}">
                <a16:creationId xmlns:a16="http://schemas.microsoft.com/office/drawing/2014/main" id="{BC987FAE-F3B0-A07D-50E7-78184F5E23DA}"/>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4" name="Rectangle 27">
            <a:extLst>
              <a:ext uri="{FF2B5EF4-FFF2-40B4-BE49-F238E27FC236}">
                <a16:creationId xmlns:a16="http://schemas.microsoft.com/office/drawing/2014/main" id="{A78498F1-8373-AEB1-8E75-D9444CB74746}"/>
              </a:ext>
            </a:extLst>
          </p:cNvPr>
          <p:cNvSpPr>
            <a:spLocks noChangeArrowheads="1"/>
          </p:cNvSpPr>
          <p:nvPr/>
        </p:nvSpPr>
        <p:spPr bwMode="auto">
          <a:xfrm>
            <a:off x="0" y="1219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5" name="Rectangle 34">
            <a:extLst>
              <a:ext uri="{FF2B5EF4-FFF2-40B4-BE49-F238E27FC236}">
                <a16:creationId xmlns:a16="http://schemas.microsoft.com/office/drawing/2014/main" id="{6D3AF801-845E-B601-F181-654B056BD175}"/>
              </a:ext>
            </a:extLst>
          </p:cNvPr>
          <p:cNvSpPr>
            <a:spLocks noChangeArrowheads="1"/>
          </p:cNvSpPr>
          <p:nvPr/>
        </p:nvSpPr>
        <p:spPr bwMode="auto">
          <a:xfrm>
            <a:off x="0" y="1676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103" name="Picture 9" descr="A picture containing text, mirror, picture frame&#10;&#10;Description automatically generated">
            <a:extLst>
              <a:ext uri="{FF2B5EF4-FFF2-40B4-BE49-F238E27FC236}">
                <a16:creationId xmlns:a16="http://schemas.microsoft.com/office/drawing/2014/main" id="{C9121B52-3B57-256C-0EEC-CB33224E1F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4907" y="2588550"/>
            <a:ext cx="381000" cy="762000"/>
          </a:xfrm>
          <a:prstGeom prst="rect">
            <a:avLst/>
          </a:prstGeom>
          <a:noFill/>
          <a:extLst>
            <a:ext uri="{909E8E84-426E-40DD-AFC4-6F175D3DCCD1}">
              <a14:hiddenFill xmlns:a14="http://schemas.microsoft.com/office/drawing/2010/main">
                <a:solidFill>
                  <a:srgbClr val="FFFFFF"/>
                </a:solidFill>
              </a14:hiddenFill>
            </a:ext>
          </a:extLst>
        </p:spPr>
      </p:pic>
      <p:sp>
        <p:nvSpPr>
          <p:cNvPr id="36" name="Cylinder 10">
            <a:extLst>
              <a:ext uri="{FF2B5EF4-FFF2-40B4-BE49-F238E27FC236}">
                <a16:creationId xmlns:a16="http://schemas.microsoft.com/office/drawing/2014/main" id="{5C7F65B3-F055-75E7-1657-6B6449FEF71A}"/>
              </a:ext>
            </a:extLst>
          </p:cNvPr>
          <p:cNvSpPr>
            <a:spLocks noChangeArrowheads="1"/>
          </p:cNvSpPr>
          <p:nvPr/>
        </p:nvSpPr>
        <p:spPr bwMode="auto">
          <a:xfrm>
            <a:off x="6515586" y="4006822"/>
            <a:ext cx="647700" cy="444500"/>
          </a:xfrm>
          <a:prstGeom prst="can">
            <a:avLst>
              <a:gd name="adj" fmla="val 25000"/>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Videos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14">
            <a:extLst>
              <a:ext uri="{FF2B5EF4-FFF2-40B4-BE49-F238E27FC236}">
                <a16:creationId xmlns:a16="http://schemas.microsoft.com/office/drawing/2014/main" id="{6CA011E2-0A34-82C2-3E14-45FEB4315F08}"/>
              </a:ext>
            </a:extLst>
          </p:cNvPr>
          <p:cNvSpPr>
            <a:spLocks noChangeArrowheads="1"/>
          </p:cNvSpPr>
          <p:nvPr/>
        </p:nvSpPr>
        <p:spPr bwMode="auto">
          <a:xfrm>
            <a:off x="7893652" y="2968898"/>
            <a:ext cx="831850" cy="400050"/>
          </a:xfrm>
          <a:prstGeom prst="rect">
            <a:avLst/>
          </a:prstGeom>
          <a:solidFill>
            <a:srgbClr val="FF0000"/>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Emulator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9" name="Rectangle 15">
            <a:extLst>
              <a:ext uri="{FF2B5EF4-FFF2-40B4-BE49-F238E27FC236}">
                <a16:creationId xmlns:a16="http://schemas.microsoft.com/office/drawing/2014/main" id="{D6E0ECB4-B9F7-5E13-A043-3DEA5C9F8270}"/>
              </a:ext>
            </a:extLst>
          </p:cNvPr>
          <p:cNvSpPr>
            <a:spLocks noChangeArrowheads="1"/>
          </p:cNvSpPr>
          <p:nvPr/>
        </p:nvSpPr>
        <p:spPr bwMode="auto">
          <a:xfrm>
            <a:off x="7899886" y="3968722"/>
            <a:ext cx="831850" cy="571500"/>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Preprocess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 name="Rectangle 16">
            <a:extLst>
              <a:ext uri="{FF2B5EF4-FFF2-40B4-BE49-F238E27FC236}">
                <a16:creationId xmlns:a16="http://schemas.microsoft.com/office/drawing/2014/main" id="{D63E3294-C45B-D19F-BD71-98E6E570EA0C}"/>
              </a:ext>
            </a:extLst>
          </p:cNvPr>
          <p:cNvSpPr>
            <a:spLocks noChangeArrowheads="1"/>
          </p:cNvSpPr>
          <p:nvPr/>
        </p:nvSpPr>
        <p:spPr bwMode="auto">
          <a:xfrm>
            <a:off x="9023836" y="3962372"/>
            <a:ext cx="825500" cy="571500"/>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Analysis</a:t>
            </a:r>
            <a:endParaRPr kumimoji="0" lang="en-US" altLang="en-US" sz="8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Engine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 name="Rectangle 17">
            <a:extLst>
              <a:ext uri="{FF2B5EF4-FFF2-40B4-BE49-F238E27FC236}">
                <a16:creationId xmlns:a16="http://schemas.microsoft.com/office/drawing/2014/main" id="{FFB921ED-F3DB-A364-64AA-7489B9F7C31A}"/>
              </a:ext>
            </a:extLst>
          </p:cNvPr>
          <p:cNvSpPr>
            <a:spLocks noChangeArrowheads="1"/>
          </p:cNvSpPr>
          <p:nvPr/>
        </p:nvSpPr>
        <p:spPr bwMode="auto">
          <a:xfrm>
            <a:off x="10230336" y="3154020"/>
            <a:ext cx="831850" cy="552450"/>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Drowsy</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Module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3" name="Rectangle 20">
            <a:extLst>
              <a:ext uri="{FF2B5EF4-FFF2-40B4-BE49-F238E27FC236}">
                <a16:creationId xmlns:a16="http://schemas.microsoft.com/office/drawing/2014/main" id="{CEE6BA14-CBFC-4D2E-DF65-FAF4940E6F8E}"/>
              </a:ext>
            </a:extLst>
          </p:cNvPr>
          <p:cNvSpPr>
            <a:spLocks noChangeArrowheads="1"/>
          </p:cNvSpPr>
          <p:nvPr/>
        </p:nvSpPr>
        <p:spPr bwMode="auto">
          <a:xfrm>
            <a:off x="10223986" y="3981422"/>
            <a:ext cx="825500" cy="552450"/>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Speaking</a:t>
            </a:r>
            <a:endParaRPr kumimoji="0" lang="en-US" altLang="en-US" sz="8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Module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4" name="Rectangle 22">
            <a:extLst>
              <a:ext uri="{FF2B5EF4-FFF2-40B4-BE49-F238E27FC236}">
                <a16:creationId xmlns:a16="http://schemas.microsoft.com/office/drawing/2014/main" id="{E3997C10-F791-3A13-84CA-DD192E501CE2}"/>
              </a:ext>
            </a:extLst>
          </p:cNvPr>
          <p:cNvSpPr>
            <a:spLocks noChangeArrowheads="1"/>
          </p:cNvSpPr>
          <p:nvPr/>
        </p:nvSpPr>
        <p:spPr bwMode="auto">
          <a:xfrm>
            <a:off x="10230336" y="4754535"/>
            <a:ext cx="819150" cy="552450"/>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Head Pose</a:t>
            </a:r>
            <a:endParaRPr kumimoji="0" lang="en-US" altLang="en-US" sz="8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Module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5" name="Rectangle 23">
            <a:extLst>
              <a:ext uri="{FF2B5EF4-FFF2-40B4-BE49-F238E27FC236}">
                <a16:creationId xmlns:a16="http://schemas.microsoft.com/office/drawing/2014/main" id="{A924CF2A-C46E-364D-E898-CAEB14B07065}"/>
              </a:ext>
            </a:extLst>
          </p:cNvPr>
          <p:cNvSpPr>
            <a:spLocks noChangeArrowheads="1"/>
          </p:cNvSpPr>
          <p:nvPr/>
        </p:nvSpPr>
        <p:spPr bwMode="auto">
          <a:xfrm>
            <a:off x="7900002" y="5049753"/>
            <a:ext cx="825500" cy="584200"/>
          </a:xfrm>
          <a:prstGeom prst="rect">
            <a:avLst/>
          </a:prstGeom>
          <a:solidFill>
            <a:srgbClr val="538135"/>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Estimation</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Module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5" name="Arrow: Right 64">
            <a:extLst>
              <a:ext uri="{FF2B5EF4-FFF2-40B4-BE49-F238E27FC236}">
                <a16:creationId xmlns:a16="http://schemas.microsoft.com/office/drawing/2014/main" id="{C2A0FF6A-B913-BE03-0EC6-7D4303077560}"/>
              </a:ext>
            </a:extLst>
          </p:cNvPr>
          <p:cNvSpPr/>
          <p:nvPr/>
        </p:nvSpPr>
        <p:spPr>
          <a:xfrm rot="19215352">
            <a:off x="7201327" y="3576608"/>
            <a:ext cx="666115" cy="9969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6" name="Arrow: Right 65">
            <a:extLst>
              <a:ext uri="{FF2B5EF4-FFF2-40B4-BE49-F238E27FC236}">
                <a16:creationId xmlns:a16="http://schemas.microsoft.com/office/drawing/2014/main" id="{CA4D2360-F23C-F5E5-FC03-3223D70ED84A}"/>
              </a:ext>
            </a:extLst>
          </p:cNvPr>
          <p:cNvSpPr/>
          <p:nvPr/>
        </p:nvSpPr>
        <p:spPr>
          <a:xfrm rot="5400000">
            <a:off x="7980155" y="3644870"/>
            <a:ext cx="452120" cy="9969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7" name="Arrow: Right 66">
            <a:extLst>
              <a:ext uri="{FF2B5EF4-FFF2-40B4-BE49-F238E27FC236}">
                <a16:creationId xmlns:a16="http://schemas.microsoft.com/office/drawing/2014/main" id="{C49BFCD1-2795-E373-2D1C-6FB48DBCCF2E}"/>
              </a:ext>
            </a:extLst>
          </p:cNvPr>
          <p:cNvSpPr/>
          <p:nvPr/>
        </p:nvSpPr>
        <p:spPr>
          <a:xfrm rot="16200000">
            <a:off x="8227169" y="3645506"/>
            <a:ext cx="433705" cy="8128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6" name="Rectangle 58">
            <a:extLst>
              <a:ext uri="{FF2B5EF4-FFF2-40B4-BE49-F238E27FC236}">
                <a16:creationId xmlns:a16="http://schemas.microsoft.com/office/drawing/2014/main" id="{51A1DA4F-6927-EB3C-272F-B8DE896FE14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7" name="Rectangle 60">
            <a:extLst>
              <a:ext uri="{FF2B5EF4-FFF2-40B4-BE49-F238E27FC236}">
                <a16:creationId xmlns:a16="http://schemas.microsoft.com/office/drawing/2014/main" id="{43DAEC28-2A5B-DAEF-99A3-224B44FDC807}"/>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1" name="Rectangle 61">
            <a:extLst>
              <a:ext uri="{FF2B5EF4-FFF2-40B4-BE49-F238E27FC236}">
                <a16:creationId xmlns:a16="http://schemas.microsoft.com/office/drawing/2014/main" id="{D064AE9A-BCC5-2308-26AA-B5F145697DD0}"/>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2" name="Rectangle 62">
            <a:extLst>
              <a:ext uri="{FF2B5EF4-FFF2-40B4-BE49-F238E27FC236}">
                <a16:creationId xmlns:a16="http://schemas.microsoft.com/office/drawing/2014/main" id="{EB28BCEF-3EAD-2B27-3F1B-53B5309E5BDC}"/>
              </a:ext>
            </a:extLst>
          </p:cNvPr>
          <p:cNvSpPr>
            <a:spLocks noChangeArrowheads="1"/>
          </p:cNvSpPr>
          <p:nvPr/>
        </p:nvSpPr>
        <p:spPr bwMode="auto">
          <a:xfrm>
            <a:off x="0" y="1219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3" name="Rectangle 69">
            <a:extLst>
              <a:ext uri="{FF2B5EF4-FFF2-40B4-BE49-F238E27FC236}">
                <a16:creationId xmlns:a16="http://schemas.microsoft.com/office/drawing/2014/main" id="{CE4CABED-4FCC-F8A7-F357-0E63CC263803}"/>
              </a:ext>
            </a:extLst>
          </p:cNvPr>
          <p:cNvSpPr>
            <a:spLocks noChangeArrowheads="1"/>
          </p:cNvSpPr>
          <p:nvPr/>
        </p:nvSpPr>
        <p:spPr bwMode="auto">
          <a:xfrm>
            <a:off x="0" y="167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Arrow: Down 2">
            <a:extLst>
              <a:ext uri="{FF2B5EF4-FFF2-40B4-BE49-F238E27FC236}">
                <a16:creationId xmlns:a16="http://schemas.microsoft.com/office/drawing/2014/main" id="{8674BBE9-4601-4E42-7844-710E4F9A3211}"/>
              </a:ext>
            </a:extLst>
          </p:cNvPr>
          <p:cNvSpPr/>
          <p:nvPr/>
        </p:nvSpPr>
        <p:spPr>
          <a:xfrm>
            <a:off x="6796909" y="3454372"/>
            <a:ext cx="76995" cy="466406"/>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Down 38">
            <a:extLst>
              <a:ext uri="{FF2B5EF4-FFF2-40B4-BE49-F238E27FC236}">
                <a16:creationId xmlns:a16="http://schemas.microsoft.com/office/drawing/2014/main" id="{94044847-B342-FBC4-C4B7-55F42778E37B}"/>
              </a:ext>
            </a:extLst>
          </p:cNvPr>
          <p:cNvSpPr/>
          <p:nvPr/>
        </p:nvSpPr>
        <p:spPr>
          <a:xfrm rot="16200000">
            <a:off x="7486005" y="3937478"/>
            <a:ext cx="72521" cy="600164"/>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Down 39">
            <a:extLst>
              <a:ext uri="{FF2B5EF4-FFF2-40B4-BE49-F238E27FC236}">
                <a16:creationId xmlns:a16="http://schemas.microsoft.com/office/drawing/2014/main" id="{2F2682FF-B8F2-C918-EE30-2D5C798FCE60}"/>
              </a:ext>
            </a:extLst>
          </p:cNvPr>
          <p:cNvSpPr/>
          <p:nvPr/>
        </p:nvSpPr>
        <p:spPr>
          <a:xfrm rot="16200000">
            <a:off x="8822322" y="4108840"/>
            <a:ext cx="104694" cy="298334"/>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Down 40">
            <a:extLst>
              <a:ext uri="{FF2B5EF4-FFF2-40B4-BE49-F238E27FC236}">
                <a16:creationId xmlns:a16="http://schemas.microsoft.com/office/drawing/2014/main" id="{3E09FFA5-0945-0975-EE44-15952AEC8B37}"/>
              </a:ext>
            </a:extLst>
          </p:cNvPr>
          <p:cNvSpPr/>
          <p:nvPr/>
        </p:nvSpPr>
        <p:spPr>
          <a:xfrm rot="14215793">
            <a:off x="9796027" y="3335937"/>
            <a:ext cx="103281" cy="600164"/>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Down 41">
            <a:extLst>
              <a:ext uri="{FF2B5EF4-FFF2-40B4-BE49-F238E27FC236}">
                <a16:creationId xmlns:a16="http://schemas.microsoft.com/office/drawing/2014/main" id="{BBE6B299-56B0-B5A8-CF88-9E4798E8FB9E}"/>
              </a:ext>
            </a:extLst>
          </p:cNvPr>
          <p:cNvSpPr/>
          <p:nvPr/>
        </p:nvSpPr>
        <p:spPr>
          <a:xfrm rot="16200000">
            <a:off x="9978033" y="4072601"/>
            <a:ext cx="109054" cy="366447"/>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Down 42">
            <a:extLst>
              <a:ext uri="{FF2B5EF4-FFF2-40B4-BE49-F238E27FC236}">
                <a16:creationId xmlns:a16="http://schemas.microsoft.com/office/drawing/2014/main" id="{1DC251DE-61C1-6CDA-728A-88735C7157CF}"/>
              </a:ext>
            </a:extLst>
          </p:cNvPr>
          <p:cNvSpPr/>
          <p:nvPr/>
        </p:nvSpPr>
        <p:spPr>
          <a:xfrm rot="3446893">
            <a:off x="9852219" y="3447432"/>
            <a:ext cx="103281" cy="600164"/>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Down 43">
            <a:extLst>
              <a:ext uri="{FF2B5EF4-FFF2-40B4-BE49-F238E27FC236}">
                <a16:creationId xmlns:a16="http://schemas.microsoft.com/office/drawing/2014/main" id="{244E7D23-7723-2883-1E92-BF3C4AF06278}"/>
              </a:ext>
            </a:extLst>
          </p:cNvPr>
          <p:cNvSpPr/>
          <p:nvPr/>
        </p:nvSpPr>
        <p:spPr>
          <a:xfrm rot="18312360">
            <a:off x="9841669" y="4618668"/>
            <a:ext cx="103281" cy="600164"/>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Down 44">
            <a:extLst>
              <a:ext uri="{FF2B5EF4-FFF2-40B4-BE49-F238E27FC236}">
                <a16:creationId xmlns:a16="http://schemas.microsoft.com/office/drawing/2014/main" id="{96270F54-4566-407B-E1CF-5758F01AA34A}"/>
              </a:ext>
            </a:extLst>
          </p:cNvPr>
          <p:cNvSpPr/>
          <p:nvPr/>
        </p:nvSpPr>
        <p:spPr>
          <a:xfrm rot="7562236">
            <a:off x="9881706" y="4492343"/>
            <a:ext cx="103281" cy="600164"/>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Down 4">
            <a:extLst>
              <a:ext uri="{FF2B5EF4-FFF2-40B4-BE49-F238E27FC236}">
                <a16:creationId xmlns:a16="http://schemas.microsoft.com/office/drawing/2014/main" id="{523A0964-5FA7-BE36-106F-57F45B2F4AD1}"/>
              </a:ext>
            </a:extLst>
          </p:cNvPr>
          <p:cNvSpPr/>
          <p:nvPr/>
        </p:nvSpPr>
        <p:spPr>
          <a:xfrm rot="18281910">
            <a:off x="7461978" y="4512749"/>
            <a:ext cx="120571" cy="73895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E4CC82C9-EBB1-4455-0190-BA495A2E985E}"/>
              </a:ext>
            </a:extLst>
          </p:cNvPr>
          <p:cNvSpPr/>
          <p:nvPr/>
        </p:nvSpPr>
        <p:spPr>
          <a:xfrm>
            <a:off x="8403381" y="4588166"/>
            <a:ext cx="91812" cy="430396"/>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Arrow: Down 73">
            <a:extLst>
              <a:ext uri="{FF2B5EF4-FFF2-40B4-BE49-F238E27FC236}">
                <a16:creationId xmlns:a16="http://schemas.microsoft.com/office/drawing/2014/main" id="{583A3760-C98A-A6BA-6B08-28C1C74312B4}"/>
              </a:ext>
            </a:extLst>
          </p:cNvPr>
          <p:cNvSpPr/>
          <p:nvPr/>
        </p:nvSpPr>
        <p:spPr>
          <a:xfrm rot="10800000">
            <a:off x="8164251" y="4580329"/>
            <a:ext cx="91812" cy="430396"/>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80E63872-757A-9927-69E6-5F8312F5986C}"/>
              </a:ext>
            </a:extLst>
          </p:cNvPr>
          <p:cNvPicPr>
            <a:picLocks noChangeAspect="1"/>
          </p:cNvPicPr>
          <p:nvPr/>
        </p:nvPicPr>
        <p:blipFill>
          <a:blip r:embed="rId5"/>
          <a:stretch>
            <a:fillRect/>
          </a:stretch>
        </p:blipFill>
        <p:spPr>
          <a:xfrm>
            <a:off x="1189053" y="3792409"/>
            <a:ext cx="2395936" cy="1798476"/>
          </a:xfrm>
          <a:prstGeom prst="rect">
            <a:avLst/>
          </a:prstGeom>
        </p:spPr>
      </p:pic>
    </p:spTree>
    <p:extLst>
      <p:ext uri="{BB962C8B-B14F-4D97-AF65-F5344CB8AC3E}">
        <p14:creationId xmlns:p14="http://schemas.microsoft.com/office/powerpoint/2010/main" val="527811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8761467-7640-47B1-90D4-04ADAD632C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738B1503-6FE9-46B4-9354-E943D91B1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05514" y="-2"/>
            <a:ext cx="8386486"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B45AB1-4DF7-DCA6-C72F-C817DAB1119A}"/>
              </a:ext>
            </a:extLst>
          </p:cNvPr>
          <p:cNvSpPr>
            <a:spLocks noGrp="1"/>
          </p:cNvSpPr>
          <p:nvPr>
            <p:ph type="title"/>
          </p:nvPr>
        </p:nvSpPr>
        <p:spPr>
          <a:xfrm>
            <a:off x="4654295" y="965196"/>
            <a:ext cx="6197686" cy="1371604"/>
          </a:xfrm>
        </p:spPr>
        <p:txBody>
          <a:bodyPr>
            <a:normAutofit/>
          </a:bodyPr>
          <a:lstStyle/>
          <a:p>
            <a:pPr algn="l"/>
            <a:r>
              <a:rPr lang="en-US" dirty="0"/>
              <a:t>Drowsy &amp; Talking</a:t>
            </a:r>
          </a:p>
        </p:txBody>
      </p:sp>
      <p:pic>
        <p:nvPicPr>
          <p:cNvPr id="4" name="Picture 3">
            <a:extLst>
              <a:ext uri="{FF2B5EF4-FFF2-40B4-BE49-F238E27FC236}">
                <a16:creationId xmlns:a16="http://schemas.microsoft.com/office/drawing/2014/main" id="{57B78E79-91E6-8188-5E20-A442CF565B26}"/>
              </a:ext>
            </a:extLst>
          </p:cNvPr>
          <p:cNvPicPr>
            <a:picLocks noChangeAspect="1"/>
          </p:cNvPicPr>
          <p:nvPr/>
        </p:nvPicPr>
        <p:blipFill>
          <a:blip r:embed="rId4"/>
          <a:stretch>
            <a:fillRect/>
          </a:stretch>
        </p:blipFill>
        <p:spPr>
          <a:xfrm>
            <a:off x="644332" y="2415620"/>
            <a:ext cx="2517715" cy="2026760"/>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28EED4-5196-71F7-15CF-A07B4EA73E11}"/>
                  </a:ext>
                </a:extLst>
              </p:cNvPr>
              <p:cNvSpPr>
                <a:spLocks noGrp="1"/>
              </p:cNvSpPr>
              <p:nvPr>
                <p:ph idx="1"/>
              </p:nvPr>
            </p:nvSpPr>
            <p:spPr>
              <a:xfrm>
                <a:off x="4654295" y="2617694"/>
                <a:ext cx="6197686" cy="3173505"/>
              </a:xfrm>
            </p:spPr>
            <p:txBody>
              <a:bodyPr>
                <a:normAutofit/>
              </a:bodyPr>
              <a:lstStyle/>
              <a:p>
                <a:r>
                  <a:rPr lang="en-US" dirty="0"/>
                  <a:t>Weak-perspective projection model </a:t>
                </a:r>
              </a:p>
              <a:p>
                <a:pPr lvl="1"/>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𝑓</m:t>
                    </m:r>
                    <m:f>
                      <m:fPr>
                        <m:ctrlPr>
                          <a:rPr lang="en-US" b="0" i="1" smtClean="0">
                            <a:latin typeface="Cambria Math" panose="02040503050406030204" pitchFamily="18" charset="0"/>
                          </a:rPr>
                        </m:ctrlPr>
                      </m:fPr>
                      <m:num>
                        <m:r>
                          <a:rPr lang="en-US" b="0" i="1" smtClean="0">
                            <a:latin typeface="Cambria Math" panose="02040503050406030204" pitchFamily="18" charset="0"/>
                          </a:rPr>
                          <m:t>𝑋</m:t>
                        </m:r>
                      </m:num>
                      <m:den>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𝑍</m:t>
                            </m:r>
                          </m:e>
                        </m:acc>
                      </m:den>
                    </m:f>
                  </m:oMath>
                </a14:m>
                <a:r>
                  <a:rPr lang="en-US" dirty="0"/>
                  <a:t>, </a:t>
                </a:r>
                <a14:m>
                  <m:oMath xmlns:m="http://schemas.openxmlformats.org/officeDocument/2006/math">
                    <m:r>
                      <m:rPr>
                        <m:sty m:val="p"/>
                      </m:rPr>
                      <a:rPr lang="en-US" b="0" i="0" smtClean="0">
                        <a:latin typeface="Cambria Math" panose="02040503050406030204" pitchFamily="18" charset="0"/>
                      </a:rPr>
                      <m:t>y</m:t>
                    </m:r>
                    <m:r>
                      <a:rPr lang="en-US" i="1">
                        <a:latin typeface="Cambria Math" panose="02040503050406030204" pitchFamily="18" charset="0"/>
                      </a:rPr>
                      <m:t>=</m:t>
                    </m:r>
                    <m:r>
                      <a:rPr lang="en-US" i="1">
                        <a:latin typeface="Cambria Math" panose="02040503050406030204" pitchFamily="18" charset="0"/>
                      </a:rPr>
                      <m:t>𝑓</m:t>
                    </m:r>
                    <m:f>
                      <m:fPr>
                        <m:ctrlPr>
                          <a:rPr lang="en-US" i="1">
                            <a:latin typeface="Cambria Math" panose="02040503050406030204" pitchFamily="18" charset="0"/>
                          </a:rPr>
                        </m:ctrlPr>
                      </m:fPr>
                      <m:num>
                        <m:r>
                          <a:rPr lang="en-US" b="0" i="1" smtClean="0">
                            <a:latin typeface="Cambria Math" panose="02040503050406030204" pitchFamily="18" charset="0"/>
                          </a:rPr>
                          <m:t>𝑌</m:t>
                        </m:r>
                      </m:num>
                      <m:den>
                        <m:acc>
                          <m:accPr>
                            <m:chr m:val="̅"/>
                            <m:ctrlPr>
                              <a:rPr lang="en-US" i="1">
                                <a:latin typeface="Cambria Math" panose="02040503050406030204" pitchFamily="18" charset="0"/>
                              </a:rPr>
                            </m:ctrlPr>
                          </m:accPr>
                          <m:e>
                            <m:r>
                              <a:rPr lang="en-US" i="1">
                                <a:latin typeface="Cambria Math" panose="02040503050406030204" pitchFamily="18" charset="0"/>
                              </a:rPr>
                              <m:t>𝑍</m:t>
                            </m:r>
                          </m:e>
                        </m:acc>
                      </m:den>
                    </m:f>
                  </m:oMath>
                </a14:m>
                <a:endParaRPr lang="en-US" dirty="0"/>
              </a:p>
              <a:p>
                <a:r>
                  <a:rPr lang="en-US" dirty="0"/>
                  <a:t>Face detection =&gt; landmarks </a:t>
                </a:r>
              </a:p>
              <a:p>
                <a:r>
                  <a:rPr lang="en-US" dirty="0"/>
                  <a:t>Calculate Euclidean Distances</a:t>
                </a:r>
              </a:p>
              <a:p>
                <a:r>
                  <a:rPr lang="en-US" dirty="0"/>
                  <a:t>Concern about time periods</a:t>
                </a:r>
              </a:p>
            </p:txBody>
          </p:sp>
        </mc:Choice>
        <mc:Fallback xmlns="">
          <p:sp>
            <p:nvSpPr>
              <p:cNvPr id="3" name="Content Placeholder 2">
                <a:extLst>
                  <a:ext uri="{FF2B5EF4-FFF2-40B4-BE49-F238E27FC236}">
                    <a16:creationId xmlns:a16="http://schemas.microsoft.com/office/drawing/2014/main" id="{C728EED4-5196-71F7-15CF-A07B4EA73E11}"/>
                  </a:ext>
                </a:extLst>
              </p:cNvPr>
              <p:cNvSpPr>
                <a:spLocks noGrp="1" noRot="1" noChangeAspect="1" noMove="1" noResize="1" noEditPoints="1" noAdjustHandles="1" noChangeArrowheads="1" noChangeShapeType="1" noTextEdit="1"/>
              </p:cNvSpPr>
              <p:nvPr>
                <p:ph idx="1"/>
              </p:nvPr>
            </p:nvSpPr>
            <p:spPr>
              <a:xfrm>
                <a:off x="4654295" y="2617694"/>
                <a:ext cx="6197686" cy="3173505"/>
              </a:xfr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91083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608E264-926B-434A-8D58-87ACA185D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5886C0-D366-2FEA-7A34-455F323A93A9}"/>
              </a:ext>
            </a:extLst>
          </p:cNvPr>
          <p:cNvSpPr>
            <a:spLocks noGrp="1"/>
          </p:cNvSpPr>
          <p:nvPr>
            <p:ph type="title"/>
          </p:nvPr>
        </p:nvSpPr>
        <p:spPr>
          <a:xfrm>
            <a:off x="5279472" y="609600"/>
            <a:ext cx="5844759" cy="970450"/>
          </a:xfrm>
        </p:spPr>
        <p:txBody>
          <a:bodyPr>
            <a:normAutofit/>
          </a:bodyPr>
          <a:lstStyle/>
          <a:p>
            <a:r>
              <a:rPr lang="en-US" sz="4300" b="0" i="0" u="none" strike="noStrike" dirty="0">
                <a:effectLst/>
                <a:latin typeface="Arial" panose="020B0604020202020204" pitchFamily="34" charset="0"/>
              </a:rPr>
              <a:t>Head Pose Estimation</a:t>
            </a:r>
            <a:endParaRPr lang="en-US" sz="4300" dirty="0"/>
          </a:p>
        </p:txBody>
      </p:sp>
      <p:pic>
        <p:nvPicPr>
          <p:cNvPr id="73" name="Picture 72">
            <a:extLst>
              <a:ext uri="{FF2B5EF4-FFF2-40B4-BE49-F238E27FC236}">
                <a16:creationId xmlns:a16="http://schemas.microsoft.com/office/drawing/2014/main" id="{E67A036B-F109-477D-A092-D947533E27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pic>
        <p:nvPicPr>
          <p:cNvPr id="1026" name="Picture 2">
            <a:extLst>
              <a:ext uri="{FF2B5EF4-FFF2-40B4-BE49-F238E27FC236}">
                <a16:creationId xmlns:a16="http://schemas.microsoft.com/office/drawing/2014/main" id="{0E171D8E-1C14-5FD0-BFEF-817D7480DE1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013" r="31197" b="-2"/>
          <a:stretch/>
        </p:blipFill>
        <p:spPr bwMode="auto">
          <a:xfrm>
            <a:off x="632815" y="643465"/>
            <a:ext cx="4003193" cy="510337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BF4571D-59BD-BF05-669E-41CA2F40A373}"/>
              </a:ext>
            </a:extLst>
          </p:cNvPr>
          <p:cNvSpPr>
            <a:spLocks noGrp="1"/>
          </p:cNvSpPr>
          <p:nvPr>
            <p:ph idx="1"/>
          </p:nvPr>
        </p:nvSpPr>
        <p:spPr>
          <a:xfrm>
            <a:off x="5279472" y="1828801"/>
            <a:ext cx="5844760" cy="3866048"/>
          </a:xfrm>
        </p:spPr>
        <p:txBody>
          <a:bodyPr anchor="ctr">
            <a:normAutofit/>
          </a:bodyPr>
          <a:lstStyle/>
          <a:p>
            <a:pPr rtl="0">
              <a:lnSpc>
                <a:spcPct val="100000"/>
              </a:lnSpc>
              <a:spcBef>
                <a:spcPts val="0"/>
              </a:spcBef>
              <a:spcAft>
                <a:spcPts val="1200"/>
              </a:spcAft>
            </a:pPr>
            <a:r>
              <a:rPr lang="en-US" b="0" i="0" u="none" strike="noStrike" dirty="0">
                <a:effectLst/>
                <a:latin typeface="Arial" panose="020B0604020202020204" pitchFamily="34" charset="0"/>
              </a:rPr>
              <a:t>Given a 2D image, we want to know the pose of the human head in the 3D world, particularly the </a:t>
            </a:r>
            <a:r>
              <a:rPr lang="en-US" b="1" i="0" u="none" strike="noStrike" dirty="0">
                <a:effectLst/>
                <a:latin typeface="Arial" panose="020B0604020202020204" pitchFamily="34" charset="0"/>
              </a:rPr>
              <a:t>pitch, roll </a:t>
            </a:r>
            <a:r>
              <a:rPr lang="en-US" b="0" i="0" u="none" strike="noStrike" dirty="0">
                <a:effectLst/>
                <a:latin typeface="Arial" panose="020B0604020202020204" pitchFamily="34" charset="0"/>
              </a:rPr>
              <a:t>and </a:t>
            </a:r>
            <a:r>
              <a:rPr lang="en-US" b="1" i="0" u="none" strike="noStrike" dirty="0">
                <a:effectLst/>
                <a:latin typeface="Arial" panose="020B0604020202020204" pitchFamily="34" charset="0"/>
              </a:rPr>
              <a:t>yaw.</a:t>
            </a:r>
            <a:endParaRPr lang="en-US" b="0" dirty="0">
              <a:effectLst/>
            </a:endParaRPr>
          </a:p>
          <a:p>
            <a:pPr rtl="0">
              <a:lnSpc>
                <a:spcPct val="100000"/>
              </a:lnSpc>
              <a:spcBef>
                <a:spcPts val="0"/>
              </a:spcBef>
              <a:spcAft>
                <a:spcPts val="1200"/>
              </a:spcAft>
            </a:pPr>
            <a:r>
              <a:rPr lang="en-US" b="0" i="0" u="none" strike="noStrike" dirty="0">
                <a:effectLst/>
                <a:latin typeface="Arial" panose="020B0604020202020204" pitchFamily="34" charset="0"/>
              </a:rPr>
              <a:t>Parameters needed for estimation:</a:t>
            </a:r>
            <a:endParaRPr lang="en-US" b="0" dirty="0">
              <a:effectLst/>
            </a:endParaRPr>
          </a:p>
          <a:p>
            <a:pPr rtl="0" fontAlgn="base">
              <a:lnSpc>
                <a:spcPct val="100000"/>
              </a:lnSpc>
              <a:spcBef>
                <a:spcPts val="0"/>
              </a:spcBef>
              <a:spcAft>
                <a:spcPts val="0"/>
              </a:spcAft>
              <a:buFont typeface="Arial" panose="020B0604020202020204" pitchFamily="34" charset="0"/>
              <a:buChar char="•"/>
            </a:pPr>
            <a:r>
              <a:rPr lang="en-US" b="0" i="0" u="none" strike="noStrike" dirty="0">
                <a:effectLst/>
                <a:latin typeface="Arial" panose="020B0604020202020204" pitchFamily="34" charset="0"/>
              </a:rPr>
              <a:t>Camera intrinsic parameters</a:t>
            </a:r>
          </a:p>
          <a:p>
            <a:pPr rtl="0" fontAlgn="base">
              <a:lnSpc>
                <a:spcPct val="100000"/>
              </a:lnSpc>
              <a:spcBef>
                <a:spcPts val="0"/>
              </a:spcBef>
              <a:spcAft>
                <a:spcPts val="1200"/>
              </a:spcAft>
              <a:buFont typeface="Arial" panose="020B0604020202020204" pitchFamily="34" charset="0"/>
              <a:buChar char="•"/>
            </a:pPr>
            <a:r>
              <a:rPr lang="en-US" b="0" i="0" u="none" strike="noStrike" dirty="0">
                <a:effectLst/>
                <a:latin typeface="Arial" panose="020B0604020202020204" pitchFamily="34" charset="0"/>
              </a:rPr>
              <a:t>Corresponding 2D to 3D points of the face</a:t>
            </a:r>
          </a:p>
          <a:p>
            <a:pPr>
              <a:lnSpc>
                <a:spcPct val="100000"/>
              </a:lnSpc>
            </a:pPr>
            <a:r>
              <a:rPr lang="en-US" b="0" i="0" u="none" strike="noStrike" dirty="0">
                <a:effectLst/>
                <a:latin typeface="Arial" panose="020B0604020202020204" pitchFamily="34" charset="0"/>
              </a:rPr>
              <a:t>Method used for estimation: </a:t>
            </a:r>
            <a:br>
              <a:rPr lang="en-US" b="0" i="0" u="none" strike="noStrike" dirty="0">
                <a:effectLst/>
                <a:latin typeface="Arial" panose="020B0604020202020204" pitchFamily="34" charset="0"/>
              </a:rPr>
            </a:br>
            <a:r>
              <a:rPr lang="en-US" b="0" i="0" u="none" strike="noStrike" dirty="0">
                <a:effectLst/>
                <a:latin typeface="Arial" panose="020B0604020202020204" pitchFamily="34" charset="0"/>
              </a:rPr>
              <a:t>Perspective-</a:t>
            </a:r>
            <a:r>
              <a:rPr lang="en-US" b="0" i="1" u="none" strike="noStrike" dirty="0">
                <a:effectLst/>
                <a:latin typeface="Arial" panose="020B0604020202020204" pitchFamily="34" charset="0"/>
              </a:rPr>
              <a:t>n-</a:t>
            </a:r>
            <a:r>
              <a:rPr lang="en-US" b="0" i="0" u="none" strike="noStrike" dirty="0">
                <a:effectLst/>
                <a:latin typeface="Arial" panose="020B0604020202020204" pitchFamily="34" charset="0"/>
              </a:rPr>
              <a:t>Point</a:t>
            </a:r>
            <a:endParaRPr lang="en-US" dirty="0"/>
          </a:p>
        </p:txBody>
      </p:sp>
    </p:spTree>
    <p:extLst>
      <p:ext uri="{BB962C8B-B14F-4D97-AF65-F5344CB8AC3E}">
        <p14:creationId xmlns:p14="http://schemas.microsoft.com/office/powerpoint/2010/main" val="3482004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039B0-FD75-707C-CC54-0D88F4D89474}"/>
              </a:ext>
            </a:extLst>
          </p:cNvPr>
          <p:cNvSpPr>
            <a:spLocks noGrp="1"/>
          </p:cNvSpPr>
          <p:nvPr>
            <p:ph type="title"/>
          </p:nvPr>
        </p:nvSpPr>
        <p:spPr/>
        <p:txBody>
          <a:bodyPr>
            <a:normAutofit/>
          </a:bodyPr>
          <a:lstStyle/>
          <a:p>
            <a:pPr algn="l"/>
            <a:r>
              <a:rPr lang="en-US" sz="4400" b="0" i="0" u="none" strike="noStrike" dirty="0">
                <a:solidFill>
                  <a:schemeClr val="tx1"/>
                </a:solidFill>
                <a:effectLst/>
                <a:latin typeface="Arial" panose="020B0604020202020204" pitchFamily="34" charset="0"/>
              </a:rPr>
              <a:t>Perspective Projection Model</a:t>
            </a:r>
            <a:endParaRPr lang="en-US" sz="4400" dirty="0">
              <a:solidFill>
                <a:schemeClr val="tx1"/>
              </a:solidFill>
            </a:endParaRPr>
          </a:p>
        </p:txBody>
      </p:sp>
      <p:pic>
        <p:nvPicPr>
          <p:cNvPr id="2050" name="Picture 2">
            <a:extLst>
              <a:ext uri="{FF2B5EF4-FFF2-40B4-BE49-F238E27FC236}">
                <a16:creationId xmlns:a16="http://schemas.microsoft.com/office/drawing/2014/main" id="{A5429E63-8C8D-82B6-4BE8-054CA81EE0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6043" y="1902026"/>
            <a:ext cx="3926957" cy="215800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7550C60-2BDD-8EAC-D6DC-B6E93233154A}"/>
              </a:ext>
            </a:extLst>
          </p:cNvPr>
          <p:cNvSpPr txBox="1"/>
          <p:nvPr/>
        </p:nvSpPr>
        <p:spPr>
          <a:xfrm>
            <a:off x="6302375" y="1886352"/>
            <a:ext cx="3568700" cy="923330"/>
          </a:xfrm>
          <a:prstGeom prst="rect">
            <a:avLst/>
          </a:prstGeom>
          <a:noFill/>
        </p:spPr>
        <p:txBody>
          <a:bodyPr wrap="square">
            <a:spAutoFit/>
          </a:bodyPr>
          <a:lstStyle/>
          <a:p>
            <a:pPr rtl="0">
              <a:spcBef>
                <a:spcPts val="0"/>
              </a:spcBef>
              <a:spcAft>
                <a:spcPts val="0"/>
              </a:spcAft>
            </a:pPr>
            <a:r>
              <a:rPr lang="en-US" sz="1800" b="0" i="0" u="none" strike="noStrike" dirty="0">
                <a:solidFill>
                  <a:schemeClr val="tx1">
                    <a:lumMod val="85000"/>
                  </a:schemeClr>
                </a:solidFill>
                <a:effectLst/>
                <a:latin typeface="Arial" panose="020B0604020202020204" pitchFamily="34" charset="0"/>
              </a:rPr>
              <a:t>Where K = </a:t>
            </a:r>
            <a:endParaRPr lang="en-US" b="0" dirty="0">
              <a:solidFill>
                <a:schemeClr val="tx1">
                  <a:lumMod val="85000"/>
                </a:schemeClr>
              </a:solidFill>
              <a:effectLst/>
            </a:endParaRPr>
          </a:p>
          <a:p>
            <a:br>
              <a:rPr lang="en-US" dirty="0"/>
            </a:br>
            <a:endParaRPr lang="en-US" dirty="0"/>
          </a:p>
        </p:txBody>
      </p:sp>
      <p:pic>
        <p:nvPicPr>
          <p:cNvPr id="2052" name="Picture 4">
            <a:extLst>
              <a:ext uri="{FF2B5EF4-FFF2-40B4-BE49-F238E27FC236}">
                <a16:creationId xmlns:a16="http://schemas.microsoft.com/office/drawing/2014/main" id="{8035E994-E964-A876-21D4-2986BA0F80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0800" y="1883823"/>
            <a:ext cx="2200275" cy="154517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2E57708-DE50-66C0-0873-F9C24BEFF558}"/>
                  </a:ext>
                </a:extLst>
              </p:cNvPr>
              <p:cNvSpPr txBox="1"/>
              <p:nvPr/>
            </p:nvSpPr>
            <p:spPr>
              <a:xfrm>
                <a:off x="1026043" y="4682828"/>
                <a:ext cx="6096000" cy="1147750"/>
              </a:xfrm>
              <a:prstGeom prst="rect">
                <a:avLst/>
              </a:prstGeom>
              <a:noFill/>
            </p:spPr>
            <p:txBody>
              <a:bodyPr wrap="square">
                <a:spAutoFit/>
              </a:bodyPr>
              <a:lstStyle/>
              <a:p>
                <a:pPr rtl="0">
                  <a:spcBef>
                    <a:spcPts val="0"/>
                  </a:spcBef>
                  <a:spcAft>
                    <a:spcPts val="1200"/>
                  </a:spcAft>
                </a:pPr>
                <a:r>
                  <a:rPr lang="en-US" sz="1800" b="0" i="0" u="none" strike="noStrike" dirty="0">
                    <a:solidFill>
                      <a:schemeClr val="tx1">
                        <a:lumMod val="85000"/>
                      </a:schemeClr>
                    </a:solidFill>
                    <a:effectLst/>
                    <a:latin typeface="Arial" panose="020B0604020202020204" pitchFamily="34" charset="0"/>
                  </a:rPr>
                  <a:t>Assumptions of the parameters:</a:t>
                </a:r>
              </a:p>
              <a:p>
                <a:pPr rtl="0">
                  <a:spcBef>
                    <a:spcPts val="0"/>
                  </a:spcBef>
                  <a:spcAft>
                    <a:spcPts val="1200"/>
                  </a:spcAft>
                </a:pPr>
                <a14:m>
                  <m:oMathPara xmlns:m="http://schemas.openxmlformats.org/officeDocument/2006/math">
                    <m:oMathParaPr>
                      <m:jc m:val="centerGroup"/>
                    </m:oMathParaPr>
                    <m:oMath xmlns:m="http://schemas.openxmlformats.org/officeDocument/2006/math">
                      <m:sSub>
                        <m:sSubPr>
                          <m:ctrlPr>
                            <a:rPr lang="en-US" b="0" i="1" smtClean="0">
                              <a:solidFill>
                                <a:schemeClr val="tx1">
                                  <a:lumMod val="85000"/>
                                </a:schemeClr>
                              </a:solidFill>
                              <a:effectLst/>
                              <a:latin typeface="Cambria Math" panose="02040503050406030204" pitchFamily="18" charset="0"/>
                            </a:rPr>
                          </m:ctrlPr>
                        </m:sSubPr>
                        <m:e>
                          <m:r>
                            <a:rPr lang="en-US" b="0" i="1" smtClean="0">
                              <a:solidFill>
                                <a:schemeClr val="tx1">
                                  <a:lumMod val="85000"/>
                                </a:schemeClr>
                              </a:solidFill>
                              <a:effectLst/>
                              <a:latin typeface="Cambria Math" panose="02040503050406030204" pitchFamily="18" charset="0"/>
                            </a:rPr>
                            <m:t>𝑓</m:t>
                          </m:r>
                        </m:e>
                        <m:sub>
                          <m:r>
                            <a:rPr lang="en-US" b="0" i="1" smtClean="0">
                              <a:solidFill>
                                <a:schemeClr val="tx1">
                                  <a:lumMod val="85000"/>
                                </a:schemeClr>
                              </a:solidFill>
                              <a:effectLst/>
                              <a:latin typeface="Cambria Math" panose="02040503050406030204" pitchFamily="18" charset="0"/>
                            </a:rPr>
                            <m:t>𝑥</m:t>
                          </m:r>
                        </m:sub>
                      </m:sSub>
                      <m:r>
                        <a:rPr lang="en-US" b="0" i="1" smtClean="0">
                          <a:solidFill>
                            <a:schemeClr val="tx1">
                              <a:lumMod val="85000"/>
                            </a:schemeClr>
                          </a:solidFill>
                          <a:effectLst/>
                          <a:latin typeface="Cambria Math" panose="02040503050406030204" pitchFamily="18" charset="0"/>
                        </a:rPr>
                        <m:t>= </m:t>
                      </m:r>
                      <m:sSub>
                        <m:sSubPr>
                          <m:ctrlPr>
                            <a:rPr lang="en-US" b="0" i="1" smtClean="0">
                              <a:solidFill>
                                <a:schemeClr val="tx1">
                                  <a:lumMod val="85000"/>
                                </a:schemeClr>
                              </a:solidFill>
                              <a:effectLst/>
                              <a:latin typeface="Cambria Math" panose="02040503050406030204" pitchFamily="18" charset="0"/>
                            </a:rPr>
                          </m:ctrlPr>
                        </m:sSubPr>
                        <m:e>
                          <m:r>
                            <a:rPr lang="en-US" b="0" i="1" smtClean="0">
                              <a:solidFill>
                                <a:schemeClr val="tx1">
                                  <a:lumMod val="85000"/>
                                </a:schemeClr>
                              </a:solidFill>
                              <a:effectLst/>
                              <a:latin typeface="Cambria Math" panose="02040503050406030204" pitchFamily="18" charset="0"/>
                            </a:rPr>
                            <m:t>𝑓</m:t>
                          </m:r>
                        </m:e>
                        <m:sub>
                          <m:r>
                            <a:rPr lang="en-US" b="0" i="1" smtClean="0">
                              <a:solidFill>
                                <a:schemeClr val="tx1">
                                  <a:lumMod val="85000"/>
                                </a:schemeClr>
                              </a:solidFill>
                              <a:effectLst/>
                              <a:latin typeface="Cambria Math" panose="02040503050406030204" pitchFamily="18" charset="0"/>
                            </a:rPr>
                            <m:t>𝑦</m:t>
                          </m:r>
                        </m:sub>
                      </m:sSub>
                      <m:r>
                        <a:rPr lang="en-US" b="0" i="1" smtClean="0">
                          <a:solidFill>
                            <a:schemeClr val="tx1">
                              <a:lumMod val="85000"/>
                            </a:schemeClr>
                          </a:solidFill>
                          <a:effectLst/>
                          <a:latin typeface="Cambria Math" panose="02040503050406030204" pitchFamily="18" charset="0"/>
                        </a:rPr>
                        <m:t>=</m:t>
                      </m:r>
                      <m:r>
                        <a:rPr lang="en-US" b="0" i="1" smtClean="0">
                          <a:solidFill>
                            <a:schemeClr val="tx1">
                              <a:lumMod val="85000"/>
                            </a:schemeClr>
                          </a:solidFill>
                          <a:effectLst/>
                          <a:latin typeface="Cambria Math" panose="02040503050406030204" pitchFamily="18" charset="0"/>
                        </a:rPr>
                        <m:t>h</m:t>
                      </m:r>
                      <m:r>
                        <a:rPr lang="en-US" b="0" i="1" smtClean="0">
                          <a:solidFill>
                            <a:schemeClr val="tx1">
                              <a:lumMod val="85000"/>
                            </a:schemeClr>
                          </a:solidFill>
                          <a:effectLst/>
                          <a:latin typeface="Cambria Math" panose="02040503050406030204" pitchFamily="18" charset="0"/>
                        </a:rPr>
                        <m:t>  </m:t>
                      </m:r>
                      <m:r>
                        <a:rPr lang="en-US" b="0" i="1" smtClean="0">
                          <a:solidFill>
                            <a:schemeClr val="tx1">
                              <a:lumMod val="85000"/>
                            </a:schemeClr>
                          </a:solidFill>
                          <a:effectLst/>
                          <a:latin typeface="Cambria Math" panose="02040503050406030204" pitchFamily="18" charset="0"/>
                        </a:rPr>
                        <m:t>𝑎𝑛𝑑</m:t>
                      </m:r>
                      <m:r>
                        <a:rPr lang="en-US" b="0" i="1" smtClean="0">
                          <a:solidFill>
                            <a:schemeClr val="tx1">
                              <a:lumMod val="85000"/>
                            </a:schemeClr>
                          </a:solidFill>
                          <a:effectLst/>
                          <a:latin typeface="Cambria Math" panose="02040503050406030204" pitchFamily="18" charset="0"/>
                        </a:rPr>
                        <m:t>  </m:t>
                      </m:r>
                      <m:sSub>
                        <m:sSubPr>
                          <m:ctrlPr>
                            <a:rPr lang="en-US" b="0" i="1" smtClean="0">
                              <a:solidFill>
                                <a:schemeClr val="tx1">
                                  <a:lumMod val="85000"/>
                                </a:schemeClr>
                              </a:solidFill>
                              <a:effectLst/>
                              <a:latin typeface="Cambria Math" panose="02040503050406030204" pitchFamily="18" charset="0"/>
                            </a:rPr>
                          </m:ctrlPr>
                        </m:sSubPr>
                        <m:e>
                          <m:r>
                            <a:rPr lang="en-US" b="0" i="1" smtClean="0">
                              <a:solidFill>
                                <a:schemeClr val="tx1">
                                  <a:lumMod val="85000"/>
                                </a:schemeClr>
                              </a:solidFill>
                              <a:effectLst/>
                              <a:latin typeface="Cambria Math" panose="02040503050406030204" pitchFamily="18" charset="0"/>
                            </a:rPr>
                            <m:t>𝑐</m:t>
                          </m:r>
                        </m:e>
                        <m:sub>
                          <m:r>
                            <a:rPr lang="en-US" b="0" i="1" smtClean="0">
                              <a:solidFill>
                                <a:schemeClr val="tx1">
                                  <a:lumMod val="85000"/>
                                </a:schemeClr>
                              </a:solidFill>
                              <a:effectLst/>
                              <a:latin typeface="Cambria Math" panose="02040503050406030204" pitchFamily="18" charset="0"/>
                            </a:rPr>
                            <m:t>𝑥</m:t>
                          </m:r>
                        </m:sub>
                      </m:sSub>
                      <m:r>
                        <a:rPr lang="en-US" b="0" i="1" smtClean="0">
                          <a:solidFill>
                            <a:schemeClr val="tx1">
                              <a:lumMod val="85000"/>
                            </a:schemeClr>
                          </a:solidFill>
                          <a:effectLst/>
                          <a:latin typeface="Cambria Math" panose="02040503050406030204" pitchFamily="18" charset="0"/>
                        </a:rPr>
                        <m:t>=</m:t>
                      </m:r>
                      <m:f>
                        <m:fPr>
                          <m:ctrlPr>
                            <a:rPr lang="en-US" b="0" i="1" smtClean="0">
                              <a:solidFill>
                                <a:schemeClr val="tx1">
                                  <a:lumMod val="85000"/>
                                </a:schemeClr>
                              </a:solidFill>
                              <a:effectLst/>
                              <a:latin typeface="Cambria Math" panose="02040503050406030204" pitchFamily="18" charset="0"/>
                            </a:rPr>
                          </m:ctrlPr>
                        </m:fPr>
                        <m:num>
                          <m:r>
                            <a:rPr lang="en-US" b="0" i="1" smtClean="0">
                              <a:solidFill>
                                <a:schemeClr val="tx1">
                                  <a:lumMod val="85000"/>
                                </a:schemeClr>
                              </a:solidFill>
                              <a:effectLst/>
                              <a:latin typeface="Cambria Math" panose="02040503050406030204" pitchFamily="18" charset="0"/>
                            </a:rPr>
                            <m:t>𝑤</m:t>
                          </m:r>
                        </m:num>
                        <m:den>
                          <m:r>
                            <a:rPr lang="en-US" b="0" i="1" smtClean="0">
                              <a:solidFill>
                                <a:schemeClr val="tx1">
                                  <a:lumMod val="85000"/>
                                </a:schemeClr>
                              </a:solidFill>
                              <a:effectLst/>
                              <a:latin typeface="Cambria Math" panose="02040503050406030204" pitchFamily="18" charset="0"/>
                            </a:rPr>
                            <m:t>2</m:t>
                          </m:r>
                        </m:den>
                      </m:f>
                      <m:r>
                        <a:rPr lang="en-US" b="0" i="1" smtClean="0">
                          <a:solidFill>
                            <a:schemeClr val="tx1">
                              <a:lumMod val="85000"/>
                            </a:schemeClr>
                          </a:solidFill>
                          <a:effectLst/>
                          <a:latin typeface="Cambria Math" panose="02040503050406030204" pitchFamily="18" charset="0"/>
                        </a:rPr>
                        <m:t>,</m:t>
                      </m:r>
                      <m:sSub>
                        <m:sSubPr>
                          <m:ctrlPr>
                            <a:rPr lang="en-US" b="0" i="1" smtClean="0">
                              <a:solidFill>
                                <a:schemeClr val="tx1">
                                  <a:lumMod val="85000"/>
                                </a:schemeClr>
                              </a:solidFill>
                              <a:effectLst/>
                              <a:latin typeface="Cambria Math" panose="02040503050406030204" pitchFamily="18" charset="0"/>
                            </a:rPr>
                          </m:ctrlPr>
                        </m:sSubPr>
                        <m:e>
                          <m:r>
                            <a:rPr lang="en-US" b="0" i="1" smtClean="0">
                              <a:solidFill>
                                <a:schemeClr val="tx1">
                                  <a:lumMod val="85000"/>
                                </a:schemeClr>
                              </a:solidFill>
                              <a:effectLst/>
                              <a:latin typeface="Cambria Math" panose="02040503050406030204" pitchFamily="18" charset="0"/>
                            </a:rPr>
                            <m:t>𝑐</m:t>
                          </m:r>
                        </m:e>
                        <m:sub>
                          <m:r>
                            <a:rPr lang="en-US" b="0" i="1" smtClean="0">
                              <a:solidFill>
                                <a:schemeClr val="tx1">
                                  <a:lumMod val="85000"/>
                                </a:schemeClr>
                              </a:solidFill>
                              <a:effectLst/>
                              <a:latin typeface="Cambria Math" panose="02040503050406030204" pitchFamily="18" charset="0"/>
                            </a:rPr>
                            <m:t>𝑦</m:t>
                          </m:r>
                        </m:sub>
                      </m:sSub>
                      <m:r>
                        <a:rPr lang="en-US" b="0" i="1" smtClean="0">
                          <a:solidFill>
                            <a:schemeClr val="tx1">
                              <a:lumMod val="85000"/>
                            </a:schemeClr>
                          </a:solidFill>
                          <a:effectLst/>
                          <a:latin typeface="Cambria Math" panose="02040503050406030204" pitchFamily="18" charset="0"/>
                        </a:rPr>
                        <m:t>=</m:t>
                      </m:r>
                      <m:r>
                        <a:rPr lang="en-US" b="0" i="1" smtClean="0">
                          <a:solidFill>
                            <a:schemeClr val="tx1">
                              <a:lumMod val="85000"/>
                            </a:schemeClr>
                          </a:solidFill>
                          <a:effectLst/>
                          <a:latin typeface="Cambria Math" panose="02040503050406030204" pitchFamily="18" charset="0"/>
                        </a:rPr>
                        <m:t>h</m:t>
                      </m:r>
                      <m:r>
                        <a:rPr lang="en-US" b="0" i="1" smtClean="0">
                          <a:solidFill>
                            <a:schemeClr val="tx1">
                              <a:lumMod val="85000"/>
                            </a:schemeClr>
                          </a:solidFill>
                          <a:effectLst/>
                          <a:latin typeface="Cambria Math" panose="02040503050406030204" pitchFamily="18" charset="0"/>
                        </a:rPr>
                        <m:t>/2</m:t>
                      </m:r>
                    </m:oMath>
                  </m:oMathPara>
                </a14:m>
                <a:endParaRPr lang="en-US" b="0" dirty="0">
                  <a:solidFill>
                    <a:schemeClr val="tx1">
                      <a:lumMod val="85000"/>
                    </a:schemeClr>
                  </a:solidFill>
                  <a:effectLst/>
                </a:endParaRPr>
              </a:p>
            </p:txBody>
          </p:sp>
        </mc:Choice>
        <mc:Fallback xmlns="">
          <p:sp>
            <p:nvSpPr>
              <p:cNvPr id="9" name="TextBox 8">
                <a:extLst>
                  <a:ext uri="{FF2B5EF4-FFF2-40B4-BE49-F238E27FC236}">
                    <a16:creationId xmlns:a16="http://schemas.microsoft.com/office/drawing/2014/main" id="{52E57708-DE50-66C0-0873-F9C24BEFF558}"/>
                  </a:ext>
                </a:extLst>
              </p:cNvPr>
              <p:cNvSpPr txBox="1">
                <a:spLocks noRot="1" noChangeAspect="1" noMove="1" noResize="1" noEditPoints="1" noAdjustHandles="1" noChangeArrowheads="1" noChangeShapeType="1" noTextEdit="1"/>
              </p:cNvSpPr>
              <p:nvPr/>
            </p:nvSpPr>
            <p:spPr>
              <a:xfrm>
                <a:off x="1026043" y="4682828"/>
                <a:ext cx="6096000" cy="1147750"/>
              </a:xfrm>
              <a:prstGeom prst="rect">
                <a:avLst/>
              </a:prstGeom>
              <a:blipFill>
                <a:blip r:embed="rId4"/>
                <a:stretch>
                  <a:fillRect l="-800" t="-2660"/>
                </a:stretch>
              </a:blipFill>
            </p:spPr>
            <p:txBody>
              <a:bodyPr/>
              <a:lstStyle/>
              <a:p>
                <a:r>
                  <a:rPr lang="en-US">
                    <a:noFill/>
                  </a:rPr>
                  <a:t> </a:t>
                </a:r>
              </a:p>
            </p:txBody>
          </p:sp>
        </mc:Fallback>
      </mc:AlternateContent>
      <p:pic>
        <p:nvPicPr>
          <p:cNvPr id="2054" name="Picture 6">
            <a:extLst>
              <a:ext uri="{FF2B5EF4-FFF2-40B4-BE49-F238E27FC236}">
                <a16:creationId xmlns:a16="http://schemas.microsoft.com/office/drawing/2014/main" id="{C28227B6-C7A2-BD19-041D-C6FC98B96B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9002" y="3752958"/>
            <a:ext cx="3771900" cy="2640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3062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{721E6457-291A-4058-9274-86D282F271EA}tf55705232_win32</Template>
  <TotalTime>6745</TotalTime>
  <Words>1050</Words>
  <Application>Microsoft Office PowerPoint</Application>
  <PresentationFormat>Widescreen</PresentationFormat>
  <Paragraphs>102</Paragraphs>
  <Slides>14</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Cambria Math</vt:lpstr>
      <vt:lpstr>Goudy Old Style</vt:lpstr>
      <vt:lpstr>Wingdings 2</vt:lpstr>
      <vt:lpstr>SlateVTI</vt:lpstr>
      <vt:lpstr>Driver Distraction Detector</vt:lpstr>
      <vt:lpstr>Driver Distraction Detector </vt:lpstr>
      <vt:lpstr>The problem</vt:lpstr>
      <vt:lpstr>Distracted Driving Behaviors</vt:lpstr>
      <vt:lpstr>Related Works</vt:lpstr>
      <vt:lpstr>Our System</vt:lpstr>
      <vt:lpstr>Drowsy &amp; Talking</vt:lpstr>
      <vt:lpstr>Head Pose Estimation</vt:lpstr>
      <vt:lpstr>Perspective Projection Model</vt:lpstr>
      <vt:lpstr>Perspective Projection Model</vt:lpstr>
      <vt:lpstr>Perspective-n-Point</vt:lpstr>
      <vt:lpstr>Obtaining the  Euler Angles</vt:lpstr>
      <vt:lpstr>Out of Road Distraction</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Distraction Detector</dc:title>
  <dc:creator>Wei Feng</dc:creator>
  <cp:lastModifiedBy>Wei Feng</cp:lastModifiedBy>
  <cp:revision>34</cp:revision>
  <dcterms:created xsi:type="dcterms:W3CDTF">2022-04-28T00:24:00Z</dcterms:created>
  <dcterms:modified xsi:type="dcterms:W3CDTF">2022-05-11T02:01:38Z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