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882ec18e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882ec18e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A2F2C"/>
                </a:solidFill>
              </a:rPr>
              <a:t>Challenges: Cost to act is high, opportunity cost is lower (but not zero).</a:t>
            </a:r>
            <a:endParaRPr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959002b3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959002b3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A2F2C"/>
                </a:solidFill>
              </a:rPr>
              <a:t>Challenges: Cost to act is high, opportunity cost is lower (but not zero).</a:t>
            </a:r>
            <a:endParaRPr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94f3dc4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94f3dc4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A2F2C"/>
                </a:solidFill>
              </a:rPr>
              <a:t>Challenges: Cost to act is high, opportunity cost is lower (but not zero).</a:t>
            </a:r>
            <a:endParaRPr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9bda64d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9bda64d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A2F2C"/>
                </a:solidFill>
              </a:rPr>
              <a:t>Challenges: Cost to act is high, opportunity cost is lower (but not zero).</a:t>
            </a:r>
            <a:endParaRPr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882ec18e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882ec18e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challenges: Lack of documentation, hyperparameters tuning time consuming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882ec18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882ec18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5fc65f3a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5fc65f3a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882ec18e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882ec18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challenges: label creation.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fc65f3a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5fc65f3a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challenges: label creation.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5fc65f3a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5fc65f3a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challenges: label creation.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5fc65f3a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5fc65f3a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challenges: label creation.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94f3dc44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194f3dc446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8aae28d65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18aae28d65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744575"/>
            <a:ext cx="8520600" cy="13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Loan Repayment Prediction for Rent Relief Underwriting</a:t>
            </a:r>
            <a:endParaRPr b="1" sz="40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453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2400"/>
              <a:t>Enhancing underwriting accuracy through predictive modeling</a:t>
            </a:r>
            <a:endParaRPr b="1" sz="2400"/>
          </a:p>
        </p:txBody>
      </p:sp>
      <p:sp>
        <p:nvSpPr>
          <p:cNvPr id="62" name="Google Shape;62;p14"/>
          <p:cNvSpPr txBox="1"/>
          <p:nvPr/>
        </p:nvSpPr>
        <p:spPr>
          <a:xfrm>
            <a:off x="3514800" y="3478650"/>
            <a:ext cx="21144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Wen-Fong Goh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Nov 26, 2024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Evaluation on Train Data before and after SMOTE</a:t>
            </a:r>
            <a:endParaRPr b="1"/>
          </a:p>
        </p:txBody>
      </p:sp>
      <p:cxnSp>
        <p:nvCxnSpPr>
          <p:cNvPr id="141" name="Google Shape;141;p23"/>
          <p:cNvCxnSpPr/>
          <p:nvPr/>
        </p:nvCxnSpPr>
        <p:spPr>
          <a:xfrm flipH="1" rot="10800000">
            <a:off x="275400" y="1093925"/>
            <a:ext cx="8593200" cy="1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025" y="3129825"/>
            <a:ext cx="2327025" cy="17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425" y="1487225"/>
            <a:ext cx="1885300" cy="1434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a line&#10;&#10;Description automatically generated" id="144" name="Google Shape;14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679" y="3253720"/>
            <a:ext cx="2190878" cy="1632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350" y="1560428"/>
            <a:ext cx="1955400" cy="144081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2667550" y="1372775"/>
            <a:ext cx="1955400" cy="21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342900" rtl="0" algn="l">
              <a:lnSpc>
                <a:spcPct val="115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High precision, but low recall, indicating model over predicts negative (majority) class.</a:t>
            </a:r>
            <a:endParaRPr sz="1200">
              <a:solidFill>
                <a:schemeClr val="dk2"/>
              </a:solidFill>
            </a:endParaRPr>
          </a:p>
          <a:p>
            <a:pPr indent="-304800" lvl="0" marL="342900" rtl="0" algn="l">
              <a:lnSpc>
                <a:spcPct val="115000"/>
              </a:lnSpc>
              <a:spcBef>
                <a:spcPts val="380"/>
              </a:spcBef>
              <a:spcAft>
                <a:spcPts val="120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0.46 AUC indicating model unable to distinguish positive and negative class.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Evaluation on Test Data</a:t>
            </a:r>
            <a:endParaRPr b="1"/>
          </a:p>
        </p:txBody>
      </p:sp>
      <p:cxnSp>
        <p:nvCxnSpPr>
          <p:cNvPr id="152" name="Google Shape;152;p24"/>
          <p:cNvCxnSpPr/>
          <p:nvPr/>
        </p:nvCxnSpPr>
        <p:spPr>
          <a:xfrm flipH="1" rot="10800000">
            <a:off x="275400" y="1093925"/>
            <a:ext cx="8593200" cy="1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86075" y="1243375"/>
            <a:ext cx="8294100" cy="3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A2F2C"/>
              </a:buClr>
              <a:buSzPts val="1600"/>
              <a:buChar char="●"/>
            </a:pPr>
            <a:r>
              <a:rPr lang="en" sz="1600">
                <a:solidFill>
                  <a:srgbClr val="2A2F2C"/>
                </a:solidFill>
              </a:rPr>
              <a:t>Evaluation on test data:</a:t>
            </a:r>
            <a:endParaRPr sz="1600">
              <a:solidFill>
                <a:srgbClr val="2A2F2C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A2F2C"/>
              </a:buClr>
              <a:buSzPts val="1600"/>
              <a:buChar char="○"/>
            </a:pPr>
            <a:r>
              <a:rPr lang="en" sz="1600">
                <a:solidFill>
                  <a:srgbClr val="2A2F2C"/>
                </a:solidFill>
              </a:rPr>
              <a:t>Precision, due to higher cost to act, lower opportunity cost</a:t>
            </a:r>
            <a:endParaRPr sz="1600">
              <a:solidFill>
                <a:srgbClr val="2A2F2C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A2F2C"/>
              </a:buClr>
              <a:buSzPts val="1600"/>
              <a:buChar char="●"/>
            </a:pPr>
            <a:r>
              <a:rPr lang="en" sz="1600">
                <a:solidFill>
                  <a:srgbClr val="2A2F2C"/>
                </a:solidFill>
              </a:rPr>
              <a:t>Prediction</a:t>
            </a:r>
            <a:endParaRPr sz="1600">
              <a:solidFill>
                <a:srgbClr val="2A2F2C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A2F2C"/>
              </a:buClr>
              <a:buSzPts val="1600"/>
              <a:buChar char="○"/>
            </a:pPr>
            <a:r>
              <a:rPr lang="en" sz="1600">
                <a:solidFill>
                  <a:srgbClr val="2A2F2C"/>
                </a:solidFill>
              </a:rPr>
              <a:t>Increase threshold to 0.7 to maximize repayment likelihood, while minimizing false positives</a:t>
            </a:r>
            <a:endParaRPr sz="1600">
              <a:solidFill>
                <a:srgbClr val="2A2F2C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A2F2C"/>
              </a:buClr>
              <a:buSzPts val="1600"/>
              <a:buChar char="○"/>
            </a:pPr>
            <a:r>
              <a:rPr lang="en" sz="1600">
                <a:solidFill>
                  <a:srgbClr val="2A2F2C"/>
                </a:solidFill>
              </a:rPr>
              <a:t>Allow us to be conserve on the number of loan disbursed.</a:t>
            </a:r>
            <a:endParaRPr sz="1600">
              <a:solidFill>
                <a:srgbClr val="2A2F2C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A2F2C"/>
              </a:buClr>
              <a:buSzPts val="1600"/>
              <a:buChar char="●"/>
            </a:pPr>
            <a:r>
              <a:rPr lang="en" sz="1600">
                <a:solidFill>
                  <a:srgbClr val="2A2F2C"/>
                </a:solidFill>
              </a:rPr>
              <a:t>Achieved 0.72 on precision on test data.</a:t>
            </a:r>
            <a:endParaRPr sz="1600">
              <a:solidFill>
                <a:srgbClr val="2A2F2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Interpretation with Shapley Values</a:t>
            </a:r>
            <a:endParaRPr b="1"/>
          </a:p>
        </p:txBody>
      </p:sp>
      <p:cxnSp>
        <p:nvCxnSpPr>
          <p:cNvPr id="159" name="Google Shape;159;p25"/>
          <p:cNvCxnSpPr/>
          <p:nvPr/>
        </p:nvCxnSpPr>
        <p:spPr>
          <a:xfrm flipH="1" rot="10800000">
            <a:off x="275400" y="1093925"/>
            <a:ext cx="8593200" cy="1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Deployment and Servicing</a:t>
            </a:r>
            <a:endParaRPr b="1"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197350" y="3721475"/>
            <a:ext cx="8782200" cy="13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A2F2C"/>
              </a:buClr>
              <a:buSzPts val="1600"/>
              <a:buChar char="●"/>
            </a:pPr>
            <a:r>
              <a:rPr lang="en" sz="1600">
                <a:solidFill>
                  <a:srgbClr val="2A2F2C"/>
                </a:solidFill>
              </a:rPr>
              <a:t>Deployed model via batch inferencing in Glue.</a:t>
            </a:r>
            <a:endParaRPr sz="1600">
              <a:solidFill>
                <a:srgbClr val="2A2F2C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A2F2C"/>
              </a:buClr>
              <a:buSzPts val="1600"/>
              <a:buChar char="●"/>
            </a:pPr>
            <a:r>
              <a:rPr lang="en" sz="1600">
                <a:solidFill>
                  <a:srgbClr val="2A2F2C"/>
                </a:solidFill>
              </a:rPr>
              <a:t>Applied classifier to detect drift in data distribution.</a:t>
            </a:r>
            <a:endParaRPr sz="1600">
              <a:solidFill>
                <a:srgbClr val="2A2F2C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A2F2C"/>
              </a:buClr>
              <a:buSzPts val="1600"/>
              <a:buChar char="●"/>
            </a:pPr>
            <a:r>
              <a:rPr lang="en" sz="1600">
                <a:solidFill>
                  <a:srgbClr val="2A2F2C"/>
                </a:solidFill>
              </a:rPr>
              <a:t>Visualized key metrics in Tableau dashboard </a:t>
            </a:r>
            <a:endParaRPr sz="1600">
              <a:solidFill>
                <a:srgbClr val="2A2F2C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A2F2C"/>
              </a:buClr>
              <a:buSzPts val="1600"/>
              <a:buChar char="○"/>
            </a:pPr>
            <a:r>
              <a:rPr lang="en" sz="1600">
                <a:solidFill>
                  <a:srgbClr val="2A2F2C"/>
                </a:solidFill>
              </a:rPr>
              <a:t>Eg. number of loan approved, disbursement, repayment, etc.</a:t>
            </a:r>
            <a:endParaRPr sz="1600">
              <a:solidFill>
                <a:srgbClr val="2A2F2C"/>
              </a:solidFill>
            </a:endParaRPr>
          </a:p>
        </p:txBody>
      </p:sp>
      <p:cxnSp>
        <p:nvCxnSpPr>
          <p:cNvPr id="166" name="Google Shape;166;p26"/>
          <p:cNvCxnSpPr/>
          <p:nvPr/>
        </p:nvCxnSpPr>
        <p:spPr>
          <a:xfrm flipH="1" rot="10800000">
            <a:off x="275400" y="1093925"/>
            <a:ext cx="8593200" cy="1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199" y="1477051"/>
            <a:ext cx="904350" cy="8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7193" y="1405798"/>
            <a:ext cx="972227" cy="97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1175" y="1146255"/>
            <a:ext cx="1445537" cy="1491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4883" y="1477050"/>
            <a:ext cx="826367" cy="8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6275" y="1377850"/>
            <a:ext cx="972225" cy="1028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2374" y="1477051"/>
            <a:ext cx="904350" cy="829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6"/>
          <p:cNvCxnSpPr>
            <a:stCxn id="171" idx="3"/>
            <a:endCxn id="170" idx="1"/>
          </p:cNvCxnSpPr>
          <p:nvPr/>
        </p:nvCxnSpPr>
        <p:spPr>
          <a:xfrm>
            <a:off x="1358500" y="1891906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4" name="Google Shape;174;p26"/>
          <p:cNvCxnSpPr>
            <a:stCxn id="170" idx="3"/>
            <a:endCxn id="167" idx="1"/>
          </p:cNvCxnSpPr>
          <p:nvPr/>
        </p:nvCxnSpPr>
        <p:spPr>
          <a:xfrm>
            <a:off x="2871250" y="1891912"/>
            <a:ext cx="633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5" name="Google Shape;175;p26"/>
          <p:cNvCxnSpPr>
            <a:stCxn id="167" idx="3"/>
          </p:cNvCxnSpPr>
          <p:nvPr/>
        </p:nvCxnSpPr>
        <p:spPr>
          <a:xfrm flipH="1" rot="10800000">
            <a:off x="4409549" y="1885014"/>
            <a:ext cx="534300" cy="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6" name="Google Shape;176;p26"/>
          <p:cNvCxnSpPr>
            <a:endCxn id="172" idx="1"/>
          </p:cNvCxnSpPr>
          <p:nvPr/>
        </p:nvCxnSpPr>
        <p:spPr>
          <a:xfrm>
            <a:off x="5809374" y="1887114"/>
            <a:ext cx="573000" cy="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7" name="Google Shape;177;p26"/>
          <p:cNvCxnSpPr>
            <a:stCxn id="172" idx="3"/>
            <a:endCxn id="168" idx="1"/>
          </p:cNvCxnSpPr>
          <p:nvPr/>
        </p:nvCxnSpPr>
        <p:spPr>
          <a:xfrm>
            <a:off x="7286724" y="1891914"/>
            <a:ext cx="54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78" name="Google Shape;178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05200" y="2982392"/>
            <a:ext cx="904350" cy="772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5400000">
            <a:off x="2988388" y="-871362"/>
            <a:ext cx="1905000" cy="71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/>
        </p:nvSpPr>
        <p:spPr>
          <a:xfrm>
            <a:off x="7590613" y="2387100"/>
            <a:ext cx="14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A2F2C"/>
                </a:solidFill>
              </a:rPr>
              <a:t>Rent relief portal</a:t>
            </a:r>
            <a:endParaRPr sz="1200">
              <a:solidFill>
                <a:srgbClr val="2A2F2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Conclusions and Limitations</a:t>
            </a:r>
            <a:endParaRPr b="1"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228675"/>
            <a:ext cx="8520600" cy="3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A2F2C"/>
              </a:buClr>
              <a:buSzPts val="1600"/>
              <a:buChar char="●"/>
            </a:pPr>
            <a:r>
              <a:rPr lang="en" sz="1600">
                <a:solidFill>
                  <a:srgbClr val="2A2F2C"/>
                </a:solidFill>
              </a:rPr>
              <a:t>Business</a:t>
            </a:r>
            <a:r>
              <a:rPr lang="en" sz="1600">
                <a:solidFill>
                  <a:srgbClr val="2A2F2C"/>
                </a:solidFill>
              </a:rPr>
              <a:t> impact:</a:t>
            </a:r>
            <a:endParaRPr sz="1600">
              <a:solidFill>
                <a:srgbClr val="2A2F2C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A2F2C"/>
              </a:buClr>
              <a:buSzPts val="1600"/>
              <a:buChar char="○"/>
            </a:pPr>
            <a:r>
              <a:rPr lang="en" sz="1600">
                <a:solidFill>
                  <a:srgbClr val="2A2F2C"/>
                </a:solidFill>
              </a:rPr>
              <a:t>Predictive modeling significantly enhances underwriting accuracy and supports automated and informed decision-making.</a:t>
            </a:r>
            <a:endParaRPr sz="1600">
              <a:solidFill>
                <a:srgbClr val="2A2F2C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A2F2C"/>
              </a:buClr>
              <a:buSzPts val="1600"/>
              <a:buChar char="○"/>
            </a:pPr>
            <a:r>
              <a:rPr lang="en" sz="1600">
                <a:solidFill>
                  <a:srgbClr val="2A2F2C"/>
                </a:solidFill>
              </a:rPr>
              <a:t>Ongoing improvements will further refine predictions and expand applicability.</a:t>
            </a:r>
            <a:endParaRPr sz="1600">
              <a:solidFill>
                <a:srgbClr val="2A2F2C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A2F2C"/>
              </a:buClr>
              <a:buSzPts val="1600"/>
              <a:buChar char="○"/>
            </a:pPr>
            <a:r>
              <a:rPr lang="en" sz="1600">
                <a:solidFill>
                  <a:srgbClr val="2A2F2C"/>
                </a:solidFill>
              </a:rPr>
              <a:t>Reduced charge off rate from 30% to 20% and recovered over $600,000 since model inception.</a:t>
            </a:r>
            <a:endParaRPr sz="1600">
              <a:solidFill>
                <a:srgbClr val="2A2F2C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A2F2C"/>
              </a:buClr>
              <a:buSzPts val="1600"/>
              <a:buChar char="●"/>
            </a:pPr>
            <a:r>
              <a:rPr lang="en" sz="1600">
                <a:solidFill>
                  <a:srgbClr val="2A2F2C"/>
                </a:solidFill>
              </a:rPr>
              <a:t>Limitation:</a:t>
            </a:r>
            <a:endParaRPr sz="1600">
              <a:solidFill>
                <a:srgbClr val="2A2F2C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A2F2C"/>
              </a:buClr>
              <a:buSzPts val="1600"/>
              <a:buChar char="○"/>
            </a:pPr>
            <a:r>
              <a:rPr lang="en" sz="1600">
                <a:solidFill>
                  <a:srgbClr val="2A2F2C"/>
                </a:solidFill>
              </a:rPr>
              <a:t>Timely payments within the first 3 months does not guarantee fully </a:t>
            </a:r>
            <a:r>
              <a:rPr lang="en" sz="1600">
                <a:solidFill>
                  <a:srgbClr val="2A2F2C"/>
                </a:solidFill>
              </a:rPr>
              <a:t>payments for the entire loan term</a:t>
            </a:r>
            <a:r>
              <a:rPr lang="en" sz="1600">
                <a:solidFill>
                  <a:srgbClr val="2A2F2C"/>
                </a:solidFill>
              </a:rPr>
              <a:t>. There is a need to </a:t>
            </a:r>
            <a:r>
              <a:rPr lang="en" sz="1600">
                <a:solidFill>
                  <a:srgbClr val="2A2F2C"/>
                </a:solidFill>
              </a:rPr>
              <a:t>redefined</a:t>
            </a:r>
            <a:r>
              <a:rPr lang="en" sz="1600">
                <a:solidFill>
                  <a:srgbClr val="2A2F2C"/>
                </a:solidFill>
              </a:rPr>
              <a:t> target label.</a:t>
            </a:r>
            <a:endParaRPr sz="1600">
              <a:solidFill>
                <a:srgbClr val="2A2F2C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A2F2C"/>
              </a:buClr>
              <a:buSzPts val="1600"/>
              <a:buChar char="○"/>
            </a:pPr>
            <a:r>
              <a:rPr lang="en" sz="1600">
                <a:solidFill>
                  <a:srgbClr val="2A2F2C"/>
                </a:solidFill>
              </a:rPr>
              <a:t>Isolation of rent reporting and rent relief databases leads to data record loss during matching - engineers are currently working on integrating the two systems to address the underlying issue.</a:t>
            </a:r>
            <a:endParaRPr sz="1600">
              <a:solidFill>
                <a:srgbClr val="2A2F2C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A2F2C"/>
              </a:buClr>
              <a:buSzPts val="1600"/>
              <a:buChar char="○"/>
            </a:pPr>
            <a:r>
              <a:rPr lang="en" sz="1600">
                <a:solidFill>
                  <a:srgbClr val="2A2F2C"/>
                </a:solidFill>
              </a:rPr>
              <a:t>Lack of understanding on model biasness.</a:t>
            </a:r>
            <a:endParaRPr sz="1600">
              <a:solidFill>
                <a:srgbClr val="2A2F2C"/>
              </a:solidFill>
            </a:endParaRPr>
          </a:p>
        </p:txBody>
      </p:sp>
      <p:cxnSp>
        <p:nvCxnSpPr>
          <p:cNvPr id="187" name="Google Shape;187;p27"/>
          <p:cNvCxnSpPr/>
          <p:nvPr/>
        </p:nvCxnSpPr>
        <p:spPr>
          <a:xfrm flipH="1" rot="10800000">
            <a:off x="275400" y="1093925"/>
            <a:ext cx="8593200" cy="1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Overview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48775"/>
            <a:ext cx="8520600" cy="3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A2F2C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Objective</a:t>
            </a:r>
            <a:r>
              <a:rPr lang="en">
                <a:solidFill>
                  <a:schemeClr val="dk1"/>
                </a:solidFill>
              </a:rPr>
              <a:t>: Develop a predictive model to evaluate the likelihood of loan repayment for rent relief applicants, with a focus on maintaining a conservative approach to fund disbursement.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A2F2C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Significance</a:t>
            </a:r>
            <a:r>
              <a:rPr lang="en">
                <a:solidFill>
                  <a:schemeClr val="dk1"/>
                </a:solidFill>
              </a:rPr>
              <a:t>: Support automated underwriting decisions, minimize default risk and charge-off rates, and promote program sustainability.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A2F2C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Key Tasks</a:t>
            </a:r>
            <a:r>
              <a:rPr lang="en">
                <a:solidFill>
                  <a:schemeClr val="dk1"/>
                </a:solidFill>
              </a:rPr>
              <a:t>: Initial Analysis, Model Development, Diagnostics &amp; Improvement, Final Model &amp; Predictions.</a:t>
            </a:r>
            <a:endParaRPr>
              <a:solidFill>
                <a:srgbClr val="2A2F2C"/>
              </a:solidFill>
            </a:endParaRPr>
          </a:p>
        </p:txBody>
      </p:sp>
      <p:cxnSp>
        <p:nvCxnSpPr>
          <p:cNvPr id="69" name="Google Shape;69;p15"/>
          <p:cNvCxnSpPr/>
          <p:nvPr/>
        </p:nvCxnSpPr>
        <p:spPr>
          <a:xfrm flipH="1" rot="10800000">
            <a:off x="275400" y="1093925"/>
            <a:ext cx="8593200" cy="1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r>
              <a:rPr b="1" lang="en"/>
              <a:t> Overview</a:t>
            </a:r>
            <a:endParaRPr b="1"/>
          </a:p>
        </p:txBody>
      </p:sp>
      <p:cxnSp>
        <p:nvCxnSpPr>
          <p:cNvPr id="75" name="Google Shape;75;p16"/>
          <p:cNvCxnSpPr/>
          <p:nvPr/>
        </p:nvCxnSpPr>
        <p:spPr>
          <a:xfrm flipH="1" rot="10800000">
            <a:off x="275400" y="1093925"/>
            <a:ext cx="8593200" cy="1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400" y="1519375"/>
            <a:ext cx="2255650" cy="14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51750" y="1182425"/>
            <a:ext cx="17187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PostgreSQL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472300" y="1182425"/>
            <a:ext cx="17187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MongoDB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994050" y="1182425"/>
            <a:ext cx="39855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overview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037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PostgreSQL stores rent relief data from 2021 to 2022.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037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 stores rent reporting data.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037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Approximately 4,000 data rows were obtained by joining PostgreSQL and MongoDB using PII (e.g., name, date of birth, address,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phone number), while the remaining 20,000 rows could not be matched.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037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dataset includes 18 columns: one categorical variable, one text variable, and the rest are numerical.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037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 - credit score, income, financial impact, and employment type and duration - contain missing values.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400" y="1519375"/>
            <a:ext cx="1797125" cy="27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3700" y="3199050"/>
            <a:ext cx="2420338" cy="18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5070250" y="3467775"/>
            <a:ext cx="3874500" cy="15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Labeling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that loan terms range from 3 to 24 months, timely payment was defined as repayment status within the first 3 months.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•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70% of borrowers fully repaid their loans after maintaining timely payments during the first 3 months.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Exploration</a:t>
            </a:r>
            <a:endParaRPr b="1"/>
          </a:p>
        </p:txBody>
      </p:sp>
      <p:cxnSp>
        <p:nvCxnSpPr>
          <p:cNvPr id="88" name="Google Shape;88;p17"/>
          <p:cNvCxnSpPr/>
          <p:nvPr/>
        </p:nvCxnSpPr>
        <p:spPr>
          <a:xfrm flipH="1" rot="10800000">
            <a:off x="275400" y="1093925"/>
            <a:ext cx="8593200" cy="1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00" y="1380275"/>
            <a:ext cx="4296600" cy="3336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Exploration</a:t>
            </a:r>
            <a:endParaRPr b="1"/>
          </a:p>
        </p:txBody>
      </p:sp>
      <p:cxnSp>
        <p:nvCxnSpPr>
          <p:cNvPr id="95" name="Google Shape;95;p18"/>
          <p:cNvCxnSpPr/>
          <p:nvPr/>
        </p:nvCxnSpPr>
        <p:spPr>
          <a:xfrm flipH="1" rot="10800000">
            <a:off x="275400" y="1093925"/>
            <a:ext cx="8593200" cy="1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8625"/>
            <a:ext cx="3431997" cy="304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037" y="1182425"/>
            <a:ext cx="2356001" cy="184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4200" y="3192799"/>
            <a:ext cx="2270971" cy="18456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275400" y="4299575"/>
            <a:ext cx="330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dataset is imbalanced, with only 15% classified as timely payments.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6673325" y="1270300"/>
            <a:ext cx="23559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distribution of monthly installments is right-skewed, with the median for timely payments being lower than that for late payments.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6673200" y="3316025"/>
            <a:ext cx="23559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rent-to-income ratio is a strong indicator for distinguishing between timely and late payments, as it is lower for those who make timely payments.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Processing</a:t>
            </a:r>
            <a:endParaRPr b="1"/>
          </a:p>
        </p:txBody>
      </p:sp>
      <p:cxnSp>
        <p:nvCxnSpPr>
          <p:cNvPr id="107" name="Google Shape;107;p19"/>
          <p:cNvCxnSpPr/>
          <p:nvPr/>
        </p:nvCxnSpPr>
        <p:spPr>
          <a:xfrm flipH="1" rot="10800000">
            <a:off x="275400" y="1093925"/>
            <a:ext cx="8593200" cy="1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9"/>
          <p:cNvSpPr txBox="1"/>
          <p:nvPr/>
        </p:nvSpPr>
        <p:spPr>
          <a:xfrm>
            <a:off x="398525" y="1444675"/>
            <a:ext cx="71736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Feature Engineering 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Extracted geographical census data, including unemployment rate, household income, and type of urban area, based on zip code.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Encoding and embedding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Applied one-hot encoding to categorical feature, such as employment type.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Used embeddings to extract key information, such as job loss, reduced income, and rent hikes, from text variable like financial impact.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Data Transformation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Missing data was imputed using a KNN imputer.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Modeling Approach</a:t>
            </a:r>
            <a:endParaRPr b="1"/>
          </a:p>
        </p:txBody>
      </p:sp>
      <p:cxnSp>
        <p:nvCxnSpPr>
          <p:cNvPr id="114" name="Google Shape;114;p20"/>
          <p:cNvCxnSpPr/>
          <p:nvPr/>
        </p:nvCxnSpPr>
        <p:spPr>
          <a:xfrm flipH="1" rot="10800000">
            <a:off x="275400" y="1093925"/>
            <a:ext cx="8593200" cy="1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0"/>
          <p:cNvSpPr txBox="1"/>
          <p:nvPr/>
        </p:nvSpPr>
        <p:spPr>
          <a:xfrm>
            <a:off x="398525" y="1182425"/>
            <a:ext cx="71736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Model Selection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XGBoost Classifier.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Pros: 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en" sz="1200">
                <a:solidFill>
                  <a:schemeClr val="dk2"/>
                </a:solidFill>
              </a:rPr>
              <a:t>Accounts for variable interactions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en" sz="1200">
                <a:solidFill>
                  <a:schemeClr val="dk2"/>
                </a:solidFill>
              </a:rPr>
              <a:t>No scaling required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en" sz="1200">
                <a:solidFill>
                  <a:schemeClr val="dk2"/>
                </a:solidFill>
              </a:rPr>
              <a:t>Robust to multicollinearity and outliers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Cons: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en" sz="1200">
                <a:solidFill>
                  <a:schemeClr val="dk2"/>
                </a:solidFill>
              </a:rPr>
              <a:t>Requires more computational power compared to logistic regression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en" sz="1200">
                <a:solidFill>
                  <a:schemeClr val="dk2"/>
                </a:solidFill>
              </a:rPr>
              <a:t>Less interpretable than logistic regression</a:t>
            </a:r>
            <a:endParaRPr sz="1200">
              <a:solidFill>
                <a:schemeClr val="dk2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</a:pPr>
            <a:r>
              <a:rPr lang="en" sz="1200">
                <a:solidFill>
                  <a:schemeClr val="dk2"/>
                </a:solidFill>
              </a:rPr>
              <a:t>Demands extensive hyperparameter tuning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Model Training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Mitigated overfitting, especially given the small dataset, by tuning parameters such as learning rate, gamma, and regularization u</a:t>
            </a:r>
            <a:r>
              <a:rPr lang="en" sz="1200">
                <a:solidFill>
                  <a:schemeClr val="dk2"/>
                </a:solidFill>
              </a:rPr>
              <a:t>sing Bayesian optimization.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Split the dataset into training and testing sets using an 80:20 ratio.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Applied stratified k-fold cross-validation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Feature Selection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Selected 20 key variables, including credit score, rental payment history, rent-to-income ratio, employment type, loan tenure, EMI, monthly cash flow (via Plaid), household size, area unemployment rate, etc.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Target Variable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Timely Payments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480060" y="246888"/>
            <a:ext cx="5170800" cy="133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700"/>
              <a:t>Model Evaluation on Train Data</a:t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569214" y="1796796"/>
            <a:ext cx="3182691" cy="13716"/>
          </a:xfrm>
          <a:custGeom>
            <a:rect b="b" l="l" r="r" t="t"/>
            <a:pathLst>
              <a:path extrusionOk="0" fill="none" h="18288" w="3182691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13406" y="3458"/>
                  <a:pt x="1273076" y="0"/>
                </a:cubicBezTo>
                <a:cubicBezTo>
                  <a:pt x="1532746" y="-3458"/>
                  <a:pt x="1697408" y="-16840"/>
                  <a:pt x="1909615" y="0"/>
                </a:cubicBezTo>
                <a:cubicBezTo>
                  <a:pt x="2121822" y="16840"/>
                  <a:pt x="2213494" y="-18555"/>
                  <a:pt x="2482499" y="0"/>
                </a:cubicBezTo>
                <a:cubicBezTo>
                  <a:pt x="2751504" y="18555"/>
                  <a:pt x="3004132" y="-28750"/>
                  <a:pt x="3182691" y="0"/>
                </a:cubicBezTo>
                <a:cubicBezTo>
                  <a:pt x="3183133" y="4516"/>
                  <a:pt x="3181864" y="12266"/>
                  <a:pt x="3182691" y="18288"/>
                </a:cubicBezTo>
                <a:cubicBezTo>
                  <a:pt x="2947041" y="16687"/>
                  <a:pt x="2875741" y="22937"/>
                  <a:pt x="2609807" y="18288"/>
                </a:cubicBezTo>
                <a:cubicBezTo>
                  <a:pt x="2343873" y="13639"/>
                  <a:pt x="2331203" y="31729"/>
                  <a:pt x="2068749" y="18288"/>
                </a:cubicBezTo>
                <a:cubicBezTo>
                  <a:pt x="1806295" y="4847"/>
                  <a:pt x="1713773" y="47088"/>
                  <a:pt x="1432211" y="18288"/>
                </a:cubicBezTo>
                <a:cubicBezTo>
                  <a:pt x="1150649" y="-10512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extrusionOk="0" h="18288" w="3182691">
                <a:moveTo>
                  <a:pt x="0" y="0"/>
                </a:moveTo>
                <a:cubicBezTo>
                  <a:pt x="247695" y="-19360"/>
                  <a:pt x="392581" y="-28596"/>
                  <a:pt x="572884" y="0"/>
                </a:cubicBezTo>
                <a:cubicBezTo>
                  <a:pt x="753187" y="28596"/>
                  <a:pt x="922042" y="4121"/>
                  <a:pt x="1113942" y="0"/>
                </a:cubicBezTo>
                <a:cubicBezTo>
                  <a:pt x="1305842" y="-4121"/>
                  <a:pt x="1501806" y="28092"/>
                  <a:pt x="1686826" y="0"/>
                </a:cubicBezTo>
                <a:cubicBezTo>
                  <a:pt x="1871846" y="-28092"/>
                  <a:pt x="2170181" y="-20672"/>
                  <a:pt x="2323364" y="0"/>
                </a:cubicBezTo>
                <a:cubicBezTo>
                  <a:pt x="2476547" y="20672"/>
                  <a:pt x="2919163" y="6097"/>
                  <a:pt x="3182691" y="0"/>
                </a:cubicBezTo>
                <a:cubicBezTo>
                  <a:pt x="3183268" y="4624"/>
                  <a:pt x="3183510" y="11191"/>
                  <a:pt x="3182691" y="18288"/>
                </a:cubicBezTo>
                <a:cubicBezTo>
                  <a:pt x="3026064" y="-10849"/>
                  <a:pt x="2775005" y="23067"/>
                  <a:pt x="2546153" y="18288"/>
                </a:cubicBezTo>
                <a:cubicBezTo>
                  <a:pt x="2317301" y="13509"/>
                  <a:pt x="2164351" y="-9884"/>
                  <a:pt x="1845961" y="18288"/>
                </a:cubicBezTo>
                <a:cubicBezTo>
                  <a:pt x="1527571" y="46460"/>
                  <a:pt x="1455006" y="5824"/>
                  <a:pt x="1304903" y="18288"/>
                </a:cubicBezTo>
                <a:cubicBezTo>
                  <a:pt x="1154800" y="30752"/>
                  <a:pt x="942107" y="-12056"/>
                  <a:pt x="604711" y="18288"/>
                </a:cubicBezTo>
                <a:cubicBezTo>
                  <a:pt x="267315" y="48632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80050" y="2029976"/>
            <a:ext cx="5170800" cy="28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06705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00"/>
              <a:t>Evaluation on Training Set:</a:t>
            </a:r>
            <a:endParaRPr/>
          </a:p>
          <a:p>
            <a:pPr indent="-249555" lvl="1" marL="74295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900"/>
              <a:t>Precision, Recall, F1 Score, AUC.</a:t>
            </a:r>
            <a:endParaRPr/>
          </a:p>
          <a:p>
            <a:pPr indent="-22225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900"/>
          </a:p>
          <a:p>
            <a:pPr indent="-306705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00"/>
              <a:t>Observations:</a:t>
            </a:r>
            <a:endParaRPr/>
          </a:p>
          <a:p>
            <a:pPr indent="-249555" lvl="1" marL="74295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900"/>
              <a:t>High</a:t>
            </a:r>
            <a:r>
              <a:rPr lang="en" sz="1900"/>
              <a:t> precision, but low recall, indicating model over predicts negative (majority) class.</a:t>
            </a:r>
            <a:endParaRPr/>
          </a:p>
          <a:p>
            <a:pPr indent="-249555" lvl="1" marL="74295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900"/>
              <a:t>0.46 AUC indicating model unable to distinguish positive and negative class.</a:t>
            </a:r>
            <a:endParaRPr sz="1900"/>
          </a:p>
          <a:p>
            <a:pPr indent="-313055" lvl="0" marL="3429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Solution:</a:t>
            </a:r>
            <a:endParaRPr sz="1900"/>
          </a:p>
          <a:p>
            <a:pPr indent="-255905" lvl="1" marL="742950" rtl="0" algn="l">
              <a:spcBef>
                <a:spcPts val="1200"/>
              </a:spcBef>
              <a:spcAft>
                <a:spcPts val="1200"/>
              </a:spcAft>
              <a:buSzPct val="100000"/>
              <a:buChar char="○"/>
            </a:pPr>
            <a:r>
              <a:rPr lang="en" sz="1900"/>
              <a:t>Apply sampling technique to solve the </a:t>
            </a:r>
            <a:r>
              <a:rPr lang="en" sz="1900"/>
              <a:t>imbalance</a:t>
            </a:r>
            <a:r>
              <a:rPr lang="en" sz="1900"/>
              <a:t> data issue</a:t>
            </a:r>
            <a:endParaRPr sz="1900"/>
          </a:p>
        </p:txBody>
      </p:sp>
      <p:pic>
        <p:nvPicPr>
          <p:cNvPr descr="A graph of a line&#10;&#10;Description automatically generated"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5767" y="3059395"/>
            <a:ext cx="2190878" cy="1632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650" y="837625"/>
            <a:ext cx="2061550" cy="15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1200" y="0"/>
            <a:ext cx="9141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2"/>
          <p:cNvSpPr txBox="1"/>
          <p:nvPr>
            <p:ph type="title"/>
          </p:nvPr>
        </p:nvSpPr>
        <p:spPr>
          <a:xfrm>
            <a:off x="473202" y="342900"/>
            <a:ext cx="32577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200"/>
              <a:t>Dealing with Class Imbalance</a:t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 rot="5400000">
            <a:off x="3353561" y="1059561"/>
            <a:ext cx="1165860" cy="13716"/>
          </a:xfrm>
          <a:custGeom>
            <a:rect b="b" l="l" r="r" t="t"/>
            <a:pathLst>
              <a:path extrusionOk="0" fill="none" h="13716" w="155448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extrusionOk="0" h="13716" w="155448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155947" y="342900"/>
            <a:ext cx="45057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336708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300"/>
              <a:t>Class Imbalance:</a:t>
            </a:r>
            <a:endParaRPr/>
          </a:p>
          <a:p>
            <a:pPr indent="-279558" lvl="1" marL="74295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300"/>
              <a:t>Original imbalance in transaction (0:3596, 1:</a:t>
            </a:r>
            <a:r>
              <a:rPr lang="en" sz="1300"/>
              <a:t>587</a:t>
            </a:r>
            <a:r>
              <a:rPr lang="en" sz="1300"/>
              <a:t>).</a:t>
            </a:r>
            <a:endParaRPr/>
          </a:p>
          <a:p>
            <a:pPr indent="-260350" lvl="0" marL="34290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300"/>
          </a:p>
          <a:p>
            <a:pPr indent="-336708" lvl="0" marL="34290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300"/>
              <a:t>Solution:</a:t>
            </a:r>
            <a:endParaRPr/>
          </a:p>
          <a:p>
            <a:pPr indent="-279558" lvl="1" marL="74295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300"/>
              <a:t>Applied SMOTE to oversample minority class and improve decision boundary.</a:t>
            </a:r>
            <a:endParaRPr/>
          </a:p>
          <a:p>
            <a:pPr indent="-279558" lvl="1" marL="742950" rtl="0" algn="l">
              <a:lnSpc>
                <a:spcPct val="90000"/>
              </a:lnSpc>
              <a:spcBef>
                <a:spcPts val="26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○"/>
            </a:pPr>
            <a:r>
              <a:rPr lang="en" sz="1300"/>
              <a:t>Balanced dataset post-SMOTE (3596 for both classes).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75" y="2244150"/>
            <a:ext cx="3075825" cy="2412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800" y="2213275"/>
            <a:ext cx="3154574" cy="24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