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68"/>
  </p:normalViewPr>
  <p:slideViewPr>
    <p:cSldViewPr snapToGrid="0">
      <p:cViewPr varScale="1">
        <p:scale>
          <a:sx n="140" d="100"/>
          <a:sy n="140" d="100"/>
        </p:scale>
        <p:origin x="8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80EF5-4C92-4CC5-BEA6-95403D25FDDF}"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70AF64BB-449A-43E9-AD10-B9C475BFEA24}">
      <dgm:prSet/>
      <dgm:spPr/>
      <dgm:t>
        <a:bodyPr/>
        <a:lstStyle/>
        <a:p>
          <a:r>
            <a:rPr lang="en-US" b="1" dirty="0"/>
            <a:t>Objective</a:t>
          </a:r>
          <a:r>
            <a:rPr lang="en-US" dirty="0"/>
            <a:t>: Develop a predictive model to evaluate the likelihood of loan repayment for rent relief applicants, with a focus on maintaining a conservative approach to fund disbursement.</a:t>
          </a:r>
        </a:p>
      </dgm:t>
    </dgm:pt>
    <dgm:pt modelId="{3138E79F-572F-4A03-8FE9-04BBF2BB45EF}" type="parTrans" cxnId="{45276AC7-E3C3-4E4D-8C1A-26AE435F5DCA}">
      <dgm:prSet/>
      <dgm:spPr/>
      <dgm:t>
        <a:bodyPr/>
        <a:lstStyle/>
        <a:p>
          <a:endParaRPr lang="en-US"/>
        </a:p>
      </dgm:t>
    </dgm:pt>
    <dgm:pt modelId="{550BDC6D-FDDF-4464-AD04-000960ABF0D0}" type="sibTrans" cxnId="{45276AC7-E3C3-4E4D-8C1A-26AE435F5DCA}">
      <dgm:prSet/>
      <dgm:spPr/>
      <dgm:t>
        <a:bodyPr/>
        <a:lstStyle/>
        <a:p>
          <a:endParaRPr lang="en-US"/>
        </a:p>
      </dgm:t>
    </dgm:pt>
    <dgm:pt modelId="{8471787A-6AB4-4406-B8F4-2B7E3D1FFC30}">
      <dgm:prSet/>
      <dgm:spPr/>
      <dgm:t>
        <a:bodyPr/>
        <a:lstStyle/>
        <a:p>
          <a:r>
            <a:rPr lang="en-US" b="1" dirty="0"/>
            <a:t>Significance</a:t>
          </a:r>
          <a:r>
            <a:rPr lang="en-US" dirty="0"/>
            <a:t>: Support automated underwriting decisions, minimize default risk and charge-off rates, and promote program sustainability.</a:t>
          </a:r>
        </a:p>
      </dgm:t>
    </dgm:pt>
    <dgm:pt modelId="{F70A0383-1A51-4456-A2D4-7589E2B44E9B}" type="parTrans" cxnId="{74441B2A-F257-46B5-8836-0032190C9B1C}">
      <dgm:prSet/>
      <dgm:spPr/>
      <dgm:t>
        <a:bodyPr/>
        <a:lstStyle/>
        <a:p>
          <a:endParaRPr lang="en-US"/>
        </a:p>
      </dgm:t>
    </dgm:pt>
    <dgm:pt modelId="{581873D1-83E5-4531-A37D-248E55C86296}" type="sibTrans" cxnId="{74441B2A-F257-46B5-8836-0032190C9B1C}">
      <dgm:prSet/>
      <dgm:spPr/>
      <dgm:t>
        <a:bodyPr/>
        <a:lstStyle/>
        <a:p>
          <a:endParaRPr lang="en-US"/>
        </a:p>
      </dgm:t>
    </dgm:pt>
    <dgm:pt modelId="{DAFB72BD-4AB8-4F16-93C0-58E4CE05F649}">
      <dgm:prSet/>
      <dgm:spPr/>
      <dgm:t>
        <a:bodyPr/>
        <a:lstStyle/>
        <a:p>
          <a:r>
            <a:rPr lang="en-US" b="1" dirty="0"/>
            <a:t>Stakeholders</a:t>
          </a:r>
          <a:r>
            <a:rPr lang="en-US" dirty="0"/>
            <a:t>: Rent Relief team.</a:t>
          </a:r>
          <a:endParaRPr lang="en-US" b="1" dirty="0"/>
        </a:p>
        <a:p>
          <a:r>
            <a:rPr lang="en-US" b="1" dirty="0"/>
            <a:t>Beneficiaries</a:t>
          </a:r>
          <a:r>
            <a:rPr lang="en-US" dirty="0"/>
            <a:t>: Renters and property managers.</a:t>
          </a:r>
        </a:p>
      </dgm:t>
    </dgm:pt>
    <dgm:pt modelId="{A9E6AE4F-4354-46AD-8BEC-28C18C866DC1}" type="parTrans" cxnId="{4EB93554-1FF1-4032-85E0-8C40686A4BC6}">
      <dgm:prSet/>
      <dgm:spPr/>
      <dgm:t>
        <a:bodyPr/>
        <a:lstStyle/>
        <a:p>
          <a:endParaRPr lang="en-US"/>
        </a:p>
      </dgm:t>
    </dgm:pt>
    <dgm:pt modelId="{D03204CF-E508-469B-9C17-C2315B04EDEC}" type="sibTrans" cxnId="{4EB93554-1FF1-4032-85E0-8C40686A4BC6}">
      <dgm:prSet/>
      <dgm:spPr/>
      <dgm:t>
        <a:bodyPr/>
        <a:lstStyle/>
        <a:p>
          <a:endParaRPr lang="en-US"/>
        </a:p>
      </dgm:t>
    </dgm:pt>
    <dgm:pt modelId="{6820E712-67ED-4E8B-8A63-926FB847AD2C}" type="pres">
      <dgm:prSet presAssocID="{19380EF5-4C92-4CC5-BEA6-95403D25FDDF}" presName="root" presStyleCnt="0">
        <dgm:presLayoutVars>
          <dgm:dir/>
          <dgm:resizeHandles val="exact"/>
        </dgm:presLayoutVars>
      </dgm:prSet>
      <dgm:spPr/>
    </dgm:pt>
    <dgm:pt modelId="{0BD40312-35AC-4A3E-AB0F-DBAC970B5067}" type="pres">
      <dgm:prSet presAssocID="{70AF64BB-449A-43E9-AD10-B9C475BFEA24}" presName="compNode" presStyleCnt="0"/>
      <dgm:spPr/>
    </dgm:pt>
    <dgm:pt modelId="{D299A33B-EA81-46A4-95DE-E15C3304676F}" type="pres">
      <dgm:prSet presAssocID="{70AF64BB-449A-43E9-AD10-B9C475BFEA24}" presName="bgRect" presStyleLbl="bgShp" presStyleIdx="0" presStyleCnt="3"/>
      <dgm:spPr/>
    </dgm:pt>
    <dgm:pt modelId="{6242EFD1-32D9-44A1-A756-100A1F04FC0D}" type="pres">
      <dgm:prSet presAssocID="{70AF64BB-449A-43E9-AD10-B9C475BFEA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1C1896E6-F34D-4549-BA40-8DC194940A8D}" type="pres">
      <dgm:prSet presAssocID="{70AF64BB-449A-43E9-AD10-B9C475BFEA24}" presName="spaceRect" presStyleCnt="0"/>
      <dgm:spPr/>
    </dgm:pt>
    <dgm:pt modelId="{F78515A4-3D2A-43DA-BB93-F90648C2613D}" type="pres">
      <dgm:prSet presAssocID="{70AF64BB-449A-43E9-AD10-B9C475BFEA24}" presName="parTx" presStyleLbl="revTx" presStyleIdx="0" presStyleCnt="3">
        <dgm:presLayoutVars>
          <dgm:chMax val="0"/>
          <dgm:chPref val="0"/>
        </dgm:presLayoutVars>
      </dgm:prSet>
      <dgm:spPr/>
    </dgm:pt>
    <dgm:pt modelId="{76A26E69-27F3-41C1-83D7-165F4B9923C5}" type="pres">
      <dgm:prSet presAssocID="{550BDC6D-FDDF-4464-AD04-000960ABF0D0}" presName="sibTrans" presStyleCnt="0"/>
      <dgm:spPr/>
    </dgm:pt>
    <dgm:pt modelId="{79DD3E72-19D8-4190-B3D4-C56E564052F2}" type="pres">
      <dgm:prSet presAssocID="{8471787A-6AB4-4406-B8F4-2B7E3D1FFC30}" presName="compNode" presStyleCnt="0"/>
      <dgm:spPr/>
    </dgm:pt>
    <dgm:pt modelId="{A4ED5A2E-E966-483E-A844-68EAADCB8B62}" type="pres">
      <dgm:prSet presAssocID="{8471787A-6AB4-4406-B8F4-2B7E3D1FFC30}" presName="bgRect" presStyleLbl="bgShp" presStyleIdx="1" presStyleCnt="3"/>
      <dgm:spPr/>
    </dgm:pt>
    <dgm:pt modelId="{ADA936CD-005E-42D3-9C60-7F432BF84892}" type="pres">
      <dgm:prSet presAssocID="{8471787A-6AB4-4406-B8F4-2B7E3D1FFC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 Car"/>
        </a:ext>
      </dgm:extLst>
    </dgm:pt>
    <dgm:pt modelId="{E2A085B1-31FB-4CF2-AFD9-BC0DA28055DF}" type="pres">
      <dgm:prSet presAssocID="{8471787A-6AB4-4406-B8F4-2B7E3D1FFC30}" presName="spaceRect" presStyleCnt="0"/>
      <dgm:spPr/>
    </dgm:pt>
    <dgm:pt modelId="{1B48FFEE-4F6D-418A-A9C1-225C548C4F3F}" type="pres">
      <dgm:prSet presAssocID="{8471787A-6AB4-4406-B8F4-2B7E3D1FFC30}" presName="parTx" presStyleLbl="revTx" presStyleIdx="1" presStyleCnt="3">
        <dgm:presLayoutVars>
          <dgm:chMax val="0"/>
          <dgm:chPref val="0"/>
        </dgm:presLayoutVars>
      </dgm:prSet>
      <dgm:spPr/>
    </dgm:pt>
    <dgm:pt modelId="{11496621-E5F2-47CE-A900-E7D4BB31156F}" type="pres">
      <dgm:prSet presAssocID="{581873D1-83E5-4531-A37D-248E55C86296}" presName="sibTrans" presStyleCnt="0"/>
      <dgm:spPr/>
    </dgm:pt>
    <dgm:pt modelId="{46A7594C-2408-4566-9B9F-BC7BE26E0E84}" type="pres">
      <dgm:prSet presAssocID="{DAFB72BD-4AB8-4F16-93C0-58E4CE05F649}" presName="compNode" presStyleCnt="0"/>
      <dgm:spPr/>
    </dgm:pt>
    <dgm:pt modelId="{74689862-5E13-4361-A056-7502F61660EF}" type="pres">
      <dgm:prSet presAssocID="{DAFB72BD-4AB8-4F16-93C0-58E4CE05F649}" presName="bgRect" presStyleLbl="bgShp" presStyleIdx="2" presStyleCnt="3"/>
      <dgm:spPr/>
    </dgm:pt>
    <dgm:pt modelId="{86000C07-ACDD-4511-8A36-FD27652F338B}" type="pres">
      <dgm:prSet presAssocID="{DAFB72BD-4AB8-4F16-93C0-58E4CE05F6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8F9E1DA8-C40D-4BBA-A95C-8983298A3584}" type="pres">
      <dgm:prSet presAssocID="{DAFB72BD-4AB8-4F16-93C0-58E4CE05F649}" presName="spaceRect" presStyleCnt="0"/>
      <dgm:spPr/>
    </dgm:pt>
    <dgm:pt modelId="{5D7DFD8A-D71D-4640-9920-D6E18E0985A1}" type="pres">
      <dgm:prSet presAssocID="{DAFB72BD-4AB8-4F16-93C0-58E4CE05F649}" presName="parTx" presStyleLbl="revTx" presStyleIdx="2" presStyleCnt="3">
        <dgm:presLayoutVars>
          <dgm:chMax val="0"/>
          <dgm:chPref val="0"/>
        </dgm:presLayoutVars>
      </dgm:prSet>
      <dgm:spPr/>
    </dgm:pt>
  </dgm:ptLst>
  <dgm:cxnLst>
    <dgm:cxn modelId="{C9DEA117-C056-418F-97EF-01B39A8B47D8}" type="presOf" srcId="{19380EF5-4C92-4CC5-BEA6-95403D25FDDF}" destId="{6820E712-67ED-4E8B-8A63-926FB847AD2C}" srcOrd="0" destOrd="0" presId="urn:microsoft.com/office/officeart/2018/2/layout/IconVerticalSolidList"/>
    <dgm:cxn modelId="{74441B2A-F257-46B5-8836-0032190C9B1C}" srcId="{19380EF5-4C92-4CC5-BEA6-95403D25FDDF}" destId="{8471787A-6AB4-4406-B8F4-2B7E3D1FFC30}" srcOrd="1" destOrd="0" parTransId="{F70A0383-1A51-4456-A2D4-7589E2B44E9B}" sibTransId="{581873D1-83E5-4531-A37D-248E55C86296}"/>
    <dgm:cxn modelId="{4EB93554-1FF1-4032-85E0-8C40686A4BC6}" srcId="{19380EF5-4C92-4CC5-BEA6-95403D25FDDF}" destId="{DAFB72BD-4AB8-4F16-93C0-58E4CE05F649}" srcOrd="2" destOrd="0" parTransId="{A9E6AE4F-4354-46AD-8BEC-28C18C866DC1}" sibTransId="{D03204CF-E508-469B-9C17-C2315B04EDEC}"/>
    <dgm:cxn modelId="{2BAEBD57-75C6-4BFE-B5EA-E08793243E66}" type="presOf" srcId="{8471787A-6AB4-4406-B8F4-2B7E3D1FFC30}" destId="{1B48FFEE-4F6D-418A-A9C1-225C548C4F3F}" srcOrd="0" destOrd="0" presId="urn:microsoft.com/office/officeart/2018/2/layout/IconVerticalSolidList"/>
    <dgm:cxn modelId="{1AB23070-0806-49D2-8181-94723C8F25F2}" type="presOf" srcId="{DAFB72BD-4AB8-4F16-93C0-58E4CE05F649}" destId="{5D7DFD8A-D71D-4640-9920-D6E18E0985A1}" srcOrd="0" destOrd="0" presId="urn:microsoft.com/office/officeart/2018/2/layout/IconVerticalSolidList"/>
    <dgm:cxn modelId="{2ABA3ABB-F481-41CD-AF64-572E47EE28EF}" type="presOf" srcId="{70AF64BB-449A-43E9-AD10-B9C475BFEA24}" destId="{F78515A4-3D2A-43DA-BB93-F90648C2613D}" srcOrd="0" destOrd="0" presId="urn:microsoft.com/office/officeart/2018/2/layout/IconVerticalSolidList"/>
    <dgm:cxn modelId="{45276AC7-E3C3-4E4D-8C1A-26AE435F5DCA}" srcId="{19380EF5-4C92-4CC5-BEA6-95403D25FDDF}" destId="{70AF64BB-449A-43E9-AD10-B9C475BFEA24}" srcOrd="0" destOrd="0" parTransId="{3138E79F-572F-4A03-8FE9-04BBF2BB45EF}" sibTransId="{550BDC6D-FDDF-4464-AD04-000960ABF0D0}"/>
    <dgm:cxn modelId="{9760EB73-C889-4166-BF7E-B33D6F8B924F}" type="presParOf" srcId="{6820E712-67ED-4E8B-8A63-926FB847AD2C}" destId="{0BD40312-35AC-4A3E-AB0F-DBAC970B5067}" srcOrd="0" destOrd="0" presId="urn:microsoft.com/office/officeart/2018/2/layout/IconVerticalSolidList"/>
    <dgm:cxn modelId="{C17E33FF-625D-4A74-8A5D-35ADDF458B4B}" type="presParOf" srcId="{0BD40312-35AC-4A3E-AB0F-DBAC970B5067}" destId="{D299A33B-EA81-46A4-95DE-E15C3304676F}" srcOrd="0" destOrd="0" presId="urn:microsoft.com/office/officeart/2018/2/layout/IconVerticalSolidList"/>
    <dgm:cxn modelId="{A1ABDF61-7829-4363-8FCA-ED3CEB6A3579}" type="presParOf" srcId="{0BD40312-35AC-4A3E-AB0F-DBAC970B5067}" destId="{6242EFD1-32D9-44A1-A756-100A1F04FC0D}" srcOrd="1" destOrd="0" presId="urn:microsoft.com/office/officeart/2018/2/layout/IconVerticalSolidList"/>
    <dgm:cxn modelId="{93592714-369E-46E1-82E7-F07F4CB77989}" type="presParOf" srcId="{0BD40312-35AC-4A3E-AB0F-DBAC970B5067}" destId="{1C1896E6-F34D-4549-BA40-8DC194940A8D}" srcOrd="2" destOrd="0" presId="urn:microsoft.com/office/officeart/2018/2/layout/IconVerticalSolidList"/>
    <dgm:cxn modelId="{74166B1F-D18A-41E2-A3A5-9D3C29F8F75D}" type="presParOf" srcId="{0BD40312-35AC-4A3E-AB0F-DBAC970B5067}" destId="{F78515A4-3D2A-43DA-BB93-F90648C2613D}" srcOrd="3" destOrd="0" presId="urn:microsoft.com/office/officeart/2018/2/layout/IconVerticalSolidList"/>
    <dgm:cxn modelId="{A613FD01-D420-4568-81AC-E0A4CE8D6F13}" type="presParOf" srcId="{6820E712-67ED-4E8B-8A63-926FB847AD2C}" destId="{76A26E69-27F3-41C1-83D7-165F4B9923C5}" srcOrd="1" destOrd="0" presId="urn:microsoft.com/office/officeart/2018/2/layout/IconVerticalSolidList"/>
    <dgm:cxn modelId="{C6411F08-56A6-4726-915A-F0E2774A3D1A}" type="presParOf" srcId="{6820E712-67ED-4E8B-8A63-926FB847AD2C}" destId="{79DD3E72-19D8-4190-B3D4-C56E564052F2}" srcOrd="2" destOrd="0" presId="urn:microsoft.com/office/officeart/2018/2/layout/IconVerticalSolidList"/>
    <dgm:cxn modelId="{0B2F6491-DE3E-4EB1-92AA-99BA885AEFC0}" type="presParOf" srcId="{79DD3E72-19D8-4190-B3D4-C56E564052F2}" destId="{A4ED5A2E-E966-483E-A844-68EAADCB8B62}" srcOrd="0" destOrd="0" presId="urn:microsoft.com/office/officeart/2018/2/layout/IconVerticalSolidList"/>
    <dgm:cxn modelId="{06AAFB10-524D-450B-B3EE-CDAE82E6AC6F}" type="presParOf" srcId="{79DD3E72-19D8-4190-B3D4-C56E564052F2}" destId="{ADA936CD-005E-42D3-9C60-7F432BF84892}" srcOrd="1" destOrd="0" presId="urn:microsoft.com/office/officeart/2018/2/layout/IconVerticalSolidList"/>
    <dgm:cxn modelId="{FE42244E-EA8B-43B3-BF70-EDCE0665483B}" type="presParOf" srcId="{79DD3E72-19D8-4190-B3D4-C56E564052F2}" destId="{E2A085B1-31FB-4CF2-AFD9-BC0DA28055DF}" srcOrd="2" destOrd="0" presId="urn:microsoft.com/office/officeart/2018/2/layout/IconVerticalSolidList"/>
    <dgm:cxn modelId="{60A8E61E-1091-4E8D-ACF4-89CA58400136}" type="presParOf" srcId="{79DD3E72-19D8-4190-B3D4-C56E564052F2}" destId="{1B48FFEE-4F6D-418A-A9C1-225C548C4F3F}" srcOrd="3" destOrd="0" presId="urn:microsoft.com/office/officeart/2018/2/layout/IconVerticalSolidList"/>
    <dgm:cxn modelId="{7C4F89DB-63BA-4141-AA4C-0DF02B3B4250}" type="presParOf" srcId="{6820E712-67ED-4E8B-8A63-926FB847AD2C}" destId="{11496621-E5F2-47CE-A900-E7D4BB31156F}" srcOrd="3" destOrd="0" presId="urn:microsoft.com/office/officeart/2018/2/layout/IconVerticalSolidList"/>
    <dgm:cxn modelId="{4C85305E-611C-4FFC-9C7E-36930B68BB8F}" type="presParOf" srcId="{6820E712-67ED-4E8B-8A63-926FB847AD2C}" destId="{46A7594C-2408-4566-9B9F-BC7BE26E0E84}" srcOrd="4" destOrd="0" presId="urn:microsoft.com/office/officeart/2018/2/layout/IconVerticalSolidList"/>
    <dgm:cxn modelId="{00DA0775-5BFA-4895-85F5-DBCD08C01041}" type="presParOf" srcId="{46A7594C-2408-4566-9B9F-BC7BE26E0E84}" destId="{74689862-5E13-4361-A056-7502F61660EF}" srcOrd="0" destOrd="0" presId="urn:microsoft.com/office/officeart/2018/2/layout/IconVerticalSolidList"/>
    <dgm:cxn modelId="{6DEF73A6-5975-462B-BD5D-7A66F4CE7F77}" type="presParOf" srcId="{46A7594C-2408-4566-9B9F-BC7BE26E0E84}" destId="{86000C07-ACDD-4511-8A36-FD27652F338B}" srcOrd="1" destOrd="0" presId="urn:microsoft.com/office/officeart/2018/2/layout/IconVerticalSolidList"/>
    <dgm:cxn modelId="{DA7CFAD2-8277-46D7-88D2-E3148DF584DE}" type="presParOf" srcId="{46A7594C-2408-4566-9B9F-BC7BE26E0E84}" destId="{8F9E1DA8-C40D-4BBA-A95C-8983298A3584}" srcOrd="2" destOrd="0" presId="urn:microsoft.com/office/officeart/2018/2/layout/IconVerticalSolidList"/>
    <dgm:cxn modelId="{38DF8AAB-0441-4F48-90E1-02A130BB9B55}" type="presParOf" srcId="{46A7594C-2408-4566-9B9F-BC7BE26E0E84}" destId="{5D7DFD8A-D71D-4640-9920-D6E18E0985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543EF-9157-4250-A013-49312693206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3C1991C-FC00-47AC-8290-5BE36F407E83}">
      <dgm:prSet/>
      <dgm:spPr/>
      <dgm:t>
        <a:bodyPr/>
        <a:lstStyle/>
        <a:p>
          <a:r>
            <a:rPr lang="en-US"/>
            <a:t>Feature Engineering </a:t>
          </a:r>
        </a:p>
      </dgm:t>
    </dgm:pt>
    <dgm:pt modelId="{EEC47606-87AE-4492-9AD7-0234529AC4F0}" type="parTrans" cxnId="{DC16F842-0DCC-4647-805D-26CA1FC5A954}">
      <dgm:prSet/>
      <dgm:spPr/>
      <dgm:t>
        <a:bodyPr/>
        <a:lstStyle/>
        <a:p>
          <a:endParaRPr lang="en-US"/>
        </a:p>
      </dgm:t>
    </dgm:pt>
    <dgm:pt modelId="{20D5C284-F02F-416B-B405-983D998FDD07}" type="sibTrans" cxnId="{DC16F842-0DCC-4647-805D-26CA1FC5A954}">
      <dgm:prSet/>
      <dgm:spPr/>
      <dgm:t>
        <a:bodyPr/>
        <a:lstStyle/>
        <a:p>
          <a:endParaRPr lang="en-US"/>
        </a:p>
      </dgm:t>
    </dgm:pt>
    <dgm:pt modelId="{0D64B25A-413D-4659-810D-21BDDA09486A}">
      <dgm:prSet/>
      <dgm:spPr/>
      <dgm:t>
        <a:bodyPr/>
        <a:lstStyle/>
        <a:p>
          <a:r>
            <a:rPr lang="en-US"/>
            <a:t>Extracted geographical census data, including unemployment rate, household income, and type of urban area, based on zip code.</a:t>
          </a:r>
        </a:p>
      </dgm:t>
    </dgm:pt>
    <dgm:pt modelId="{ABBD932A-AF52-46CD-B16B-51AF150415CE}" type="parTrans" cxnId="{7D147016-37E4-4BDF-A2FC-B87209A32A1E}">
      <dgm:prSet/>
      <dgm:spPr/>
      <dgm:t>
        <a:bodyPr/>
        <a:lstStyle/>
        <a:p>
          <a:endParaRPr lang="en-US"/>
        </a:p>
      </dgm:t>
    </dgm:pt>
    <dgm:pt modelId="{EEBF11BE-E289-488B-9315-CBA06ADCF754}" type="sibTrans" cxnId="{7D147016-37E4-4BDF-A2FC-B87209A32A1E}">
      <dgm:prSet/>
      <dgm:spPr/>
      <dgm:t>
        <a:bodyPr/>
        <a:lstStyle/>
        <a:p>
          <a:endParaRPr lang="en-US"/>
        </a:p>
      </dgm:t>
    </dgm:pt>
    <dgm:pt modelId="{C0C044C0-5F02-4AA0-95FE-506C7C9B7342}">
      <dgm:prSet/>
      <dgm:spPr/>
      <dgm:t>
        <a:bodyPr/>
        <a:lstStyle/>
        <a:p>
          <a:r>
            <a:rPr lang="en-US" dirty="0"/>
            <a:t>Encoding and Embedding</a:t>
          </a:r>
        </a:p>
      </dgm:t>
    </dgm:pt>
    <dgm:pt modelId="{5C86F0B7-45E2-4192-A07C-9953C40C0A77}" type="parTrans" cxnId="{2523D8C1-D30B-4DE8-A9BD-BBE1D6B74A32}">
      <dgm:prSet/>
      <dgm:spPr/>
      <dgm:t>
        <a:bodyPr/>
        <a:lstStyle/>
        <a:p>
          <a:endParaRPr lang="en-US"/>
        </a:p>
      </dgm:t>
    </dgm:pt>
    <dgm:pt modelId="{76052456-4C6A-4F63-AB28-1DB985D5C98C}" type="sibTrans" cxnId="{2523D8C1-D30B-4DE8-A9BD-BBE1D6B74A32}">
      <dgm:prSet/>
      <dgm:spPr/>
      <dgm:t>
        <a:bodyPr/>
        <a:lstStyle/>
        <a:p>
          <a:endParaRPr lang="en-US"/>
        </a:p>
      </dgm:t>
    </dgm:pt>
    <dgm:pt modelId="{BEAA6627-4E13-46C8-A5ED-437B1FED859F}">
      <dgm:prSet/>
      <dgm:spPr/>
      <dgm:t>
        <a:bodyPr/>
        <a:lstStyle/>
        <a:p>
          <a:r>
            <a:rPr lang="en-US" dirty="0"/>
            <a:t>Applied one-hot encoding to categorical features, such as employment type.</a:t>
          </a:r>
        </a:p>
      </dgm:t>
    </dgm:pt>
    <dgm:pt modelId="{FAF359AA-2910-4C4D-A787-987361112363}" type="parTrans" cxnId="{D1E292E1-3C82-4FA9-9323-C3D0BD11D826}">
      <dgm:prSet/>
      <dgm:spPr/>
      <dgm:t>
        <a:bodyPr/>
        <a:lstStyle/>
        <a:p>
          <a:endParaRPr lang="en-US"/>
        </a:p>
      </dgm:t>
    </dgm:pt>
    <dgm:pt modelId="{8464DC77-B1C9-4E3E-AE51-A12B24F9D8A6}" type="sibTrans" cxnId="{D1E292E1-3C82-4FA9-9323-C3D0BD11D826}">
      <dgm:prSet/>
      <dgm:spPr/>
      <dgm:t>
        <a:bodyPr/>
        <a:lstStyle/>
        <a:p>
          <a:endParaRPr lang="en-US"/>
        </a:p>
      </dgm:t>
    </dgm:pt>
    <dgm:pt modelId="{32140149-E5D4-46EE-87B2-AB3A15FB8725}">
      <dgm:prSet/>
      <dgm:spPr/>
      <dgm:t>
        <a:bodyPr/>
        <a:lstStyle/>
        <a:p>
          <a:r>
            <a:rPr lang="en-US" dirty="0"/>
            <a:t>Used embeddings to extract key information, such as job loss, reduced income, and rent hikes, from text variable like financial impact.</a:t>
          </a:r>
        </a:p>
      </dgm:t>
    </dgm:pt>
    <dgm:pt modelId="{DFDF285F-7022-4EAD-AE7E-E4D77931CD3B}" type="parTrans" cxnId="{D37A25A7-4745-464D-BDF9-873233BF4A9A}">
      <dgm:prSet/>
      <dgm:spPr/>
      <dgm:t>
        <a:bodyPr/>
        <a:lstStyle/>
        <a:p>
          <a:endParaRPr lang="en-US"/>
        </a:p>
      </dgm:t>
    </dgm:pt>
    <dgm:pt modelId="{0B331267-23FC-45D6-A671-CAF902657703}" type="sibTrans" cxnId="{D37A25A7-4745-464D-BDF9-873233BF4A9A}">
      <dgm:prSet/>
      <dgm:spPr/>
      <dgm:t>
        <a:bodyPr/>
        <a:lstStyle/>
        <a:p>
          <a:endParaRPr lang="en-US"/>
        </a:p>
      </dgm:t>
    </dgm:pt>
    <dgm:pt modelId="{B6EBBA5A-0E4A-485D-82BE-AF02237FFB02}">
      <dgm:prSet/>
      <dgm:spPr/>
      <dgm:t>
        <a:bodyPr/>
        <a:lstStyle/>
        <a:p>
          <a:r>
            <a:rPr lang="en-US"/>
            <a:t>Data Transformation</a:t>
          </a:r>
        </a:p>
      </dgm:t>
    </dgm:pt>
    <dgm:pt modelId="{CFA3630D-4052-4525-9B01-D4F296F12A4D}" type="parTrans" cxnId="{F23DA1FB-7774-4D22-B888-9655698F9B10}">
      <dgm:prSet/>
      <dgm:spPr/>
      <dgm:t>
        <a:bodyPr/>
        <a:lstStyle/>
        <a:p>
          <a:endParaRPr lang="en-US"/>
        </a:p>
      </dgm:t>
    </dgm:pt>
    <dgm:pt modelId="{F4C7DE2B-13CC-4AAF-9C9C-BFFF7916BD2A}" type="sibTrans" cxnId="{F23DA1FB-7774-4D22-B888-9655698F9B10}">
      <dgm:prSet/>
      <dgm:spPr/>
      <dgm:t>
        <a:bodyPr/>
        <a:lstStyle/>
        <a:p>
          <a:endParaRPr lang="en-US"/>
        </a:p>
      </dgm:t>
    </dgm:pt>
    <dgm:pt modelId="{4DE2A3BC-CCEC-4150-A95D-03CFDAA92D3E}">
      <dgm:prSet/>
      <dgm:spPr/>
      <dgm:t>
        <a:bodyPr/>
        <a:lstStyle/>
        <a:p>
          <a:r>
            <a:rPr lang="en-US"/>
            <a:t>Missing data was imputed using a KNN imputer.</a:t>
          </a:r>
        </a:p>
      </dgm:t>
    </dgm:pt>
    <dgm:pt modelId="{90D7C072-4457-4BF3-878F-D2F6FCD792CD}" type="parTrans" cxnId="{1F6C6E2C-789B-4333-BBDA-C3C07AD27017}">
      <dgm:prSet/>
      <dgm:spPr/>
      <dgm:t>
        <a:bodyPr/>
        <a:lstStyle/>
        <a:p>
          <a:endParaRPr lang="en-US"/>
        </a:p>
      </dgm:t>
    </dgm:pt>
    <dgm:pt modelId="{B18FA6E2-B83C-49A2-94F2-C7267D4CF758}" type="sibTrans" cxnId="{1F6C6E2C-789B-4333-BBDA-C3C07AD27017}">
      <dgm:prSet/>
      <dgm:spPr/>
      <dgm:t>
        <a:bodyPr/>
        <a:lstStyle/>
        <a:p>
          <a:endParaRPr lang="en-US"/>
        </a:p>
      </dgm:t>
    </dgm:pt>
    <dgm:pt modelId="{95873ECF-EACC-2E4D-B8BD-8E0E1A5207D6}" type="pres">
      <dgm:prSet presAssocID="{430543EF-9157-4250-A013-49312693206E}" presName="linear" presStyleCnt="0">
        <dgm:presLayoutVars>
          <dgm:dir/>
          <dgm:animLvl val="lvl"/>
          <dgm:resizeHandles val="exact"/>
        </dgm:presLayoutVars>
      </dgm:prSet>
      <dgm:spPr/>
    </dgm:pt>
    <dgm:pt modelId="{4F909ADA-A2BC-4542-88C5-5B0380A03201}" type="pres">
      <dgm:prSet presAssocID="{73C1991C-FC00-47AC-8290-5BE36F407E83}" presName="parentLin" presStyleCnt="0"/>
      <dgm:spPr/>
    </dgm:pt>
    <dgm:pt modelId="{FDC30789-8EBD-5046-9A77-8E50951A8D56}" type="pres">
      <dgm:prSet presAssocID="{73C1991C-FC00-47AC-8290-5BE36F407E83}" presName="parentLeftMargin" presStyleLbl="node1" presStyleIdx="0" presStyleCnt="3"/>
      <dgm:spPr/>
    </dgm:pt>
    <dgm:pt modelId="{178D74C9-DD7D-864F-8926-3BB1C1189681}" type="pres">
      <dgm:prSet presAssocID="{73C1991C-FC00-47AC-8290-5BE36F407E83}" presName="parentText" presStyleLbl="node1" presStyleIdx="0" presStyleCnt="3">
        <dgm:presLayoutVars>
          <dgm:chMax val="0"/>
          <dgm:bulletEnabled val="1"/>
        </dgm:presLayoutVars>
      </dgm:prSet>
      <dgm:spPr/>
    </dgm:pt>
    <dgm:pt modelId="{5A84CE29-5C3C-3247-8439-87FB91EC1C7C}" type="pres">
      <dgm:prSet presAssocID="{73C1991C-FC00-47AC-8290-5BE36F407E83}" presName="negativeSpace" presStyleCnt="0"/>
      <dgm:spPr/>
    </dgm:pt>
    <dgm:pt modelId="{92573275-5216-E94C-B5A0-838D56047F81}" type="pres">
      <dgm:prSet presAssocID="{73C1991C-FC00-47AC-8290-5BE36F407E83}" presName="childText" presStyleLbl="conFgAcc1" presStyleIdx="0" presStyleCnt="3">
        <dgm:presLayoutVars>
          <dgm:bulletEnabled val="1"/>
        </dgm:presLayoutVars>
      </dgm:prSet>
      <dgm:spPr/>
    </dgm:pt>
    <dgm:pt modelId="{BACDEA00-7DA2-DD44-9870-10CA16588730}" type="pres">
      <dgm:prSet presAssocID="{20D5C284-F02F-416B-B405-983D998FDD07}" presName="spaceBetweenRectangles" presStyleCnt="0"/>
      <dgm:spPr/>
    </dgm:pt>
    <dgm:pt modelId="{20226B48-8B9E-D244-BD09-AE9E9F75E3EC}" type="pres">
      <dgm:prSet presAssocID="{C0C044C0-5F02-4AA0-95FE-506C7C9B7342}" presName="parentLin" presStyleCnt="0"/>
      <dgm:spPr/>
    </dgm:pt>
    <dgm:pt modelId="{E08D6E32-894D-4D4F-BA1B-8BC0B40DE5A5}" type="pres">
      <dgm:prSet presAssocID="{C0C044C0-5F02-4AA0-95FE-506C7C9B7342}" presName="parentLeftMargin" presStyleLbl="node1" presStyleIdx="0" presStyleCnt="3"/>
      <dgm:spPr/>
    </dgm:pt>
    <dgm:pt modelId="{0F2D4D99-3EFA-3340-A802-6292ADE377B7}" type="pres">
      <dgm:prSet presAssocID="{C0C044C0-5F02-4AA0-95FE-506C7C9B7342}" presName="parentText" presStyleLbl="node1" presStyleIdx="1" presStyleCnt="3">
        <dgm:presLayoutVars>
          <dgm:chMax val="0"/>
          <dgm:bulletEnabled val="1"/>
        </dgm:presLayoutVars>
      </dgm:prSet>
      <dgm:spPr/>
    </dgm:pt>
    <dgm:pt modelId="{C2CBA55A-2C15-C149-BB69-48D0DB766F8F}" type="pres">
      <dgm:prSet presAssocID="{C0C044C0-5F02-4AA0-95FE-506C7C9B7342}" presName="negativeSpace" presStyleCnt="0"/>
      <dgm:spPr/>
    </dgm:pt>
    <dgm:pt modelId="{13BB1180-9FD8-E44B-8989-AA634CB080C0}" type="pres">
      <dgm:prSet presAssocID="{C0C044C0-5F02-4AA0-95FE-506C7C9B7342}" presName="childText" presStyleLbl="conFgAcc1" presStyleIdx="1" presStyleCnt="3">
        <dgm:presLayoutVars>
          <dgm:bulletEnabled val="1"/>
        </dgm:presLayoutVars>
      </dgm:prSet>
      <dgm:spPr/>
    </dgm:pt>
    <dgm:pt modelId="{0CBD4320-0CF6-A749-A58B-C3BD516973CA}" type="pres">
      <dgm:prSet presAssocID="{76052456-4C6A-4F63-AB28-1DB985D5C98C}" presName="spaceBetweenRectangles" presStyleCnt="0"/>
      <dgm:spPr/>
    </dgm:pt>
    <dgm:pt modelId="{E5C9DC07-C383-4A44-9C72-63795910AEDB}" type="pres">
      <dgm:prSet presAssocID="{B6EBBA5A-0E4A-485D-82BE-AF02237FFB02}" presName="parentLin" presStyleCnt="0"/>
      <dgm:spPr/>
    </dgm:pt>
    <dgm:pt modelId="{4456FB04-5563-BA43-9542-9FCA804B1E85}" type="pres">
      <dgm:prSet presAssocID="{B6EBBA5A-0E4A-485D-82BE-AF02237FFB02}" presName="parentLeftMargin" presStyleLbl="node1" presStyleIdx="1" presStyleCnt="3"/>
      <dgm:spPr/>
    </dgm:pt>
    <dgm:pt modelId="{1C0119FC-CB4E-0341-9777-CDF94B52535F}" type="pres">
      <dgm:prSet presAssocID="{B6EBBA5A-0E4A-485D-82BE-AF02237FFB02}" presName="parentText" presStyleLbl="node1" presStyleIdx="2" presStyleCnt="3">
        <dgm:presLayoutVars>
          <dgm:chMax val="0"/>
          <dgm:bulletEnabled val="1"/>
        </dgm:presLayoutVars>
      </dgm:prSet>
      <dgm:spPr/>
    </dgm:pt>
    <dgm:pt modelId="{E1785BE0-256D-304A-8540-32668FAA35D9}" type="pres">
      <dgm:prSet presAssocID="{B6EBBA5A-0E4A-485D-82BE-AF02237FFB02}" presName="negativeSpace" presStyleCnt="0"/>
      <dgm:spPr/>
    </dgm:pt>
    <dgm:pt modelId="{F99B9764-DAA7-DD47-8372-7D5E9B6BB07B}" type="pres">
      <dgm:prSet presAssocID="{B6EBBA5A-0E4A-485D-82BE-AF02237FFB02}" presName="childText" presStyleLbl="conFgAcc1" presStyleIdx="2" presStyleCnt="3">
        <dgm:presLayoutVars>
          <dgm:bulletEnabled val="1"/>
        </dgm:presLayoutVars>
      </dgm:prSet>
      <dgm:spPr/>
    </dgm:pt>
  </dgm:ptLst>
  <dgm:cxnLst>
    <dgm:cxn modelId="{7D147016-37E4-4BDF-A2FC-B87209A32A1E}" srcId="{73C1991C-FC00-47AC-8290-5BE36F407E83}" destId="{0D64B25A-413D-4659-810D-21BDDA09486A}" srcOrd="0" destOrd="0" parTransId="{ABBD932A-AF52-46CD-B16B-51AF150415CE}" sibTransId="{EEBF11BE-E289-488B-9315-CBA06ADCF754}"/>
    <dgm:cxn modelId="{1F6C6E2C-789B-4333-BBDA-C3C07AD27017}" srcId="{B6EBBA5A-0E4A-485D-82BE-AF02237FFB02}" destId="{4DE2A3BC-CCEC-4150-A95D-03CFDAA92D3E}" srcOrd="0" destOrd="0" parTransId="{90D7C072-4457-4BF3-878F-D2F6FCD792CD}" sibTransId="{B18FA6E2-B83C-49A2-94F2-C7267D4CF758}"/>
    <dgm:cxn modelId="{DC16F842-0DCC-4647-805D-26CA1FC5A954}" srcId="{430543EF-9157-4250-A013-49312693206E}" destId="{73C1991C-FC00-47AC-8290-5BE36F407E83}" srcOrd="0" destOrd="0" parTransId="{EEC47606-87AE-4492-9AD7-0234529AC4F0}" sibTransId="{20D5C284-F02F-416B-B405-983D998FDD07}"/>
    <dgm:cxn modelId="{E3516063-D1EE-5240-8798-8FD87CD26C02}" type="presOf" srcId="{C0C044C0-5F02-4AA0-95FE-506C7C9B7342}" destId="{0F2D4D99-3EFA-3340-A802-6292ADE377B7}" srcOrd="1" destOrd="0" presId="urn:microsoft.com/office/officeart/2005/8/layout/list1"/>
    <dgm:cxn modelId="{D0E1B36D-B547-6545-8FF1-9D1CEF20365A}" type="presOf" srcId="{0D64B25A-413D-4659-810D-21BDDA09486A}" destId="{92573275-5216-E94C-B5A0-838D56047F81}" srcOrd="0" destOrd="0" presId="urn:microsoft.com/office/officeart/2005/8/layout/list1"/>
    <dgm:cxn modelId="{E543567F-C7AC-354F-A771-DCF91598A80C}" type="presOf" srcId="{32140149-E5D4-46EE-87B2-AB3A15FB8725}" destId="{13BB1180-9FD8-E44B-8989-AA634CB080C0}" srcOrd="0" destOrd="1" presId="urn:microsoft.com/office/officeart/2005/8/layout/list1"/>
    <dgm:cxn modelId="{10ECA07F-6C3F-7746-98A9-8519AB6D0BF7}" type="presOf" srcId="{B6EBBA5A-0E4A-485D-82BE-AF02237FFB02}" destId="{4456FB04-5563-BA43-9542-9FCA804B1E85}" srcOrd="0" destOrd="0" presId="urn:microsoft.com/office/officeart/2005/8/layout/list1"/>
    <dgm:cxn modelId="{D37A25A7-4745-464D-BDF9-873233BF4A9A}" srcId="{C0C044C0-5F02-4AA0-95FE-506C7C9B7342}" destId="{32140149-E5D4-46EE-87B2-AB3A15FB8725}" srcOrd="1" destOrd="0" parTransId="{DFDF285F-7022-4EAD-AE7E-E4D77931CD3B}" sibTransId="{0B331267-23FC-45D6-A671-CAF902657703}"/>
    <dgm:cxn modelId="{C35A64B4-9B2B-3E47-8895-3B9C04350798}" type="presOf" srcId="{73C1991C-FC00-47AC-8290-5BE36F407E83}" destId="{178D74C9-DD7D-864F-8926-3BB1C1189681}" srcOrd="1" destOrd="0" presId="urn:microsoft.com/office/officeart/2005/8/layout/list1"/>
    <dgm:cxn modelId="{E9BA58C0-F2B3-A64F-85D9-3EE5A3B09C6C}" type="presOf" srcId="{BEAA6627-4E13-46C8-A5ED-437B1FED859F}" destId="{13BB1180-9FD8-E44B-8989-AA634CB080C0}" srcOrd="0" destOrd="0" presId="urn:microsoft.com/office/officeart/2005/8/layout/list1"/>
    <dgm:cxn modelId="{2523D8C1-D30B-4DE8-A9BD-BBE1D6B74A32}" srcId="{430543EF-9157-4250-A013-49312693206E}" destId="{C0C044C0-5F02-4AA0-95FE-506C7C9B7342}" srcOrd="1" destOrd="0" parTransId="{5C86F0B7-45E2-4192-A07C-9953C40C0A77}" sibTransId="{76052456-4C6A-4F63-AB28-1DB985D5C98C}"/>
    <dgm:cxn modelId="{CF0596C8-A8D6-6B4D-B872-CE4D2C8BC931}" type="presOf" srcId="{4DE2A3BC-CCEC-4150-A95D-03CFDAA92D3E}" destId="{F99B9764-DAA7-DD47-8372-7D5E9B6BB07B}" srcOrd="0" destOrd="0" presId="urn:microsoft.com/office/officeart/2005/8/layout/list1"/>
    <dgm:cxn modelId="{0E8926CF-37CA-4C4D-97A0-56B29FD08007}" type="presOf" srcId="{C0C044C0-5F02-4AA0-95FE-506C7C9B7342}" destId="{E08D6E32-894D-4D4F-BA1B-8BC0B40DE5A5}" srcOrd="0" destOrd="0" presId="urn:microsoft.com/office/officeart/2005/8/layout/list1"/>
    <dgm:cxn modelId="{CF23EECF-FF04-C14A-9613-D75E7A6B8E4D}" type="presOf" srcId="{73C1991C-FC00-47AC-8290-5BE36F407E83}" destId="{FDC30789-8EBD-5046-9A77-8E50951A8D56}" srcOrd="0" destOrd="0" presId="urn:microsoft.com/office/officeart/2005/8/layout/list1"/>
    <dgm:cxn modelId="{D1E292E1-3C82-4FA9-9323-C3D0BD11D826}" srcId="{C0C044C0-5F02-4AA0-95FE-506C7C9B7342}" destId="{BEAA6627-4E13-46C8-A5ED-437B1FED859F}" srcOrd="0" destOrd="0" parTransId="{FAF359AA-2910-4C4D-A787-987361112363}" sibTransId="{8464DC77-B1C9-4E3E-AE51-A12B24F9D8A6}"/>
    <dgm:cxn modelId="{F72C6EF2-1CFC-8747-8041-CC630B1FD247}" type="presOf" srcId="{430543EF-9157-4250-A013-49312693206E}" destId="{95873ECF-EACC-2E4D-B8BD-8E0E1A5207D6}" srcOrd="0" destOrd="0" presId="urn:microsoft.com/office/officeart/2005/8/layout/list1"/>
    <dgm:cxn modelId="{5CE69AF4-4091-B446-B6C8-1EBBEB3C7162}" type="presOf" srcId="{B6EBBA5A-0E4A-485D-82BE-AF02237FFB02}" destId="{1C0119FC-CB4E-0341-9777-CDF94B52535F}" srcOrd="1" destOrd="0" presId="urn:microsoft.com/office/officeart/2005/8/layout/list1"/>
    <dgm:cxn modelId="{F23DA1FB-7774-4D22-B888-9655698F9B10}" srcId="{430543EF-9157-4250-A013-49312693206E}" destId="{B6EBBA5A-0E4A-485D-82BE-AF02237FFB02}" srcOrd="2" destOrd="0" parTransId="{CFA3630D-4052-4525-9B01-D4F296F12A4D}" sibTransId="{F4C7DE2B-13CC-4AAF-9C9C-BFFF7916BD2A}"/>
    <dgm:cxn modelId="{2D182547-572B-EF4D-9D29-01C14C9A4D33}" type="presParOf" srcId="{95873ECF-EACC-2E4D-B8BD-8E0E1A5207D6}" destId="{4F909ADA-A2BC-4542-88C5-5B0380A03201}" srcOrd="0" destOrd="0" presId="urn:microsoft.com/office/officeart/2005/8/layout/list1"/>
    <dgm:cxn modelId="{3DC67E53-2697-0C42-9D7F-BBFCD90A72FD}" type="presParOf" srcId="{4F909ADA-A2BC-4542-88C5-5B0380A03201}" destId="{FDC30789-8EBD-5046-9A77-8E50951A8D56}" srcOrd="0" destOrd="0" presId="urn:microsoft.com/office/officeart/2005/8/layout/list1"/>
    <dgm:cxn modelId="{C02FD932-FC1B-C449-B824-646BDCE5CFEF}" type="presParOf" srcId="{4F909ADA-A2BC-4542-88C5-5B0380A03201}" destId="{178D74C9-DD7D-864F-8926-3BB1C1189681}" srcOrd="1" destOrd="0" presId="urn:microsoft.com/office/officeart/2005/8/layout/list1"/>
    <dgm:cxn modelId="{F94D044F-195F-9246-A2AA-8C74E133CC15}" type="presParOf" srcId="{95873ECF-EACC-2E4D-B8BD-8E0E1A5207D6}" destId="{5A84CE29-5C3C-3247-8439-87FB91EC1C7C}" srcOrd="1" destOrd="0" presId="urn:microsoft.com/office/officeart/2005/8/layout/list1"/>
    <dgm:cxn modelId="{4196B33D-A8BA-6C40-AE67-37A9A9E39913}" type="presParOf" srcId="{95873ECF-EACC-2E4D-B8BD-8E0E1A5207D6}" destId="{92573275-5216-E94C-B5A0-838D56047F81}" srcOrd="2" destOrd="0" presId="urn:microsoft.com/office/officeart/2005/8/layout/list1"/>
    <dgm:cxn modelId="{71B1C032-1DE3-CD4F-806B-4BCB16C65917}" type="presParOf" srcId="{95873ECF-EACC-2E4D-B8BD-8E0E1A5207D6}" destId="{BACDEA00-7DA2-DD44-9870-10CA16588730}" srcOrd="3" destOrd="0" presId="urn:microsoft.com/office/officeart/2005/8/layout/list1"/>
    <dgm:cxn modelId="{D5BF5830-C0E0-1143-B66E-A398C3782222}" type="presParOf" srcId="{95873ECF-EACC-2E4D-B8BD-8E0E1A5207D6}" destId="{20226B48-8B9E-D244-BD09-AE9E9F75E3EC}" srcOrd="4" destOrd="0" presId="urn:microsoft.com/office/officeart/2005/8/layout/list1"/>
    <dgm:cxn modelId="{0656DBFA-8848-4347-9230-07D198E9811D}" type="presParOf" srcId="{20226B48-8B9E-D244-BD09-AE9E9F75E3EC}" destId="{E08D6E32-894D-4D4F-BA1B-8BC0B40DE5A5}" srcOrd="0" destOrd="0" presId="urn:microsoft.com/office/officeart/2005/8/layout/list1"/>
    <dgm:cxn modelId="{AE8A4EAA-2491-F546-9CC8-CBC0275E1B28}" type="presParOf" srcId="{20226B48-8B9E-D244-BD09-AE9E9F75E3EC}" destId="{0F2D4D99-3EFA-3340-A802-6292ADE377B7}" srcOrd="1" destOrd="0" presId="urn:microsoft.com/office/officeart/2005/8/layout/list1"/>
    <dgm:cxn modelId="{E7387066-001F-954A-9B9E-C0105C54E990}" type="presParOf" srcId="{95873ECF-EACC-2E4D-B8BD-8E0E1A5207D6}" destId="{C2CBA55A-2C15-C149-BB69-48D0DB766F8F}" srcOrd="5" destOrd="0" presId="urn:microsoft.com/office/officeart/2005/8/layout/list1"/>
    <dgm:cxn modelId="{E341AE59-3FDB-354D-91A9-8C5DEFD09860}" type="presParOf" srcId="{95873ECF-EACC-2E4D-B8BD-8E0E1A5207D6}" destId="{13BB1180-9FD8-E44B-8989-AA634CB080C0}" srcOrd="6" destOrd="0" presId="urn:microsoft.com/office/officeart/2005/8/layout/list1"/>
    <dgm:cxn modelId="{18ED7138-91F4-4740-B740-5EBF6A2F4929}" type="presParOf" srcId="{95873ECF-EACC-2E4D-B8BD-8E0E1A5207D6}" destId="{0CBD4320-0CF6-A749-A58B-C3BD516973CA}" srcOrd="7" destOrd="0" presId="urn:microsoft.com/office/officeart/2005/8/layout/list1"/>
    <dgm:cxn modelId="{DEA24516-FE81-1542-9989-B27CC5AB1879}" type="presParOf" srcId="{95873ECF-EACC-2E4D-B8BD-8E0E1A5207D6}" destId="{E5C9DC07-C383-4A44-9C72-63795910AEDB}" srcOrd="8" destOrd="0" presId="urn:microsoft.com/office/officeart/2005/8/layout/list1"/>
    <dgm:cxn modelId="{E13B31F8-7300-8A4D-A7B7-8A49054DB890}" type="presParOf" srcId="{E5C9DC07-C383-4A44-9C72-63795910AEDB}" destId="{4456FB04-5563-BA43-9542-9FCA804B1E85}" srcOrd="0" destOrd="0" presId="urn:microsoft.com/office/officeart/2005/8/layout/list1"/>
    <dgm:cxn modelId="{F4120390-4267-9D48-AA4F-A16BB19B16C8}" type="presParOf" srcId="{E5C9DC07-C383-4A44-9C72-63795910AEDB}" destId="{1C0119FC-CB4E-0341-9777-CDF94B52535F}" srcOrd="1" destOrd="0" presId="urn:microsoft.com/office/officeart/2005/8/layout/list1"/>
    <dgm:cxn modelId="{9DE64576-3C9C-7341-9A17-909D5B0999AD}" type="presParOf" srcId="{95873ECF-EACC-2E4D-B8BD-8E0E1A5207D6}" destId="{E1785BE0-256D-304A-8540-32668FAA35D9}" srcOrd="9" destOrd="0" presId="urn:microsoft.com/office/officeart/2005/8/layout/list1"/>
    <dgm:cxn modelId="{F9CA2A61-37C4-EC42-90CF-FC6D6BFDE092}" type="presParOf" srcId="{95873ECF-EACC-2E4D-B8BD-8E0E1A5207D6}" destId="{F99B9764-DAA7-DD47-8372-7D5E9B6BB07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FDE2FD-9E9B-4ED4-8D9B-75491D536B99}"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FF7A9B63-AADC-4888-AB44-662982226427}">
      <dgm:prSet/>
      <dgm:spPr/>
      <dgm:t>
        <a:bodyPr/>
        <a:lstStyle/>
        <a:p>
          <a:r>
            <a:rPr lang="en-US"/>
            <a:t>Model Selection</a:t>
          </a:r>
        </a:p>
      </dgm:t>
    </dgm:pt>
    <dgm:pt modelId="{B2B088C0-26B2-454C-8B2E-235BB81A4871}" type="parTrans" cxnId="{9AE2E20A-574B-460E-98FD-5D7FAD739404}">
      <dgm:prSet/>
      <dgm:spPr/>
      <dgm:t>
        <a:bodyPr/>
        <a:lstStyle/>
        <a:p>
          <a:endParaRPr lang="en-US"/>
        </a:p>
      </dgm:t>
    </dgm:pt>
    <dgm:pt modelId="{77FBC711-2D50-4265-ABFF-D175C399A15C}" type="sibTrans" cxnId="{9AE2E20A-574B-460E-98FD-5D7FAD739404}">
      <dgm:prSet/>
      <dgm:spPr/>
      <dgm:t>
        <a:bodyPr/>
        <a:lstStyle/>
        <a:p>
          <a:endParaRPr lang="en-US"/>
        </a:p>
      </dgm:t>
    </dgm:pt>
    <dgm:pt modelId="{9DFE2696-D041-4551-9C0E-626D64298454}">
      <dgm:prSet/>
      <dgm:spPr/>
      <dgm:t>
        <a:bodyPr/>
        <a:lstStyle/>
        <a:p>
          <a:r>
            <a:rPr lang="en-US" dirty="0"/>
            <a:t>XGBoost Classifier.</a:t>
          </a:r>
        </a:p>
      </dgm:t>
    </dgm:pt>
    <dgm:pt modelId="{053CDA33-EAB3-4149-996E-EDCA38C9BC08}" type="parTrans" cxnId="{8B5C8649-E95F-430B-BDDA-6CD5E94B717D}">
      <dgm:prSet/>
      <dgm:spPr/>
      <dgm:t>
        <a:bodyPr/>
        <a:lstStyle/>
        <a:p>
          <a:endParaRPr lang="en-US"/>
        </a:p>
      </dgm:t>
    </dgm:pt>
    <dgm:pt modelId="{309E7664-8679-4829-A1FC-1410314C7D5E}" type="sibTrans" cxnId="{8B5C8649-E95F-430B-BDDA-6CD5E94B717D}">
      <dgm:prSet/>
      <dgm:spPr/>
      <dgm:t>
        <a:bodyPr/>
        <a:lstStyle/>
        <a:p>
          <a:endParaRPr lang="en-US"/>
        </a:p>
      </dgm:t>
    </dgm:pt>
    <dgm:pt modelId="{07055072-FD49-4397-89E2-25F3A0B8CE4A}">
      <dgm:prSet/>
      <dgm:spPr/>
      <dgm:t>
        <a:bodyPr/>
        <a:lstStyle/>
        <a:p>
          <a:r>
            <a:rPr lang="en-US" dirty="0"/>
            <a:t>Pros: </a:t>
          </a:r>
        </a:p>
      </dgm:t>
    </dgm:pt>
    <dgm:pt modelId="{13318A47-4FAC-4E94-953C-9A71697FAC31}" type="parTrans" cxnId="{E8274230-9B3D-449C-A2BE-98FAD00E2590}">
      <dgm:prSet/>
      <dgm:spPr/>
      <dgm:t>
        <a:bodyPr/>
        <a:lstStyle/>
        <a:p>
          <a:endParaRPr lang="en-US"/>
        </a:p>
      </dgm:t>
    </dgm:pt>
    <dgm:pt modelId="{FB9F0102-0F0C-4A60-BFC4-47CA69B3474C}" type="sibTrans" cxnId="{E8274230-9B3D-449C-A2BE-98FAD00E2590}">
      <dgm:prSet/>
      <dgm:spPr/>
      <dgm:t>
        <a:bodyPr/>
        <a:lstStyle/>
        <a:p>
          <a:endParaRPr lang="en-US"/>
        </a:p>
      </dgm:t>
    </dgm:pt>
    <dgm:pt modelId="{2D2E6ED2-4D8A-4EE9-9BC0-0CA7F48B99CB}">
      <dgm:prSet/>
      <dgm:spPr/>
      <dgm:t>
        <a:bodyPr/>
        <a:lstStyle/>
        <a:p>
          <a:r>
            <a:rPr lang="en-US" dirty="0"/>
            <a:t>Accounts for interactions between variables</a:t>
          </a:r>
        </a:p>
      </dgm:t>
    </dgm:pt>
    <dgm:pt modelId="{BB47C036-1B09-455F-9D2F-3D1F51D22DA4}" type="parTrans" cxnId="{0F56342D-0F1A-467A-BBDF-2F38982C0D7E}">
      <dgm:prSet/>
      <dgm:spPr/>
      <dgm:t>
        <a:bodyPr/>
        <a:lstStyle/>
        <a:p>
          <a:endParaRPr lang="en-US"/>
        </a:p>
      </dgm:t>
    </dgm:pt>
    <dgm:pt modelId="{1323AB4E-DDFD-4936-A03D-3C3F08526DB2}" type="sibTrans" cxnId="{0F56342D-0F1A-467A-BBDF-2F38982C0D7E}">
      <dgm:prSet/>
      <dgm:spPr/>
      <dgm:t>
        <a:bodyPr/>
        <a:lstStyle/>
        <a:p>
          <a:endParaRPr lang="en-US"/>
        </a:p>
      </dgm:t>
    </dgm:pt>
    <dgm:pt modelId="{ED9834BA-7647-4F0A-BD29-B47B70228129}">
      <dgm:prSet/>
      <dgm:spPr/>
      <dgm:t>
        <a:bodyPr/>
        <a:lstStyle/>
        <a:p>
          <a:r>
            <a:rPr lang="en-US" dirty="0"/>
            <a:t>No scaling required</a:t>
          </a:r>
        </a:p>
      </dgm:t>
    </dgm:pt>
    <dgm:pt modelId="{B495A394-8706-413D-AD3E-92DE541B0A21}" type="parTrans" cxnId="{F0C66806-50DF-4A74-BFB1-34124B3FE73A}">
      <dgm:prSet/>
      <dgm:spPr/>
      <dgm:t>
        <a:bodyPr/>
        <a:lstStyle/>
        <a:p>
          <a:endParaRPr lang="en-US"/>
        </a:p>
      </dgm:t>
    </dgm:pt>
    <dgm:pt modelId="{52591C9C-9E0B-4934-A183-DA9E6A3891A3}" type="sibTrans" cxnId="{F0C66806-50DF-4A74-BFB1-34124B3FE73A}">
      <dgm:prSet/>
      <dgm:spPr/>
      <dgm:t>
        <a:bodyPr/>
        <a:lstStyle/>
        <a:p>
          <a:endParaRPr lang="en-US"/>
        </a:p>
      </dgm:t>
    </dgm:pt>
    <dgm:pt modelId="{EFC5C39F-E074-4E83-925E-F9938AE1201D}">
      <dgm:prSet/>
      <dgm:spPr/>
      <dgm:t>
        <a:bodyPr/>
        <a:lstStyle/>
        <a:p>
          <a:r>
            <a:rPr lang="en-US" dirty="0"/>
            <a:t>Robust to multicollinearity and outliers</a:t>
          </a:r>
        </a:p>
      </dgm:t>
    </dgm:pt>
    <dgm:pt modelId="{85D9B79D-7CA0-4977-A7D2-B8A03632FA6B}" type="parTrans" cxnId="{FA139CF8-4472-48A2-99CE-C4CD634C27C2}">
      <dgm:prSet/>
      <dgm:spPr/>
      <dgm:t>
        <a:bodyPr/>
        <a:lstStyle/>
        <a:p>
          <a:endParaRPr lang="en-US"/>
        </a:p>
      </dgm:t>
    </dgm:pt>
    <dgm:pt modelId="{A4B999D4-D47B-435F-9E78-5A66173E0387}" type="sibTrans" cxnId="{FA139CF8-4472-48A2-99CE-C4CD634C27C2}">
      <dgm:prSet/>
      <dgm:spPr/>
      <dgm:t>
        <a:bodyPr/>
        <a:lstStyle/>
        <a:p>
          <a:endParaRPr lang="en-US"/>
        </a:p>
      </dgm:t>
    </dgm:pt>
    <dgm:pt modelId="{74E6C419-8288-4CBA-B5A4-20EF2366C99B}">
      <dgm:prSet/>
      <dgm:spPr/>
      <dgm:t>
        <a:bodyPr/>
        <a:lstStyle/>
        <a:p>
          <a:r>
            <a:rPr lang="en-US" dirty="0"/>
            <a:t>Cons:</a:t>
          </a:r>
        </a:p>
      </dgm:t>
    </dgm:pt>
    <dgm:pt modelId="{372C6E94-3ABC-4FD4-82E5-AFCA7D73EB7B}" type="parTrans" cxnId="{4E552EDA-B725-4F39-8CF9-057F5CE95214}">
      <dgm:prSet/>
      <dgm:spPr/>
      <dgm:t>
        <a:bodyPr/>
        <a:lstStyle/>
        <a:p>
          <a:endParaRPr lang="en-US"/>
        </a:p>
      </dgm:t>
    </dgm:pt>
    <dgm:pt modelId="{22CE015C-D8A8-4F75-84F0-4C2C50210559}" type="sibTrans" cxnId="{4E552EDA-B725-4F39-8CF9-057F5CE95214}">
      <dgm:prSet/>
      <dgm:spPr/>
      <dgm:t>
        <a:bodyPr/>
        <a:lstStyle/>
        <a:p>
          <a:endParaRPr lang="en-US"/>
        </a:p>
      </dgm:t>
    </dgm:pt>
    <dgm:pt modelId="{954051E7-B931-4D70-8A95-54454B18E844}">
      <dgm:prSet/>
      <dgm:spPr/>
      <dgm:t>
        <a:bodyPr/>
        <a:lstStyle/>
        <a:p>
          <a:r>
            <a:rPr lang="en-US" dirty="0"/>
            <a:t>Requires more computational power compared to logistic regression</a:t>
          </a:r>
        </a:p>
      </dgm:t>
    </dgm:pt>
    <dgm:pt modelId="{3DEE6B89-22C1-47A5-88A5-C7267CAC8C7C}" type="parTrans" cxnId="{B756A54A-731D-4807-8D6F-110C3C8BD5F5}">
      <dgm:prSet/>
      <dgm:spPr/>
      <dgm:t>
        <a:bodyPr/>
        <a:lstStyle/>
        <a:p>
          <a:endParaRPr lang="en-US"/>
        </a:p>
      </dgm:t>
    </dgm:pt>
    <dgm:pt modelId="{38A5CF28-BAF3-4F24-82F9-657325249E48}" type="sibTrans" cxnId="{B756A54A-731D-4807-8D6F-110C3C8BD5F5}">
      <dgm:prSet/>
      <dgm:spPr/>
      <dgm:t>
        <a:bodyPr/>
        <a:lstStyle/>
        <a:p>
          <a:endParaRPr lang="en-US"/>
        </a:p>
      </dgm:t>
    </dgm:pt>
    <dgm:pt modelId="{8FD4772C-E088-40DE-87CE-7CBA84FD8A51}">
      <dgm:prSet/>
      <dgm:spPr/>
      <dgm:t>
        <a:bodyPr/>
        <a:lstStyle/>
        <a:p>
          <a:r>
            <a:rPr lang="en-US" dirty="0"/>
            <a:t>Less interpretable than logistic regression</a:t>
          </a:r>
        </a:p>
      </dgm:t>
    </dgm:pt>
    <dgm:pt modelId="{108306AE-5795-44FB-98BA-DF0513D4AE55}" type="parTrans" cxnId="{DAC2B3E1-010C-45BE-9ADB-DEA845BB5116}">
      <dgm:prSet/>
      <dgm:spPr/>
      <dgm:t>
        <a:bodyPr/>
        <a:lstStyle/>
        <a:p>
          <a:endParaRPr lang="en-US"/>
        </a:p>
      </dgm:t>
    </dgm:pt>
    <dgm:pt modelId="{861A3A1C-8030-4BFB-8A56-153F4344380E}" type="sibTrans" cxnId="{DAC2B3E1-010C-45BE-9ADB-DEA845BB5116}">
      <dgm:prSet/>
      <dgm:spPr/>
      <dgm:t>
        <a:bodyPr/>
        <a:lstStyle/>
        <a:p>
          <a:endParaRPr lang="en-US"/>
        </a:p>
      </dgm:t>
    </dgm:pt>
    <dgm:pt modelId="{CD98A70B-28C2-4F82-BFB9-EAB1D3D9F62A}">
      <dgm:prSet/>
      <dgm:spPr/>
      <dgm:t>
        <a:bodyPr/>
        <a:lstStyle/>
        <a:p>
          <a:r>
            <a:rPr lang="en-US"/>
            <a:t>Demands extensive hyperparameter tuning</a:t>
          </a:r>
        </a:p>
      </dgm:t>
    </dgm:pt>
    <dgm:pt modelId="{04D75FFB-BD96-4F07-B034-140520C2EFDB}" type="parTrans" cxnId="{95D6ACFA-3F20-4C4B-85C5-14FF7CCFA76B}">
      <dgm:prSet/>
      <dgm:spPr/>
      <dgm:t>
        <a:bodyPr/>
        <a:lstStyle/>
        <a:p>
          <a:endParaRPr lang="en-US"/>
        </a:p>
      </dgm:t>
    </dgm:pt>
    <dgm:pt modelId="{2A8AC23E-EB34-4C8E-BF2A-AD0621DC485F}" type="sibTrans" cxnId="{95D6ACFA-3F20-4C4B-85C5-14FF7CCFA76B}">
      <dgm:prSet/>
      <dgm:spPr/>
      <dgm:t>
        <a:bodyPr/>
        <a:lstStyle/>
        <a:p>
          <a:endParaRPr lang="en-US"/>
        </a:p>
      </dgm:t>
    </dgm:pt>
    <dgm:pt modelId="{2F641C18-6790-4320-A836-5A6A7EC3ECC8}">
      <dgm:prSet/>
      <dgm:spPr/>
      <dgm:t>
        <a:bodyPr/>
        <a:lstStyle/>
        <a:p>
          <a:r>
            <a:rPr lang="en-US"/>
            <a:t>Model Training</a:t>
          </a:r>
        </a:p>
      </dgm:t>
    </dgm:pt>
    <dgm:pt modelId="{4210161D-1B7F-4B6E-B0CC-04DD3D01ADD8}" type="parTrans" cxnId="{E95AF4F7-DF5A-4686-AD8B-2804D0C10448}">
      <dgm:prSet/>
      <dgm:spPr/>
      <dgm:t>
        <a:bodyPr/>
        <a:lstStyle/>
        <a:p>
          <a:endParaRPr lang="en-US"/>
        </a:p>
      </dgm:t>
    </dgm:pt>
    <dgm:pt modelId="{DA1F4B57-0DC0-4F60-974D-4C8B8EA631D0}" type="sibTrans" cxnId="{E95AF4F7-DF5A-4686-AD8B-2804D0C10448}">
      <dgm:prSet/>
      <dgm:spPr/>
      <dgm:t>
        <a:bodyPr/>
        <a:lstStyle/>
        <a:p>
          <a:endParaRPr lang="en-US"/>
        </a:p>
      </dgm:t>
    </dgm:pt>
    <dgm:pt modelId="{E077C458-5391-43FB-94BF-F18501416D77}">
      <dgm:prSet/>
      <dgm:spPr/>
      <dgm:t>
        <a:bodyPr/>
        <a:lstStyle/>
        <a:p>
          <a:pPr>
            <a:buFont typeface="Arial" panose="020B0604020202020204" pitchFamily="34" charset="0"/>
            <a:buNone/>
          </a:pPr>
          <a:r>
            <a:rPr lang="en-US" dirty="0"/>
            <a:t>Split the dataset into training and testing sets using an 80:20 ratio.</a:t>
          </a:r>
        </a:p>
        <a:p>
          <a:pPr>
            <a:buNone/>
          </a:pPr>
          <a:r>
            <a:rPr lang="en-US" dirty="0"/>
            <a:t>Mitigated overfitting, especially given the small dataset, by tuning parameters such as learning rate, gamma, and regularization using Bayesian optimization.</a:t>
          </a:r>
        </a:p>
      </dgm:t>
    </dgm:pt>
    <dgm:pt modelId="{29BC4795-FE73-4511-90CB-875DFB82DF21}" type="parTrans" cxnId="{5BB0C122-8D50-4760-B212-D25A3AF8F57D}">
      <dgm:prSet/>
      <dgm:spPr/>
      <dgm:t>
        <a:bodyPr/>
        <a:lstStyle/>
        <a:p>
          <a:endParaRPr lang="en-US"/>
        </a:p>
      </dgm:t>
    </dgm:pt>
    <dgm:pt modelId="{14274FC7-1AA3-4FFD-A4C0-37226CA60A52}" type="sibTrans" cxnId="{5BB0C122-8D50-4760-B212-D25A3AF8F57D}">
      <dgm:prSet/>
      <dgm:spPr/>
      <dgm:t>
        <a:bodyPr/>
        <a:lstStyle/>
        <a:p>
          <a:endParaRPr lang="en-US"/>
        </a:p>
      </dgm:t>
    </dgm:pt>
    <dgm:pt modelId="{19946E71-EA40-498B-91DF-15FC5119BC67}">
      <dgm:prSet/>
      <dgm:spPr/>
      <dgm:t>
        <a:bodyPr/>
        <a:lstStyle/>
        <a:p>
          <a:pPr>
            <a:buNone/>
          </a:pPr>
          <a:r>
            <a:rPr lang="en-US" dirty="0"/>
            <a:t>Applied stratified k-fold cross-validation</a:t>
          </a:r>
        </a:p>
      </dgm:t>
    </dgm:pt>
    <dgm:pt modelId="{D5327BD8-0858-4D8F-A444-4F70EF77FE0A}" type="parTrans" cxnId="{FCD5887D-BA77-49C8-A5C2-FC10E669866C}">
      <dgm:prSet/>
      <dgm:spPr/>
      <dgm:t>
        <a:bodyPr/>
        <a:lstStyle/>
        <a:p>
          <a:endParaRPr lang="en-US"/>
        </a:p>
      </dgm:t>
    </dgm:pt>
    <dgm:pt modelId="{CA2AF6A1-3D1E-4CF9-A666-8498D0D435F5}" type="sibTrans" cxnId="{FCD5887D-BA77-49C8-A5C2-FC10E669866C}">
      <dgm:prSet/>
      <dgm:spPr/>
      <dgm:t>
        <a:bodyPr/>
        <a:lstStyle/>
        <a:p>
          <a:endParaRPr lang="en-US"/>
        </a:p>
      </dgm:t>
    </dgm:pt>
    <dgm:pt modelId="{F2A0717B-0F47-4B84-AAA4-A1BEC4933901}">
      <dgm:prSet/>
      <dgm:spPr/>
      <dgm:t>
        <a:bodyPr/>
        <a:lstStyle/>
        <a:p>
          <a:r>
            <a:rPr lang="en-US"/>
            <a:t>Feature Selection</a:t>
          </a:r>
        </a:p>
      </dgm:t>
    </dgm:pt>
    <dgm:pt modelId="{391BFF61-3F7C-466D-BBF0-197112F4C7C9}" type="parTrans" cxnId="{0F6C4941-9FF6-4495-A66F-8195C2C9F71C}">
      <dgm:prSet/>
      <dgm:spPr/>
      <dgm:t>
        <a:bodyPr/>
        <a:lstStyle/>
        <a:p>
          <a:endParaRPr lang="en-US"/>
        </a:p>
      </dgm:t>
    </dgm:pt>
    <dgm:pt modelId="{025955C8-48DE-43C8-BCC4-C581AC3A73C1}" type="sibTrans" cxnId="{0F6C4941-9FF6-4495-A66F-8195C2C9F71C}">
      <dgm:prSet/>
      <dgm:spPr/>
      <dgm:t>
        <a:bodyPr/>
        <a:lstStyle/>
        <a:p>
          <a:endParaRPr lang="en-US"/>
        </a:p>
      </dgm:t>
    </dgm:pt>
    <dgm:pt modelId="{F55C20A4-34CA-4359-B45D-C5F0BFEF7E14}">
      <dgm:prSet/>
      <dgm:spPr/>
      <dgm:t>
        <a:bodyPr/>
        <a:lstStyle/>
        <a:p>
          <a:r>
            <a:rPr lang="en-US" dirty="0"/>
            <a:t>Selected 20 key variables, including credit score, rental payment history, rent-to-income ratio, employment type, loan tenure, EMI, household size, area unemployment rate, etc.</a:t>
          </a:r>
        </a:p>
      </dgm:t>
    </dgm:pt>
    <dgm:pt modelId="{A853DE9B-876A-4BE6-B003-1EBD95BFF709}" type="parTrans" cxnId="{ABD71BBD-7ED8-48D7-94DC-B9C7D5155441}">
      <dgm:prSet/>
      <dgm:spPr/>
      <dgm:t>
        <a:bodyPr/>
        <a:lstStyle/>
        <a:p>
          <a:endParaRPr lang="en-US"/>
        </a:p>
      </dgm:t>
    </dgm:pt>
    <dgm:pt modelId="{D936D2C6-1754-4FC4-89B6-B45A4CED567B}" type="sibTrans" cxnId="{ABD71BBD-7ED8-48D7-94DC-B9C7D5155441}">
      <dgm:prSet/>
      <dgm:spPr/>
      <dgm:t>
        <a:bodyPr/>
        <a:lstStyle/>
        <a:p>
          <a:endParaRPr lang="en-US"/>
        </a:p>
      </dgm:t>
    </dgm:pt>
    <dgm:pt modelId="{20ACCFB3-C67B-470D-9107-3B99FF029C93}">
      <dgm:prSet/>
      <dgm:spPr/>
      <dgm:t>
        <a:bodyPr/>
        <a:lstStyle/>
        <a:p>
          <a:r>
            <a:rPr lang="en-US"/>
            <a:t>Target Variable</a:t>
          </a:r>
        </a:p>
      </dgm:t>
    </dgm:pt>
    <dgm:pt modelId="{418AFF00-CC33-4B31-B0E0-76D1E32AD5DF}" type="parTrans" cxnId="{1D848D4A-72AF-4850-8694-8344776506BF}">
      <dgm:prSet/>
      <dgm:spPr/>
      <dgm:t>
        <a:bodyPr/>
        <a:lstStyle/>
        <a:p>
          <a:endParaRPr lang="en-US"/>
        </a:p>
      </dgm:t>
    </dgm:pt>
    <dgm:pt modelId="{CEA40D66-2502-47CF-B653-0ADC4AFF3AEA}" type="sibTrans" cxnId="{1D848D4A-72AF-4850-8694-8344776506BF}">
      <dgm:prSet/>
      <dgm:spPr/>
      <dgm:t>
        <a:bodyPr/>
        <a:lstStyle/>
        <a:p>
          <a:endParaRPr lang="en-US"/>
        </a:p>
      </dgm:t>
    </dgm:pt>
    <dgm:pt modelId="{51EDC6D4-D9B2-4D78-9BF7-888FA4372877}">
      <dgm:prSet/>
      <dgm:spPr/>
      <dgm:t>
        <a:bodyPr/>
        <a:lstStyle/>
        <a:p>
          <a:r>
            <a:rPr lang="en-US"/>
            <a:t>Timely Payments</a:t>
          </a:r>
        </a:p>
      </dgm:t>
    </dgm:pt>
    <dgm:pt modelId="{F93B61C4-C761-4C47-A286-2CD08D894902}" type="parTrans" cxnId="{B1BCFA0C-8042-4429-85C6-4F94EB2CE22F}">
      <dgm:prSet/>
      <dgm:spPr/>
      <dgm:t>
        <a:bodyPr/>
        <a:lstStyle/>
        <a:p>
          <a:endParaRPr lang="en-US"/>
        </a:p>
      </dgm:t>
    </dgm:pt>
    <dgm:pt modelId="{F8121311-DECD-4A37-9F9C-7F71DA143B29}" type="sibTrans" cxnId="{B1BCFA0C-8042-4429-85C6-4F94EB2CE22F}">
      <dgm:prSet/>
      <dgm:spPr/>
      <dgm:t>
        <a:bodyPr/>
        <a:lstStyle/>
        <a:p>
          <a:endParaRPr lang="en-US"/>
        </a:p>
      </dgm:t>
    </dgm:pt>
    <dgm:pt modelId="{57DF7204-49E0-0349-B4D9-FB8737543273}" type="pres">
      <dgm:prSet presAssocID="{2DFDE2FD-9E9B-4ED4-8D9B-75491D536B99}" presName="Name0" presStyleCnt="0">
        <dgm:presLayoutVars>
          <dgm:dir/>
          <dgm:animLvl val="lvl"/>
          <dgm:resizeHandles val="exact"/>
        </dgm:presLayoutVars>
      </dgm:prSet>
      <dgm:spPr/>
    </dgm:pt>
    <dgm:pt modelId="{A127EBD6-45FB-324B-93DA-4B0BE446ABEA}" type="pres">
      <dgm:prSet presAssocID="{FF7A9B63-AADC-4888-AB44-662982226427}" presName="composite" presStyleCnt="0"/>
      <dgm:spPr/>
    </dgm:pt>
    <dgm:pt modelId="{C18DB01B-B931-CB48-915D-F58D349F5659}" type="pres">
      <dgm:prSet presAssocID="{FF7A9B63-AADC-4888-AB44-662982226427}" presName="parTx" presStyleLbl="alignNode1" presStyleIdx="0" presStyleCnt="4">
        <dgm:presLayoutVars>
          <dgm:chMax val="0"/>
          <dgm:chPref val="0"/>
        </dgm:presLayoutVars>
      </dgm:prSet>
      <dgm:spPr/>
    </dgm:pt>
    <dgm:pt modelId="{380EBA1D-5F20-5E46-991B-5886EFAFC23A}" type="pres">
      <dgm:prSet presAssocID="{FF7A9B63-AADC-4888-AB44-662982226427}" presName="desTx" presStyleLbl="alignAccFollowNode1" presStyleIdx="0" presStyleCnt="4">
        <dgm:presLayoutVars/>
      </dgm:prSet>
      <dgm:spPr/>
    </dgm:pt>
    <dgm:pt modelId="{83CC1F56-88EE-904E-BCC3-04D0B7514987}" type="pres">
      <dgm:prSet presAssocID="{77FBC711-2D50-4265-ABFF-D175C399A15C}" presName="space" presStyleCnt="0"/>
      <dgm:spPr/>
    </dgm:pt>
    <dgm:pt modelId="{AE43CE39-AF80-4F4C-AC45-14DAB8C033C6}" type="pres">
      <dgm:prSet presAssocID="{2F641C18-6790-4320-A836-5A6A7EC3ECC8}" presName="composite" presStyleCnt="0"/>
      <dgm:spPr/>
    </dgm:pt>
    <dgm:pt modelId="{8BD000C1-2961-9741-97F7-668E55E5B7CE}" type="pres">
      <dgm:prSet presAssocID="{2F641C18-6790-4320-A836-5A6A7EC3ECC8}" presName="parTx" presStyleLbl="alignNode1" presStyleIdx="1" presStyleCnt="4">
        <dgm:presLayoutVars>
          <dgm:chMax val="0"/>
          <dgm:chPref val="0"/>
        </dgm:presLayoutVars>
      </dgm:prSet>
      <dgm:spPr/>
    </dgm:pt>
    <dgm:pt modelId="{19C274B2-16F0-1641-8F80-C2B8A6C42354}" type="pres">
      <dgm:prSet presAssocID="{2F641C18-6790-4320-A836-5A6A7EC3ECC8}" presName="desTx" presStyleLbl="alignAccFollowNode1" presStyleIdx="1" presStyleCnt="4">
        <dgm:presLayoutVars/>
      </dgm:prSet>
      <dgm:spPr/>
    </dgm:pt>
    <dgm:pt modelId="{EF6A3A2D-8CF1-9B41-8BB1-46854E2E6743}" type="pres">
      <dgm:prSet presAssocID="{DA1F4B57-0DC0-4F60-974D-4C8B8EA631D0}" presName="space" presStyleCnt="0"/>
      <dgm:spPr/>
    </dgm:pt>
    <dgm:pt modelId="{F55F3E74-D69D-C444-9E7D-FC42B3E421B8}" type="pres">
      <dgm:prSet presAssocID="{F2A0717B-0F47-4B84-AAA4-A1BEC4933901}" presName="composite" presStyleCnt="0"/>
      <dgm:spPr/>
    </dgm:pt>
    <dgm:pt modelId="{F5ADFEFB-724C-1248-B505-835169D30EBB}" type="pres">
      <dgm:prSet presAssocID="{F2A0717B-0F47-4B84-AAA4-A1BEC4933901}" presName="parTx" presStyleLbl="alignNode1" presStyleIdx="2" presStyleCnt="4">
        <dgm:presLayoutVars>
          <dgm:chMax val="0"/>
          <dgm:chPref val="0"/>
        </dgm:presLayoutVars>
      </dgm:prSet>
      <dgm:spPr/>
    </dgm:pt>
    <dgm:pt modelId="{116FB27B-90EC-1642-980B-A64C23F98080}" type="pres">
      <dgm:prSet presAssocID="{F2A0717B-0F47-4B84-AAA4-A1BEC4933901}" presName="desTx" presStyleLbl="alignAccFollowNode1" presStyleIdx="2" presStyleCnt="4">
        <dgm:presLayoutVars/>
      </dgm:prSet>
      <dgm:spPr/>
    </dgm:pt>
    <dgm:pt modelId="{74048B80-C168-294F-94C6-9DE3828CEF8E}" type="pres">
      <dgm:prSet presAssocID="{025955C8-48DE-43C8-BCC4-C581AC3A73C1}" presName="space" presStyleCnt="0"/>
      <dgm:spPr/>
    </dgm:pt>
    <dgm:pt modelId="{1C9DC13E-769C-3345-BC7F-69CA4CF75482}" type="pres">
      <dgm:prSet presAssocID="{20ACCFB3-C67B-470D-9107-3B99FF029C93}" presName="composite" presStyleCnt="0"/>
      <dgm:spPr/>
    </dgm:pt>
    <dgm:pt modelId="{48890FE5-B62D-1B40-BC01-8365BC7B2BFE}" type="pres">
      <dgm:prSet presAssocID="{20ACCFB3-C67B-470D-9107-3B99FF029C93}" presName="parTx" presStyleLbl="alignNode1" presStyleIdx="3" presStyleCnt="4">
        <dgm:presLayoutVars>
          <dgm:chMax val="0"/>
          <dgm:chPref val="0"/>
        </dgm:presLayoutVars>
      </dgm:prSet>
      <dgm:spPr/>
    </dgm:pt>
    <dgm:pt modelId="{5668C53D-5459-8A47-B65F-03F286DAF13E}" type="pres">
      <dgm:prSet presAssocID="{20ACCFB3-C67B-470D-9107-3B99FF029C93}" presName="desTx" presStyleLbl="alignAccFollowNode1" presStyleIdx="3" presStyleCnt="4">
        <dgm:presLayoutVars/>
      </dgm:prSet>
      <dgm:spPr/>
    </dgm:pt>
  </dgm:ptLst>
  <dgm:cxnLst>
    <dgm:cxn modelId="{B7366001-2896-7C4E-8CD4-5B5634B66F07}" type="presOf" srcId="{2D2E6ED2-4D8A-4EE9-9BC0-0CA7F48B99CB}" destId="{380EBA1D-5F20-5E46-991B-5886EFAFC23A}" srcOrd="0" destOrd="2" presId="urn:microsoft.com/office/officeart/2016/7/layout/ChevronBlockProcess"/>
    <dgm:cxn modelId="{F0C66806-50DF-4A74-BFB1-34124B3FE73A}" srcId="{07055072-FD49-4397-89E2-25F3A0B8CE4A}" destId="{ED9834BA-7647-4F0A-BD29-B47B70228129}" srcOrd="1" destOrd="0" parTransId="{B495A394-8706-413D-AD3E-92DE541B0A21}" sibTransId="{52591C9C-9E0B-4934-A183-DA9E6A3891A3}"/>
    <dgm:cxn modelId="{9AE2E20A-574B-460E-98FD-5D7FAD739404}" srcId="{2DFDE2FD-9E9B-4ED4-8D9B-75491D536B99}" destId="{FF7A9B63-AADC-4888-AB44-662982226427}" srcOrd="0" destOrd="0" parTransId="{B2B088C0-26B2-454C-8B2E-235BB81A4871}" sibTransId="{77FBC711-2D50-4265-ABFF-D175C399A15C}"/>
    <dgm:cxn modelId="{5C86AF0B-A90F-CA4B-8998-9AC785B36502}" type="presOf" srcId="{ED9834BA-7647-4F0A-BD29-B47B70228129}" destId="{380EBA1D-5F20-5E46-991B-5886EFAFC23A}" srcOrd="0" destOrd="3" presId="urn:microsoft.com/office/officeart/2016/7/layout/ChevronBlockProcess"/>
    <dgm:cxn modelId="{B1BCFA0C-8042-4429-85C6-4F94EB2CE22F}" srcId="{20ACCFB3-C67B-470D-9107-3B99FF029C93}" destId="{51EDC6D4-D9B2-4D78-9BF7-888FA4372877}" srcOrd="0" destOrd="0" parTransId="{F93B61C4-C761-4C47-A286-2CD08D894902}" sibTransId="{F8121311-DECD-4A37-9F9C-7F71DA143B29}"/>
    <dgm:cxn modelId="{7AB52717-5DEC-C341-A494-FE0B2CE62B27}" type="presOf" srcId="{E077C458-5391-43FB-94BF-F18501416D77}" destId="{19C274B2-16F0-1641-8F80-C2B8A6C42354}" srcOrd="0" destOrd="0" presId="urn:microsoft.com/office/officeart/2016/7/layout/ChevronBlockProcess"/>
    <dgm:cxn modelId="{AC43091F-C248-4F46-BED2-6C3444BA4295}" type="presOf" srcId="{2DFDE2FD-9E9B-4ED4-8D9B-75491D536B99}" destId="{57DF7204-49E0-0349-B4D9-FB8737543273}" srcOrd="0" destOrd="0" presId="urn:microsoft.com/office/officeart/2016/7/layout/ChevronBlockProcess"/>
    <dgm:cxn modelId="{5BB0C122-8D50-4760-B212-D25A3AF8F57D}" srcId="{2F641C18-6790-4320-A836-5A6A7EC3ECC8}" destId="{E077C458-5391-43FB-94BF-F18501416D77}" srcOrd="0" destOrd="0" parTransId="{29BC4795-FE73-4511-90CB-875DFB82DF21}" sibTransId="{14274FC7-1AA3-4FFD-A4C0-37226CA60A52}"/>
    <dgm:cxn modelId="{CC28B52A-C131-DA4E-9024-23AFFC58AC8F}" type="presOf" srcId="{954051E7-B931-4D70-8A95-54454B18E844}" destId="{380EBA1D-5F20-5E46-991B-5886EFAFC23A}" srcOrd="0" destOrd="6" presId="urn:microsoft.com/office/officeart/2016/7/layout/ChevronBlockProcess"/>
    <dgm:cxn modelId="{0F56342D-0F1A-467A-BBDF-2F38982C0D7E}" srcId="{07055072-FD49-4397-89E2-25F3A0B8CE4A}" destId="{2D2E6ED2-4D8A-4EE9-9BC0-0CA7F48B99CB}" srcOrd="0" destOrd="0" parTransId="{BB47C036-1B09-455F-9D2F-3D1F51D22DA4}" sibTransId="{1323AB4E-DDFD-4936-A03D-3C3F08526DB2}"/>
    <dgm:cxn modelId="{E8274230-9B3D-449C-A2BE-98FAD00E2590}" srcId="{FF7A9B63-AADC-4888-AB44-662982226427}" destId="{07055072-FD49-4397-89E2-25F3A0B8CE4A}" srcOrd="1" destOrd="0" parTransId="{13318A47-4FAC-4E94-953C-9A71697FAC31}" sibTransId="{FB9F0102-0F0C-4A60-BFC4-47CA69B3474C}"/>
    <dgm:cxn modelId="{4A19B03C-BFBD-B547-9A71-D506459BCA6A}" type="presOf" srcId="{CD98A70B-28C2-4F82-BFB9-EAB1D3D9F62A}" destId="{380EBA1D-5F20-5E46-991B-5886EFAFC23A}" srcOrd="0" destOrd="8" presId="urn:microsoft.com/office/officeart/2016/7/layout/ChevronBlockProcess"/>
    <dgm:cxn modelId="{0F6C4941-9FF6-4495-A66F-8195C2C9F71C}" srcId="{2DFDE2FD-9E9B-4ED4-8D9B-75491D536B99}" destId="{F2A0717B-0F47-4B84-AAA4-A1BEC4933901}" srcOrd="2" destOrd="0" parTransId="{391BFF61-3F7C-466D-BBF0-197112F4C7C9}" sibTransId="{025955C8-48DE-43C8-BCC4-C581AC3A73C1}"/>
    <dgm:cxn modelId="{8B5C8649-E95F-430B-BDDA-6CD5E94B717D}" srcId="{FF7A9B63-AADC-4888-AB44-662982226427}" destId="{9DFE2696-D041-4551-9C0E-626D64298454}" srcOrd="0" destOrd="0" parTransId="{053CDA33-EAB3-4149-996E-EDCA38C9BC08}" sibTransId="{309E7664-8679-4829-A1FC-1410314C7D5E}"/>
    <dgm:cxn modelId="{1D848D4A-72AF-4850-8694-8344776506BF}" srcId="{2DFDE2FD-9E9B-4ED4-8D9B-75491D536B99}" destId="{20ACCFB3-C67B-470D-9107-3B99FF029C93}" srcOrd="3" destOrd="0" parTransId="{418AFF00-CC33-4B31-B0E0-76D1E32AD5DF}" sibTransId="{CEA40D66-2502-47CF-B653-0ADC4AFF3AEA}"/>
    <dgm:cxn modelId="{B756A54A-731D-4807-8D6F-110C3C8BD5F5}" srcId="{74E6C419-8288-4CBA-B5A4-20EF2366C99B}" destId="{954051E7-B931-4D70-8A95-54454B18E844}" srcOrd="0" destOrd="0" parTransId="{3DEE6B89-22C1-47A5-88A5-C7267CAC8C7C}" sibTransId="{38A5CF28-BAF3-4F24-82F9-657325249E48}"/>
    <dgm:cxn modelId="{6EBCB054-9924-9B4A-92F4-5C5D18FB6095}" type="presOf" srcId="{8FD4772C-E088-40DE-87CE-7CBA84FD8A51}" destId="{380EBA1D-5F20-5E46-991B-5886EFAFC23A}" srcOrd="0" destOrd="7" presId="urn:microsoft.com/office/officeart/2016/7/layout/ChevronBlockProcess"/>
    <dgm:cxn modelId="{BA758963-71BD-BC4B-8C77-48747838B215}" type="presOf" srcId="{9DFE2696-D041-4551-9C0E-626D64298454}" destId="{380EBA1D-5F20-5E46-991B-5886EFAFC23A}" srcOrd="0" destOrd="0" presId="urn:microsoft.com/office/officeart/2016/7/layout/ChevronBlockProcess"/>
    <dgm:cxn modelId="{1804B073-B022-B243-9FF7-2C2FA6E64AF5}" type="presOf" srcId="{2F641C18-6790-4320-A836-5A6A7EC3ECC8}" destId="{8BD000C1-2961-9741-97F7-668E55E5B7CE}" srcOrd="0" destOrd="0" presId="urn:microsoft.com/office/officeart/2016/7/layout/ChevronBlockProcess"/>
    <dgm:cxn modelId="{FCD5887D-BA77-49C8-A5C2-FC10E669866C}" srcId="{2F641C18-6790-4320-A836-5A6A7EC3ECC8}" destId="{19946E71-EA40-498B-91DF-15FC5119BC67}" srcOrd="1" destOrd="0" parTransId="{D5327BD8-0858-4D8F-A444-4F70EF77FE0A}" sibTransId="{CA2AF6A1-3D1E-4CF9-A666-8498D0D435F5}"/>
    <dgm:cxn modelId="{D39B3D86-7544-7245-B60D-6A690C2FBB04}" type="presOf" srcId="{07055072-FD49-4397-89E2-25F3A0B8CE4A}" destId="{380EBA1D-5F20-5E46-991B-5886EFAFC23A}" srcOrd="0" destOrd="1" presId="urn:microsoft.com/office/officeart/2016/7/layout/ChevronBlockProcess"/>
    <dgm:cxn modelId="{162A3988-9B76-154F-BBFC-8EA15DE56F7C}" type="presOf" srcId="{51EDC6D4-D9B2-4D78-9BF7-888FA4372877}" destId="{5668C53D-5459-8A47-B65F-03F286DAF13E}" srcOrd="0" destOrd="0" presId="urn:microsoft.com/office/officeart/2016/7/layout/ChevronBlockProcess"/>
    <dgm:cxn modelId="{3741C591-FD26-1F4D-AF09-17FEC9EEB693}" type="presOf" srcId="{20ACCFB3-C67B-470D-9107-3B99FF029C93}" destId="{48890FE5-B62D-1B40-BC01-8365BC7B2BFE}" srcOrd="0" destOrd="0" presId="urn:microsoft.com/office/officeart/2016/7/layout/ChevronBlockProcess"/>
    <dgm:cxn modelId="{583F8C97-3AA4-B242-AEAC-74078EC441EA}" type="presOf" srcId="{F2A0717B-0F47-4B84-AAA4-A1BEC4933901}" destId="{F5ADFEFB-724C-1248-B505-835169D30EBB}" srcOrd="0" destOrd="0" presId="urn:microsoft.com/office/officeart/2016/7/layout/ChevronBlockProcess"/>
    <dgm:cxn modelId="{46D987A8-0927-C342-B8BD-3B0B634F4632}" type="presOf" srcId="{F55C20A4-34CA-4359-B45D-C5F0BFEF7E14}" destId="{116FB27B-90EC-1642-980B-A64C23F98080}" srcOrd="0" destOrd="0" presId="urn:microsoft.com/office/officeart/2016/7/layout/ChevronBlockProcess"/>
    <dgm:cxn modelId="{FA8CC3B4-EFD0-5C41-B7B3-E0E277657E48}" type="presOf" srcId="{74E6C419-8288-4CBA-B5A4-20EF2366C99B}" destId="{380EBA1D-5F20-5E46-991B-5886EFAFC23A}" srcOrd="0" destOrd="5" presId="urn:microsoft.com/office/officeart/2016/7/layout/ChevronBlockProcess"/>
    <dgm:cxn modelId="{ABD71BBD-7ED8-48D7-94DC-B9C7D5155441}" srcId="{F2A0717B-0F47-4B84-AAA4-A1BEC4933901}" destId="{F55C20A4-34CA-4359-B45D-C5F0BFEF7E14}" srcOrd="0" destOrd="0" parTransId="{A853DE9B-876A-4BE6-B003-1EBD95BFF709}" sibTransId="{D936D2C6-1754-4FC4-89B6-B45A4CED567B}"/>
    <dgm:cxn modelId="{4E552EDA-B725-4F39-8CF9-057F5CE95214}" srcId="{FF7A9B63-AADC-4888-AB44-662982226427}" destId="{74E6C419-8288-4CBA-B5A4-20EF2366C99B}" srcOrd="2" destOrd="0" parTransId="{372C6E94-3ABC-4FD4-82E5-AFCA7D73EB7B}" sibTransId="{22CE015C-D8A8-4F75-84F0-4C2C50210559}"/>
    <dgm:cxn modelId="{DAC2B3E1-010C-45BE-9ADB-DEA845BB5116}" srcId="{74E6C419-8288-4CBA-B5A4-20EF2366C99B}" destId="{8FD4772C-E088-40DE-87CE-7CBA84FD8A51}" srcOrd="1" destOrd="0" parTransId="{108306AE-5795-44FB-98BA-DF0513D4AE55}" sibTransId="{861A3A1C-8030-4BFB-8A56-153F4344380E}"/>
    <dgm:cxn modelId="{3E8B83E4-9EC9-1846-9954-36EF938A7920}" type="presOf" srcId="{EFC5C39F-E074-4E83-925E-F9938AE1201D}" destId="{380EBA1D-5F20-5E46-991B-5886EFAFC23A}" srcOrd="0" destOrd="4" presId="urn:microsoft.com/office/officeart/2016/7/layout/ChevronBlockProcess"/>
    <dgm:cxn modelId="{45298AEF-4396-524F-BD28-ABBBD33000F7}" type="presOf" srcId="{FF7A9B63-AADC-4888-AB44-662982226427}" destId="{C18DB01B-B931-CB48-915D-F58D349F5659}" srcOrd="0" destOrd="0" presId="urn:microsoft.com/office/officeart/2016/7/layout/ChevronBlockProcess"/>
    <dgm:cxn modelId="{E95AF4F7-DF5A-4686-AD8B-2804D0C10448}" srcId="{2DFDE2FD-9E9B-4ED4-8D9B-75491D536B99}" destId="{2F641C18-6790-4320-A836-5A6A7EC3ECC8}" srcOrd="1" destOrd="0" parTransId="{4210161D-1B7F-4B6E-B0CC-04DD3D01ADD8}" sibTransId="{DA1F4B57-0DC0-4F60-974D-4C8B8EA631D0}"/>
    <dgm:cxn modelId="{FA139CF8-4472-48A2-99CE-C4CD634C27C2}" srcId="{07055072-FD49-4397-89E2-25F3A0B8CE4A}" destId="{EFC5C39F-E074-4E83-925E-F9938AE1201D}" srcOrd="2" destOrd="0" parTransId="{85D9B79D-7CA0-4977-A7D2-B8A03632FA6B}" sibTransId="{A4B999D4-D47B-435F-9E78-5A66173E0387}"/>
    <dgm:cxn modelId="{7B01ACF8-47BF-8043-BE6F-D6B594936ED5}" type="presOf" srcId="{19946E71-EA40-498B-91DF-15FC5119BC67}" destId="{19C274B2-16F0-1641-8F80-C2B8A6C42354}" srcOrd="0" destOrd="1" presId="urn:microsoft.com/office/officeart/2016/7/layout/ChevronBlockProcess"/>
    <dgm:cxn modelId="{95D6ACFA-3F20-4C4B-85C5-14FF7CCFA76B}" srcId="{74E6C419-8288-4CBA-B5A4-20EF2366C99B}" destId="{CD98A70B-28C2-4F82-BFB9-EAB1D3D9F62A}" srcOrd="2" destOrd="0" parTransId="{04D75FFB-BD96-4F07-B034-140520C2EFDB}" sibTransId="{2A8AC23E-EB34-4C8E-BF2A-AD0621DC485F}"/>
    <dgm:cxn modelId="{18594099-229B-7E4A-B839-EC30AF501415}" type="presParOf" srcId="{57DF7204-49E0-0349-B4D9-FB8737543273}" destId="{A127EBD6-45FB-324B-93DA-4B0BE446ABEA}" srcOrd="0" destOrd="0" presId="urn:microsoft.com/office/officeart/2016/7/layout/ChevronBlockProcess"/>
    <dgm:cxn modelId="{3852AB9E-CE42-5147-852B-77C20B72A067}" type="presParOf" srcId="{A127EBD6-45FB-324B-93DA-4B0BE446ABEA}" destId="{C18DB01B-B931-CB48-915D-F58D349F5659}" srcOrd="0" destOrd="0" presId="urn:microsoft.com/office/officeart/2016/7/layout/ChevronBlockProcess"/>
    <dgm:cxn modelId="{A9AD574A-971C-1440-83CB-3DC6C41816E9}" type="presParOf" srcId="{A127EBD6-45FB-324B-93DA-4B0BE446ABEA}" destId="{380EBA1D-5F20-5E46-991B-5886EFAFC23A}" srcOrd="1" destOrd="0" presId="urn:microsoft.com/office/officeart/2016/7/layout/ChevronBlockProcess"/>
    <dgm:cxn modelId="{E029EC9E-3AC1-9847-A326-C08AE0405A8C}" type="presParOf" srcId="{57DF7204-49E0-0349-B4D9-FB8737543273}" destId="{83CC1F56-88EE-904E-BCC3-04D0B7514987}" srcOrd="1" destOrd="0" presId="urn:microsoft.com/office/officeart/2016/7/layout/ChevronBlockProcess"/>
    <dgm:cxn modelId="{47D8BD87-C5B4-F440-8F55-BBD000568620}" type="presParOf" srcId="{57DF7204-49E0-0349-B4D9-FB8737543273}" destId="{AE43CE39-AF80-4F4C-AC45-14DAB8C033C6}" srcOrd="2" destOrd="0" presId="urn:microsoft.com/office/officeart/2016/7/layout/ChevronBlockProcess"/>
    <dgm:cxn modelId="{EBA9837B-08FC-514D-9182-81FC5AA90C99}" type="presParOf" srcId="{AE43CE39-AF80-4F4C-AC45-14DAB8C033C6}" destId="{8BD000C1-2961-9741-97F7-668E55E5B7CE}" srcOrd="0" destOrd="0" presId="urn:microsoft.com/office/officeart/2016/7/layout/ChevronBlockProcess"/>
    <dgm:cxn modelId="{AEFD041A-7262-7F44-BC79-8B01547E5ACE}" type="presParOf" srcId="{AE43CE39-AF80-4F4C-AC45-14DAB8C033C6}" destId="{19C274B2-16F0-1641-8F80-C2B8A6C42354}" srcOrd="1" destOrd="0" presId="urn:microsoft.com/office/officeart/2016/7/layout/ChevronBlockProcess"/>
    <dgm:cxn modelId="{AC97D1AB-8E80-CA49-B76E-3CDDF16D361E}" type="presParOf" srcId="{57DF7204-49E0-0349-B4D9-FB8737543273}" destId="{EF6A3A2D-8CF1-9B41-8BB1-46854E2E6743}" srcOrd="3" destOrd="0" presId="urn:microsoft.com/office/officeart/2016/7/layout/ChevronBlockProcess"/>
    <dgm:cxn modelId="{C1A34986-7E90-D24A-B078-038877FB0967}" type="presParOf" srcId="{57DF7204-49E0-0349-B4D9-FB8737543273}" destId="{F55F3E74-D69D-C444-9E7D-FC42B3E421B8}" srcOrd="4" destOrd="0" presId="urn:microsoft.com/office/officeart/2016/7/layout/ChevronBlockProcess"/>
    <dgm:cxn modelId="{2F9AE4FD-92C3-8E41-AF50-3CEB2DB3AC77}" type="presParOf" srcId="{F55F3E74-D69D-C444-9E7D-FC42B3E421B8}" destId="{F5ADFEFB-724C-1248-B505-835169D30EBB}" srcOrd="0" destOrd="0" presId="urn:microsoft.com/office/officeart/2016/7/layout/ChevronBlockProcess"/>
    <dgm:cxn modelId="{D406CEEA-CC55-5749-9FDA-90CDA672C27A}" type="presParOf" srcId="{F55F3E74-D69D-C444-9E7D-FC42B3E421B8}" destId="{116FB27B-90EC-1642-980B-A64C23F98080}" srcOrd="1" destOrd="0" presId="urn:microsoft.com/office/officeart/2016/7/layout/ChevronBlockProcess"/>
    <dgm:cxn modelId="{9A1FFD63-2564-FD4E-801E-6BEB769BDD6D}" type="presParOf" srcId="{57DF7204-49E0-0349-B4D9-FB8737543273}" destId="{74048B80-C168-294F-94C6-9DE3828CEF8E}" srcOrd="5" destOrd="0" presId="urn:microsoft.com/office/officeart/2016/7/layout/ChevronBlockProcess"/>
    <dgm:cxn modelId="{8909F26B-F072-6345-B6C0-9DD9DCF7B790}" type="presParOf" srcId="{57DF7204-49E0-0349-B4D9-FB8737543273}" destId="{1C9DC13E-769C-3345-BC7F-69CA4CF75482}" srcOrd="6" destOrd="0" presId="urn:microsoft.com/office/officeart/2016/7/layout/ChevronBlockProcess"/>
    <dgm:cxn modelId="{647A1DDF-77AB-934B-8567-3C7BC14BEA4B}" type="presParOf" srcId="{1C9DC13E-769C-3345-BC7F-69CA4CF75482}" destId="{48890FE5-B62D-1B40-BC01-8365BC7B2BFE}" srcOrd="0" destOrd="0" presId="urn:microsoft.com/office/officeart/2016/7/layout/ChevronBlockProcess"/>
    <dgm:cxn modelId="{6740A071-4F70-8948-9EBF-DC165429B717}" type="presParOf" srcId="{1C9DC13E-769C-3345-BC7F-69CA4CF75482}" destId="{5668C53D-5459-8A47-B65F-03F286DAF13E}"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F70DB-BA69-4B47-B659-C71741E461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00ED8E0-2E09-4B73-98B2-0987EC82F2E8}">
      <dgm:prSet/>
      <dgm:spPr/>
      <dgm:t>
        <a:bodyPr/>
        <a:lstStyle/>
        <a:p>
          <a:r>
            <a:rPr lang="en-US"/>
            <a:t>Evaluation on test data</a:t>
          </a:r>
        </a:p>
      </dgm:t>
    </dgm:pt>
    <dgm:pt modelId="{E31645E2-FE55-4636-B6F7-2622BD6D4C2D}" type="parTrans" cxnId="{4AEF44DB-CC6A-4219-AA94-5744AC9C8748}">
      <dgm:prSet/>
      <dgm:spPr/>
      <dgm:t>
        <a:bodyPr/>
        <a:lstStyle/>
        <a:p>
          <a:endParaRPr lang="en-US"/>
        </a:p>
      </dgm:t>
    </dgm:pt>
    <dgm:pt modelId="{B9427924-82A5-4A1D-8F8B-AEE71FAFA8BB}" type="sibTrans" cxnId="{4AEF44DB-CC6A-4219-AA94-5744AC9C8748}">
      <dgm:prSet/>
      <dgm:spPr/>
      <dgm:t>
        <a:bodyPr/>
        <a:lstStyle/>
        <a:p>
          <a:endParaRPr lang="en-US"/>
        </a:p>
      </dgm:t>
    </dgm:pt>
    <dgm:pt modelId="{9C6FAD00-8959-4508-BAF8-F9856FA46651}">
      <dgm:prSet/>
      <dgm:spPr/>
      <dgm:t>
        <a:bodyPr/>
        <a:lstStyle/>
        <a:p>
          <a:r>
            <a:rPr lang="en-US"/>
            <a:t>Achieved 0.72 on precision on test data.</a:t>
          </a:r>
        </a:p>
      </dgm:t>
    </dgm:pt>
    <dgm:pt modelId="{5041273D-848C-4B0F-AC1B-9B132AA4B667}" type="parTrans" cxnId="{E826377F-ED78-4EB3-B47B-B5E8B7F51186}">
      <dgm:prSet/>
      <dgm:spPr/>
      <dgm:t>
        <a:bodyPr/>
        <a:lstStyle/>
        <a:p>
          <a:endParaRPr lang="en-US"/>
        </a:p>
      </dgm:t>
    </dgm:pt>
    <dgm:pt modelId="{5089A804-452C-488E-AEF9-9F039911477A}" type="sibTrans" cxnId="{E826377F-ED78-4EB3-B47B-B5E8B7F51186}">
      <dgm:prSet/>
      <dgm:spPr/>
      <dgm:t>
        <a:bodyPr/>
        <a:lstStyle/>
        <a:p>
          <a:endParaRPr lang="en-US"/>
        </a:p>
      </dgm:t>
    </dgm:pt>
    <dgm:pt modelId="{703A8390-675D-4E71-ACB0-C73B0A077ED5}">
      <dgm:prSet/>
      <dgm:spPr/>
      <dgm:t>
        <a:bodyPr/>
        <a:lstStyle/>
        <a:p>
          <a:r>
            <a:rPr lang="en-US"/>
            <a:t>Focus on precision, due to higher cost to act ; lower opportunity cost.</a:t>
          </a:r>
        </a:p>
      </dgm:t>
    </dgm:pt>
    <dgm:pt modelId="{653601F7-C09B-4AE2-895B-ACA90FC63F3D}" type="parTrans" cxnId="{7E7C487F-789A-4E8B-B583-66507E90E614}">
      <dgm:prSet/>
      <dgm:spPr/>
      <dgm:t>
        <a:bodyPr/>
        <a:lstStyle/>
        <a:p>
          <a:endParaRPr lang="en-US"/>
        </a:p>
      </dgm:t>
    </dgm:pt>
    <dgm:pt modelId="{1F70FF28-C757-4E47-B8D1-660A48D8ACF1}" type="sibTrans" cxnId="{7E7C487F-789A-4E8B-B583-66507E90E614}">
      <dgm:prSet/>
      <dgm:spPr/>
      <dgm:t>
        <a:bodyPr/>
        <a:lstStyle/>
        <a:p>
          <a:endParaRPr lang="en-US"/>
        </a:p>
      </dgm:t>
    </dgm:pt>
    <dgm:pt modelId="{6FBF17E0-B4F2-4C5B-BA24-B398759CB677}">
      <dgm:prSet/>
      <dgm:spPr/>
      <dgm:t>
        <a:bodyPr/>
        <a:lstStyle/>
        <a:p>
          <a:r>
            <a:rPr lang="en-US"/>
            <a:t>Visualization on test data predictions</a:t>
          </a:r>
        </a:p>
      </dgm:t>
    </dgm:pt>
    <dgm:pt modelId="{A38425C8-4BE2-42CC-B040-B1D1D62BDEE3}" type="parTrans" cxnId="{03B29425-0939-4BFB-ABA0-E7ED69D0CE23}">
      <dgm:prSet/>
      <dgm:spPr/>
      <dgm:t>
        <a:bodyPr/>
        <a:lstStyle/>
        <a:p>
          <a:endParaRPr lang="en-US"/>
        </a:p>
      </dgm:t>
    </dgm:pt>
    <dgm:pt modelId="{A15503FD-A1C9-4DE3-B51D-27F28640DB6F}" type="sibTrans" cxnId="{03B29425-0939-4BFB-ABA0-E7ED69D0CE23}">
      <dgm:prSet/>
      <dgm:spPr/>
      <dgm:t>
        <a:bodyPr/>
        <a:lstStyle/>
        <a:p>
          <a:endParaRPr lang="en-US"/>
        </a:p>
      </dgm:t>
    </dgm:pt>
    <dgm:pt modelId="{208FCE16-98FF-4676-99AF-E665C0957B07}">
      <dgm:prSet/>
      <dgm:spPr/>
      <dgm:t>
        <a:bodyPr/>
        <a:lstStyle/>
        <a:p>
          <a:r>
            <a:rPr lang="en-US" dirty="0"/>
            <a:t>True Positive and False Positive cluster together indicates that the model has identified a pattern in the feature space that it associates with the positive class, but it may be overgeneralizing or misclassifying some points.</a:t>
          </a:r>
        </a:p>
      </dgm:t>
    </dgm:pt>
    <dgm:pt modelId="{CFFE2495-D6E9-48F8-AFD7-036C5E1ECB28}" type="parTrans" cxnId="{F1CA41DD-4564-470B-A0F3-CBBE97CBCD7E}">
      <dgm:prSet/>
      <dgm:spPr/>
      <dgm:t>
        <a:bodyPr/>
        <a:lstStyle/>
        <a:p>
          <a:endParaRPr lang="en-US"/>
        </a:p>
      </dgm:t>
    </dgm:pt>
    <dgm:pt modelId="{A7B77AB0-4761-4FFF-8381-C966F20A4A67}" type="sibTrans" cxnId="{F1CA41DD-4564-470B-A0F3-CBBE97CBCD7E}">
      <dgm:prSet/>
      <dgm:spPr/>
      <dgm:t>
        <a:bodyPr/>
        <a:lstStyle/>
        <a:p>
          <a:endParaRPr lang="en-US"/>
        </a:p>
      </dgm:t>
    </dgm:pt>
    <dgm:pt modelId="{9610290B-2ACC-4707-9BAA-9BDE1E34897B}">
      <dgm:prSet/>
      <dgm:spPr/>
      <dgm:t>
        <a:bodyPr/>
        <a:lstStyle/>
        <a:p>
          <a:r>
            <a:rPr lang="en-US"/>
            <a:t>Potential refinement</a:t>
          </a:r>
        </a:p>
      </dgm:t>
    </dgm:pt>
    <dgm:pt modelId="{21C85824-92A0-4F17-944D-159097FA21A1}" type="parTrans" cxnId="{A5D49216-07ED-4501-A82B-92663EBA848B}">
      <dgm:prSet/>
      <dgm:spPr/>
      <dgm:t>
        <a:bodyPr/>
        <a:lstStyle/>
        <a:p>
          <a:endParaRPr lang="en-US"/>
        </a:p>
      </dgm:t>
    </dgm:pt>
    <dgm:pt modelId="{CA6A6900-8FC4-4B5B-A540-866F1E7AD0AC}" type="sibTrans" cxnId="{A5D49216-07ED-4501-A82B-92663EBA848B}">
      <dgm:prSet/>
      <dgm:spPr/>
      <dgm:t>
        <a:bodyPr/>
        <a:lstStyle/>
        <a:p>
          <a:endParaRPr lang="en-US"/>
        </a:p>
      </dgm:t>
    </dgm:pt>
    <dgm:pt modelId="{90A053CD-E0DD-415F-9400-4EBE7F462046}">
      <dgm:prSet/>
      <dgm:spPr/>
      <dgm:t>
        <a:bodyPr/>
        <a:lstStyle/>
        <a:p>
          <a:r>
            <a:rPr lang="en-US"/>
            <a:t>Introduce additional features to better separate classes.</a:t>
          </a:r>
        </a:p>
      </dgm:t>
    </dgm:pt>
    <dgm:pt modelId="{989F2450-12B9-438A-9115-F75365578B3C}" type="parTrans" cxnId="{640D21A2-A79F-4430-B5AB-61C5BC343A67}">
      <dgm:prSet/>
      <dgm:spPr/>
      <dgm:t>
        <a:bodyPr/>
        <a:lstStyle/>
        <a:p>
          <a:endParaRPr lang="en-US"/>
        </a:p>
      </dgm:t>
    </dgm:pt>
    <dgm:pt modelId="{31D3BE03-BB27-4D5B-A7B9-474AA8A4D514}" type="sibTrans" cxnId="{640D21A2-A79F-4430-B5AB-61C5BC343A67}">
      <dgm:prSet/>
      <dgm:spPr/>
      <dgm:t>
        <a:bodyPr/>
        <a:lstStyle/>
        <a:p>
          <a:endParaRPr lang="en-US"/>
        </a:p>
      </dgm:t>
    </dgm:pt>
    <dgm:pt modelId="{60123247-63B2-47E0-B526-C5D352F6F272}">
      <dgm:prSet/>
      <dgm:spPr/>
      <dgm:t>
        <a:bodyPr/>
        <a:lstStyle/>
        <a:p>
          <a:r>
            <a:rPr lang="en-US"/>
            <a:t>Increase the decision threshold to minimize false positives (e.g., increasing precision at the cost of recall).</a:t>
          </a:r>
        </a:p>
      </dgm:t>
    </dgm:pt>
    <dgm:pt modelId="{0C849A38-CF9B-4388-9A97-2A12587C30C8}" type="parTrans" cxnId="{A59921DC-135F-4F9B-A1E5-D4EBAFECD382}">
      <dgm:prSet/>
      <dgm:spPr/>
      <dgm:t>
        <a:bodyPr/>
        <a:lstStyle/>
        <a:p>
          <a:endParaRPr lang="en-US"/>
        </a:p>
      </dgm:t>
    </dgm:pt>
    <dgm:pt modelId="{CD5733CE-40E1-45B0-8A88-8A1A8B20C6A6}" type="sibTrans" cxnId="{A59921DC-135F-4F9B-A1E5-D4EBAFECD382}">
      <dgm:prSet/>
      <dgm:spPr/>
      <dgm:t>
        <a:bodyPr/>
        <a:lstStyle/>
        <a:p>
          <a:endParaRPr lang="en-US"/>
        </a:p>
      </dgm:t>
    </dgm:pt>
    <dgm:pt modelId="{0666B951-E4FB-AD40-A6B7-D1A370B70D90}" type="pres">
      <dgm:prSet presAssocID="{805F70DB-BA69-4B47-B659-C71741E4614C}" presName="linear" presStyleCnt="0">
        <dgm:presLayoutVars>
          <dgm:dir/>
          <dgm:animLvl val="lvl"/>
          <dgm:resizeHandles val="exact"/>
        </dgm:presLayoutVars>
      </dgm:prSet>
      <dgm:spPr/>
    </dgm:pt>
    <dgm:pt modelId="{EC1CE078-E355-9D44-8B09-830CD214FB2F}" type="pres">
      <dgm:prSet presAssocID="{300ED8E0-2E09-4B73-98B2-0987EC82F2E8}" presName="parentLin" presStyleCnt="0"/>
      <dgm:spPr/>
    </dgm:pt>
    <dgm:pt modelId="{38C5004E-ED5E-3742-899C-262948C63C05}" type="pres">
      <dgm:prSet presAssocID="{300ED8E0-2E09-4B73-98B2-0987EC82F2E8}" presName="parentLeftMargin" presStyleLbl="node1" presStyleIdx="0" presStyleCnt="3"/>
      <dgm:spPr/>
    </dgm:pt>
    <dgm:pt modelId="{069D5FCA-E7B5-9444-8416-33EA11DBE328}" type="pres">
      <dgm:prSet presAssocID="{300ED8E0-2E09-4B73-98B2-0987EC82F2E8}" presName="parentText" presStyleLbl="node1" presStyleIdx="0" presStyleCnt="3">
        <dgm:presLayoutVars>
          <dgm:chMax val="0"/>
          <dgm:bulletEnabled val="1"/>
        </dgm:presLayoutVars>
      </dgm:prSet>
      <dgm:spPr/>
    </dgm:pt>
    <dgm:pt modelId="{A6A146F5-FD4C-6D42-BDD7-F23F4DA3AD52}" type="pres">
      <dgm:prSet presAssocID="{300ED8E0-2E09-4B73-98B2-0987EC82F2E8}" presName="negativeSpace" presStyleCnt="0"/>
      <dgm:spPr/>
    </dgm:pt>
    <dgm:pt modelId="{8094CBDF-231F-B34C-977B-B7A3316D2F18}" type="pres">
      <dgm:prSet presAssocID="{300ED8E0-2E09-4B73-98B2-0987EC82F2E8}" presName="childText" presStyleLbl="conFgAcc1" presStyleIdx="0" presStyleCnt="3">
        <dgm:presLayoutVars>
          <dgm:bulletEnabled val="1"/>
        </dgm:presLayoutVars>
      </dgm:prSet>
      <dgm:spPr/>
    </dgm:pt>
    <dgm:pt modelId="{1AD9B855-2056-F241-A405-03222C6FEF83}" type="pres">
      <dgm:prSet presAssocID="{B9427924-82A5-4A1D-8F8B-AEE71FAFA8BB}" presName="spaceBetweenRectangles" presStyleCnt="0"/>
      <dgm:spPr/>
    </dgm:pt>
    <dgm:pt modelId="{6382C52C-5E76-6D44-A0B6-909EC61A3ED8}" type="pres">
      <dgm:prSet presAssocID="{6FBF17E0-B4F2-4C5B-BA24-B398759CB677}" presName="parentLin" presStyleCnt="0"/>
      <dgm:spPr/>
    </dgm:pt>
    <dgm:pt modelId="{410DCCF4-FE2A-0547-BFBD-DDBC4F88C1B6}" type="pres">
      <dgm:prSet presAssocID="{6FBF17E0-B4F2-4C5B-BA24-B398759CB677}" presName="parentLeftMargin" presStyleLbl="node1" presStyleIdx="0" presStyleCnt="3"/>
      <dgm:spPr/>
    </dgm:pt>
    <dgm:pt modelId="{13A70996-C085-7B41-A6BD-113A9B98CF47}" type="pres">
      <dgm:prSet presAssocID="{6FBF17E0-B4F2-4C5B-BA24-B398759CB677}" presName="parentText" presStyleLbl="node1" presStyleIdx="1" presStyleCnt="3">
        <dgm:presLayoutVars>
          <dgm:chMax val="0"/>
          <dgm:bulletEnabled val="1"/>
        </dgm:presLayoutVars>
      </dgm:prSet>
      <dgm:spPr/>
    </dgm:pt>
    <dgm:pt modelId="{BA27E114-CF3E-F349-986C-65753C95055F}" type="pres">
      <dgm:prSet presAssocID="{6FBF17E0-B4F2-4C5B-BA24-B398759CB677}" presName="negativeSpace" presStyleCnt="0"/>
      <dgm:spPr/>
    </dgm:pt>
    <dgm:pt modelId="{C85AA59C-D624-E145-968B-4966C4832AB2}" type="pres">
      <dgm:prSet presAssocID="{6FBF17E0-B4F2-4C5B-BA24-B398759CB677}" presName="childText" presStyleLbl="conFgAcc1" presStyleIdx="1" presStyleCnt="3">
        <dgm:presLayoutVars>
          <dgm:bulletEnabled val="1"/>
        </dgm:presLayoutVars>
      </dgm:prSet>
      <dgm:spPr/>
    </dgm:pt>
    <dgm:pt modelId="{1A16CE81-DE33-A546-B8B5-E17CF3A590FA}" type="pres">
      <dgm:prSet presAssocID="{A15503FD-A1C9-4DE3-B51D-27F28640DB6F}" presName="spaceBetweenRectangles" presStyleCnt="0"/>
      <dgm:spPr/>
    </dgm:pt>
    <dgm:pt modelId="{7966C164-FA7B-AB4B-9EE7-497F0321568E}" type="pres">
      <dgm:prSet presAssocID="{9610290B-2ACC-4707-9BAA-9BDE1E34897B}" presName="parentLin" presStyleCnt="0"/>
      <dgm:spPr/>
    </dgm:pt>
    <dgm:pt modelId="{F793EDC8-AED0-6946-A818-D7146D70D514}" type="pres">
      <dgm:prSet presAssocID="{9610290B-2ACC-4707-9BAA-9BDE1E34897B}" presName="parentLeftMargin" presStyleLbl="node1" presStyleIdx="1" presStyleCnt="3"/>
      <dgm:spPr/>
    </dgm:pt>
    <dgm:pt modelId="{546E6DA8-50D3-4346-A2AE-ABE18F7443E6}" type="pres">
      <dgm:prSet presAssocID="{9610290B-2ACC-4707-9BAA-9BDE1E34897B}" presName="parentText" presStyleLbl="node1" presStyleIdx="2" presStyleCnt="3">
        <dgm:presLayoutVars>
          <dgm:chMax val="0"/>
          <dgm:bulletEnabled val="1"/>
        </dgm:presLayoutVars>
      </dgm:prSet>
      <dgm:spPr/>
    </dgm:pt>
    <dgm:pt modelId="{40DF9FA9-5F57-A84A-94F0-0BC0C0C0E543}" type="pres">
      <dgm:prSet presAssocID="{9610290B-2ACC-4707-9BAA-9BDE1E34897B}" presName="negativeSpace" presStyleCnt="0"/>
      <dgm:spPr/>
    </dgm:pt>
    <dgm:pt modelId="{C8089357-5A57-DD49-BB69-19A1A21F1ACE}" type="pres">
      <dgm:prSet presAssocID="{9610290B-2ACC-4707-9BAA-9BDE1E34897B}" presName="childText" presStyleLbl="conFgAcc1" presStyleIdx="2" presStyleCnt="3">
        <dgm:presLayoutVars>
          <dgm:bulletEnabled val="1"/>
        </dgm:presLayoutVars>
      </dgm:prSet>
      <dgm:spPr/>
    </dgm:pt>
  </dgm:ptLst>
  <dgm:cxnLst>
    <dgm:cxn modelId="{A5D49216-07ED-4501-A82B-92663EBA848B}" srcId="{805F70DB-BA69-4B47-B659-C71741E4614C}" destId="{9610290B-2ACC-4707-9BAA-9BDE1E34897B}" srcOrd="2" destOrd="0" parTransId="{21C85824-92A0-4F17-944D-159097FA21A1}" sibTransId="{CA6A6900-8FC4-4B5B-A540-866F1E7AD0AC}"/>
    <dgm:cxn modelId="{40503523-4BF7-1D4C-9F96-E64171006121}" type="presOf" srcId="{703A8390-675D-4E71-ACB0-C73B0A077ED5}" destId="{8094CBDF-231F-B34C-977B-B7A3316D2F18}" srcOrd="0" destOrd="1" presId="urn:microsoft.com/office/officeart/2005/8/layout/list1"/>
    <dgm:cxn modelId="{03B29425-0939-4BFB-ABA0-E7ED69D0CE23}" srcId="{805F70DB-BA69-4B47-B659-C71741E4614C}" destId="{6FBF17E0-B4F2-4C5B-BA24-B398759CB677}" srcOrd="1" destOrd="0" parTransId="{A38425C8-4BE2-42CC-B040-B1D1D62BDEE3}" sibTransId="{A15503FD-A1C9-4DE3-B51D-27F28640DB6F}"/>
    <dgm:cxn modelId="{31282040-498D-0E49-A484-C32C6085701A}" type="presOf" srcId="{6FBF17E0-B4F2-4C5B-BA24-B398759CB677}" destId="{13A70996-C085-7B41-A6BD-113A9B98CF47}" srcOrd="1" destOrd="0" presId="urn:microsoft.com/office/officeart/2005/8/layout/list1"/>
    <dgm:cxn modelId="{18CB0366-3F3A-5942-9165-D304B3697D46}" type="presOf" srcId="{9610290B-2ACC-4707-9BAA-9BDE1E34897B}" destId="{546E6DA8-50D3-4346-A2AE-ABE18F7443E6}" srcOrd="1" destOrd="0" presId="urn:microsoft.com/office/officeart/2005/8/layout/list1"/>
    <dgm:cxn modelId="{FF2B5C76-5905-E944-8613-7ACDA7460897}" type="presOf" srcId="{300ED8E0-2E09-4B73-98B2-0987EC82F2E8}" destId="{069D5FCA-E7B5-9444-8416-33EA11DBE328}" srcOrd="1" destOrd="0" presId="urn:microsoft.com/office/officeart/2005/8/layout/list1"/>
    <dgm:cxn modelId="{9365957D-1FB3-AC42-BB4C-BEF4C024BE16}" type="presOf" srcId="{60123247-63B2-47E0-B526-C5D352F6F272}" destId="{C8089357-5A57-DD49-BB69-19A1A21F1ACE}" srcOrd="0" destOrd="1" presId="urn:microsoft.com/office/officeart/2005/8/layout/list1"/>
    <dgm:cxn modelId="{E826377F-ED78-4EB3-B47B-B5E8B7F51186}" srcId="{300ED8E0-2E09-4B73-98B2-0987EC82F2E8}" destId="{9C6FAD00-8959-4508-BAF8-F9856FA46651}" srcOrd="0" destOrd="0" parTransId="{5041273D-848C-4B0F-AC1B-9B132AA4B667}" sibTransId="{5089A804-452C-488E-AEF9-9F039911477A}"/>
    <dgm:cxn modelId="{7E7C487F-789A-4E8B-B583-66507E90E614}" srcId="{300ED8E0-2E09-4B73-98B2-0987EC82F2E8}" destId="{703A8390-675D-4E71-ACB0-C73B0A077ED5}" srcOrd="1" destOrd="0" parTransId="{653601F7-C09B-4AE2-895B-ACA90FC63F3D}" sibTransId="{1F70FF28-C757-4E47-B8D1-660A48D8ACF1}"/>
    <dgm:cxn modelId="{29BDCA86-CA32-9546-BC9F-F7D98F1C0F52}" type="presOf" srcId="{9610290B-2ACC-4707-9BAA-9BDE1E34897B}" destId="{F793EDC8-AED0-6946-A818-D7146D70D514}" srcOrd="0" destOrd="0" presId="urn:microsoft.com/office/officeart/2005/8/layout/list1"/>
    <dgm:cxn modelId="{6515C997-6880-6C45-AE8D-394F81D13CAC}" type="presOf" srcId="{300ED8E0-2E09-4B73-98B2-0987EC82F2E8}" destId="{38C5004E-ED5E-3742-899C-262948C63C05}" srcOrd="0" destOrd="0" presId="urn:microsoft.com/office/officeart/2005/8/layout/list1"/>
    <dgm:cxn modelId="{640D21A2-A79F-4430-B5AB-61C5BC343A67}" srcId="{9610290B-2ACC-4707-9BAA-9BDE1E34897B}" destId="{90A053CD-E0DD-415F-9400-4EBE7F462046}" srcOrd="0" destOrd="0" parTransId="{989F2450-12B9-438A-9115-F75365578B3C}" sibTransId="{31D3BE03-BB27-4D5B-A7B9-474AA8A4D514}"/>
    <dgm:cxn modelId="{C2E36AA7-D4DB-B745-BC7B-89E5AC59889E}" type="presOf" srcId="{208FCE16-98FF-4676-99AF-E665C0957B07}" destId="{C85AA59C-D624-E145-968B-4966C4832AB2}" srcOrd="0" destOrd="0" presId="urn:microsoft.com/office/officeart/2005/8/layout/list1"/>
    <dgm:cxn modelId="{09DA26B0-3E0B-4C4C-B456-5A750A4E8EF5}" type="presOf" srcId="{805F70DB-BA69-4B47-B659-C71741E4614C}" destId="{0666B951-E4FB-AD40-A6B7-D1A370B70D90}" srcOrd="0" destOrd="0" presId="urn:microsoft.com/office/officeart/2005/8/layout/list1"/>
    <dgm:cxn modelId="{68065ABB-A9DA-B241-B64E-A061AAE755F1}" type="presOf" srcId="{90A053CD-E0DD-415F-9400-4EBE7F462046}" destId="{C8089357-5A57-DD49-BB69-19A1A21F1ACE}" srcOrd="0" destOrd="0" presId="urn:microsoft.com/office/officeart/2005/8/layout/list1"/>
    <dgm:cxn modelId="{4AEF44DB-CC6A-4219-AA94-5744AC9C8748}" srcId="{805F70DB-BA69-4B47-B659-C71741E4614C}" destId="{300ED8E0-2E09-4B73-98B2-0987EC82F2E8}" srcOrd="0" destOrd="0" parTransId="{E31645E2-FE55-4636-B6F7-2622BD6D4C2D}" sibTransId="{B9427924-82A5-4A1D-8F8B-AEE71FAFA8BB}"/>
    <dgm:cxn modelId="{A59921DC-135F-4F9B-A1E5-D4EBAFECD382}" srcId="{9610290B-2ACC-4707-9BAA-9BDE1E34897B}" destId="{60123247-63B2-47E0-B526-C5D352F6F272}" srcOrd="1" destOrd="0" parTransId="{0C849A38-CF9B-4388-9A97-2A12587C30C8}" sibTransId="{CD5733CE-40E1-45B0-8A88-8A1A8B20C6A6}"/>
    <dgm:cxn modelId="{F1CA41DD-4564-470B-A0F3-CBBE97CBCD7E}" srcId="{6FBF17E0-B4F2-4C5B-BA24-B398759CB677}" destId="{208FCE16-98FF-4676-99AF-E665C0957B07}" srcOrd="0" destOrd="0" parTransId="{CFFE2495-D6E9-48F8-AFD7-036C5E1ECB28}" sibTransId="{A7B77AB0-4761-4FFF-8381-C966F20A4A67}"/>
    <dgm:cxn modelId="{63B606E4-BA92-7847-BE34-0C717D295DCC}" type="presOf" srcId="{9C6FAD00-8959-4508-BAF8-F9856FA46651}" destId="{8094CBDF-231F-B34C-977B-B7A3316D2F18}" srcOrd="0" destOrd="0" presId="urn:microsoft.com/office/officeart/2005/8/layout/list1"/>
    <dgm:cxn modelId="{0FEEE6FE-7487-4343-9F9F-A3EE66F67468}" type="presOf" srcId="{6FBF17E0-B4F2-4C5B-BA24-B398759CB677}" destId="{410DCCF4-FE2A-0547-BFBD-DDBC4F88C1B6}" srcOrd="0" destOrd="0" presId="urn:microsoft.com/office/officeart/2005/8/layout/list1"/>
    <dgm:cxn modelId="{49E38641-06BB-4842-BBC2-9CA003C630A1}" type="presParOf" srcId="{0666B951-E4FB-AD40-A6B7-D1A370B70D90}" destId="{EC1CE078-E355-9D44-8B09-830CD214FB2F}" srcOrd="0" destOrd="0" presId="urn:microsoft.com/office/officeart/2005/8/layout/list1"/>
    <dgm:cxn modelId="{3A7CC56C-0D17-8449-84CF-70CFFB5A79EC}" type="presParOf" srcId="{EC1CE078-E355-9D44-8B09-830CD214FB2F}" destId="{38C5004E-ED5E-3742-899C-262948C63C05}" srcOrd="0" destOrd="0" presId="urn:microsoft.com/office/officeart/2005/8/layout/list1"/>
    <dgm:cxn modelId="{DE1A216C-1BB6-6D4E-8EE6-C0999490DEF9}" type="presParOf" srcId="{EC1CE078-E355-9D44-8B09-830CD214FB2F}" destId="{069D5FCA-E7B5-9444-8416-33EA11DBE328}" srcOrd="1" destOrd="0" presId="urn:microsoft.com/office/officeart/2005/8/layout/list1"/>
    <dgm:cxn modelId="{037C56F1-EBB3-2B40-ACDC-9DABC46D2E2F}" type="presParOf" srcId="{0666B951-E4FB-AD40-A6B7-D1A370B70D90}" destId="{A6A146F5-FD4C-6D42-BDD7-F23F4DA3AD52}" srcOrd="1" destOrd="0" presId="urn:microsoft.com/office/officeart/2005/8/layout/list1"/>
    <dgm:cxn modelId="{B811F935-49A0-9944-A5C2-05C391C8933E}" type="presParOf" srcId="{0666B951-E4FB-AD40-A6B7-D1A370B70D90}" destId="{8094CBDF-231F-B34C-977B-B7A3316D2F18}" srcOrd="2" destOrd="0" presId="urn:microsoft.com/office/officeart/2005/8/layout/list1"/>
    <dgm:cxn modelId="{580CAB8D-5BD9-4F47-A2D1-41B34AEBB433}" type="presParOf" srcId="{0666B951-E4FB-AD40-A6B7-D1A370B70D90}" destId="{1AD9B855-2056-F241-A405-03222C6FEF83}" srcOrd="3" destOrd="0" presId="urn:microsoft.com/office/officeart/2005/8/layout/list1"/>
    <dgm:cxn modelId="{7FCF2262-B5A0-ED45-9D77-70B5D472D87F}" type="presParOf" srcId="{0666B951-E4FB-AD40-A6B7-D1A370B70D90}" destId="{6382C52C-5E76-6D44-A0B6-909EC61A3ED8}" srcOrd="4" destOrd="0" presId="urn:microsoft.com/office/officeart/2005/8/layout/list1"/>
    <dgm:cxn modelId="{A672C5A2-4769-574B-BE05-DD0D77620E1A}" type="presParOf" srcId="{6382C52C-5E76-6D44-A0B6-909EC61A3ED8}" destId="{410DCCF4-FE2A-0547-BFBD-DDBC4F88C1B6}" srcOrd="0" destOrd="0" presId="urn:microsoft.com/office/officeart/2005/8/layout/list1"/>
    <dgm:cxn modelId="{3AD020A3-401B-E44B-984D-F244DA079140}" type="presParOf" srcId="{6382C52C-5E76-6D44-A0B6-909EC61A3ED8}" destId="{13A70996-C085-7B41-A6BD-113A9B98CF47}" srcOrd="1" destOrd="0" presId="urn:microsoft.com/office/officeart/2005/8/layout/list1"/>
    <dgm:cxn modelId="{ABC90ACE-9812-2E4A-B811-D2F8413A7729}" type="presParOf" srcId="{0666B951-E4FB-AD40-A6B7-D1A370B70D90}" destId="{BA27E114-CF3E-F349-986C-65753C95055F}" srcOrd="5" destOrd="0" presId="urn:microsoft.com/office/officeart/2005/8/layout/list1"/>
    <dgm:cxn modelId="{DF4DE6A7-9307-CB44-AC0C-FD8E39FB1668}" type="presParOf" srcId="{0666B951-E4FB-AD40-A6B7-D1A370B70D90}" destId="{C85AA59C-D624-E145-968B-4966C4832AB2}" srcOrd="6" destOrd="0" presId="urn:microsoft.com/office/officeart/2005/8/layout/list1"/>
    <dgm:cxn modelId="{F038F081-42E4-284E-877A-BCFB9A36639E}" type="presParOf" srcId="{0666B951-E4FB-AD40-A6B7-D1A370B70D90}" destId="{1A16CE81-DE33-A546-B8B5-E17CF3A590FA}" srcOrd="7" destOrd="0" presId="urn:microsoft.com/office/officeart/2005/8/layout/list1"/>
    <dgm:cxn modelId="{178200FA-E0A4-E548-8C27-4CC04FC7B1AA}" type="presParOf" srcId="{0666B951-E4FB-AD40-A6B7-D1A370B70D90}" destId="{7966C164-FA7B-AB4B-9EE7-497F0321568E}" srcOrd="8" destOrd="0" presId="urn:microsoft.com/office/officeart/2005/8/layout/list1"/>
    <dgm:cxn modelId="{49EF9672-0029-CF46-9CCA-29705741028D}" type="presParOf" srcId="{7966C164-FA7B-AB4B-9EE7-497F0321568E}" destId="{F793EDC8-AED0-6946-A818-D7146D70D514}" srcOrd="0" destOrd="0" presId="urn:microsoft.com/office/officeart/2005/8/layout/list1"/>
    <dgm:cxn modelId="{9A3DDBD7-C6F3-E84E-B4C9-CC52BEE241F3}" type="presParOf" srcId="{7966C164-FA7B-AB4B-9EE7-497F0321568E}" destId="{546E6DA8-50D3-4346-A2AE-ABE18F7443E6}" srcOrd="1" destOrd="0" presId="urn:microsoft.com/office/officeart/2005/8/layout/list1"/>
    <dgm:cxn modelId="{971E8475-17B5-A143-984A-30C2C0F82D34}" type="presParOf" srcId="{0666B951-E4FB-AD40-A6B7-D1A370B70D90}" destId="{40DF9FA9-5F57-A84A-94F0-0BC0C0C0E543}" srcOrd="9" destOrd="0" presId="urn:microsoft.com/office/officeart/2005/8/layout/list1"/>
    <dgm:cxn modelId="{4A3465E3-63BD-0A45-A25E-3A6C08FC8EC0}" type="presParOf" srcId="{0666B951-E4FB-AD40-A6B7-D1A370B70D90}" destId="{C8089357-5A57-DD49-BB69-19A1A21F1AC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186CCD-F13C-4697-B383-7A754F51CF76}"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ECBB1EA2-9398-4723-AB20-2170BECF0455}">
      <dgm:prSet/>
      <dgm:spPr/>
      <dgm:t>
        <a:bodyPr/>
        <a:lstStyle/>
        <a:p>
          <a:pPr>
            <a:lnSpc>
              <a:spcPct val="100000"/>
            </a:lnSpc>
            <a:defRPr b="1"/>
          </a:pPr>
          <a:r>
            <a:rPr lang="en-US"/>
            <a:t>Business impact:</a:t>
          </a:r>
        </a:p>
      </dgm:t>
    </dgm:pt>
    <dgm:pt modelId="{EDB2F47A-79AA-4DC5-821F-DEDD50267528}" type="parTrans" cxnId="{E7426E60-F71C-4C48-9A7C-CBE70941CA36}">
      <dgm:prSet/>
      <dgm:spPr/>
      <dgm:t>
        <a:bodyPr/>
        <a:lstStyle/>
        <a:p>
          <a:endParaRPr lang="en-US"/>
        </a:p>
      </dgm:t>
    </dgm:pt>
    <dgm:pt modelId="{EF4CB208-2E0B-44D8-9CFF-C5154250184C}" type="sibTrans" cxnId="{E7426E60-F71C-4C48-9A7C-CBE70941CA36}">
      <dgm:prSet/>
      <dgm:spPr/>
      <dgm:t>
        <a:bodyPr/>
        <a:lstStyle/>
        <a:p>
          <a:endParaRPr lang="en-US"/>
        </a:p>
      </dgm:t>
    </dgm:pt>
    <dgm:pt modelId="{F40A2B59-E19C-4084-BA59-B8588E2D23EB}">
      <dgm:prSet/>
      <dgm:spPr/>
      <dgm:t>
        <a:bodyPr/>
        <a:lstStyle/>
        <a:p>
          <a:pPr>
            <a:lnSpc>
              <a:spcPct val="100000"/>
            </a:lnSpc>
          </a:pPr>
          <a:r>
            <a:rPr lang="en-US" dirty="0"/>
            <a:t>Predictive modeling significantly enhances underwriting accuracy and supports automated, informed decision-making.</a:t>
          </a:r>
        </a:p>
      </dgm:t>
    </dgm:pt>
    <dgm:pt modelId="{CD954504-A09F-4B76-9B94-01812B32EA26}" type="parTrans" cxnId="{781EFF64-FA17-4428-9C56-CC78C64E2D1C}">
      <dgm:prSet/>
      <dgm:spPr/>
      <dgm:t>
        <a:bodyPr/>
        <a:lstStyle/>
        <a:p>
          <a:endParaRPr lang="en-US"/>
        </a:p>
      </dgm:t>
    </dgm:pt>
    <dgm:pt modelId="{23E7A901-81CC-4403-A482-6534458F4C91}" type="sibTrans" cxnId="{781EFF64-FA17-4428-9C56-CC78C64E2D1C}">
      <dgm:prSet/>
      <dgm:spPr/>
      <dgm:t>
        <a:bodyPr/>
        <a:lstStyle/>
        <a:p>
          <a:endParaRPr lang="en-US"/>
        </a:p>
      </dgm:t>
    </dgm:pt>
    <dgm:pt modelId="{54D83E55-7AC8-4D16-98E1-BEF8B47203FA}">
      <dgm:prSet/>
      <dgm:spPr/>
      <dgm:t>
        <a:bodyPr/>
        <a:lstStyle/>
        <a:p>
          <a:pPr>
            <a:lnSpc>
              <a:spcPct val="100000"/>
            </a:lnSpc>
          </a:pPr>
          <a:r>
            <a:rPr lang="en-US" dirty="0"/>
            <a:t>Ongoing improvements will further refine predictions and expand applicability.</a:t>
          </a:r>
        </a:p>
      </dgm:t>
    </dgm:pt>
    <dgm:pt modelId="{195A13FF-2218-40E9-B805-50F96D283242}" type="parTrans" cxnId="{B9ED0103-3C39-4810-B1EC-1CB9A00DD8B1}">
      <dgm:prSet/>
      <dgm:spPr/>
      <dgm:t>
        <a:bodyPr/>
        <a:lstStyle/>
        <a:p>
          <a:endParaRPr lang="en-US"/>
        </a:p>
      </dgm:t>
    </dgm:pt>
    <dgm:pt modelId="{5816CACC-E216-4138-ABDB-112B712D0B8C}" type="sibTrans" cxnId="{B9ED0103-3C39-4810-B1EC-1CB9A00DD8B1}">
      <dgm:prSet/>
      <dgm:spPr/>
      <dgm:t>
        <a:bodyPr/>
        <a:lstStyle/>
        <a:p>
          <a:endParaRPr lang="en-US"/>
        </a:p>
      </dgm:t>
    </dgm:pt>
    <dgm:pt modelId="{031FF6F2-F11E-4881-B662-760794E25B1E}">
      <dgm:prSet/>
      <dgm:spPr/>
      <dgm:t>
        <a:bodyPr/>
        <a:lstStyle/>
        <a:p>
          <a:pPr>
            <a:lnSpc>
              <a:spcPct val="100000"/>
            </a:lnSpc>
          </a:pPr>
          <a:r>
            <a:rPr lang="en-US" dirty="0"/>
            <a:t>Reduced charge off rate from 30% to 20%, recovering over $600,000 since model inception.</a:t>
          </a:r>
        </a:p>
      </dgm:t>
    </dgm:pt>
    <dgm:pt modelId="{DB079F2D-9FBB-4EB4-A4B2-726EC5BCD76D}" type="parTrans" cxnId="{E1E7D12C-1A27-4C93-BDC6-09DBD3E81ACF}">
      <dgm:prSet/>
      <dgm:spPr/>
      <dgm:t>
        <a:bodyPr/>
        <a:lstStyle/>
        <a:p>
          <a:endParaRPr lang="en-US"/>
        </a:p>
      </dgm:t>
    </dgm:pt>
    <dgm:pt modelId="{B8F832BD-473F-4258-8DA8-171DADE086B9}" type="sibTrans" cxnId="{E1E7D12C-1A27-4C93-BDC6-09DBD3E81ACF}">
      <dgm:prSet/>
      <dgm:spPr/>
      <dgm:t>
        <a:bodyPr/>
        <a:lstStyle/>
        <a:p>
          <a:endParaRPr lang="en-US"/>
        </a:p>
      </dgm:t>
    </dgm:pt>
    <dgm:pt modelId="{5F4B237C-401E-4EC5-A08F-EC86937489A9}">
      <dgm:prSet/>
      <dgm:spPr/>
      <dgm:t>
        <a:bodyPr/>
        <a:lstStyle/>
        <a:p>
          <a:pPr>
            <a:lnSpc>
              <a:spcPct val="100000"/>
            </a:lnSpc>
            <a:defRPr b="1"/>
          </a:pPr>
          <a:r>
            <a:rPr lang="en-US" dirty="0"/>
            <a:t>Limitations:</a:t>
          </a:r>
        </a:p>
      </dgm:t>
    </dgm:pt>
    <dgm:pt modelId="{E1930588-9F13-43B0-9557-39CD817F769C}" type="parTrans" cxnId="{4C9714EC-172B-4553-8042-79F3FEB9111A}">
      <dgm:prSet/>
      <dgm:spPr/>
      <dgm:t>
        <a:bodyPr/>
        <a:lstStyle/>
        <a:p>
          <a:endParaRPr lang="en-US"/>
        </a:p>
      </dgm:t>
    </dgm:pt>
    <dgm:pt modelId="{0C0713F8-F8AD-4748-A0EE-EAE3D9C6A2F2}" type="sibTrans" cxnId="{4C9714EC-172B-4553-8042-79F3FEB9111A}">
      <dgm:prSet/>
      <dgm:spPr/>
      <dgm:t>
        <a:bodyPr/>
        <a:lstStyle/>
        <a:p>
          <a:endParaRPr lang="en-US"/>
        </a:p>
      </dgm:t>
    </dgm:pt>
    <dgm:pt modelId="{C14435D1-20D0-4322-AABE-1F3E30FD25F2}">
      <dgm:prSet/>
      <dgm:spPr/>
      <dgm:t>
        <a:bodyPr/>
        <a:lstStyle/>
        <a:p>
          <a:pPr>
            <a:lnSpc>
              <a:spcPct val="100000"/>
            </a:lnSpc>
          </a:pPr>
          <a:r>
            <a:rPr lang="en-US" dirty="0"/>
            <a:t>Timely payments within the first 3 months do not guarantee full payments over the entire loan term. There is a need to redefine the target label.</a:t>
          </a:r>
        </a:p>
      </dgm:t>
    </dgm:pt>
    <dgm:pt modelId="{16B9856E-CDA6-410B-99BE-E44280EABCA8}" type="parTrans" cxnId="{852DE21A-0827-48EB-9268-B6158D2DF7A1}">
      <dgm:prSet/>
      <dgm:spPr/>
      <dgm:t>
        <a:bodyPr/>
        <a:lstStyle/>
        <a:p>
          <a:endParaRPr lang="en-US"/>
        </a:p>
      </dgm:t>
    </dgm:pt>
    <dgm:pt modelId="{7424B048-39B7-4B72-A616-80A40E037A31}" type="sibTrans" cxnId="{852DE21A-0827-48EB-9268-B6158D2DF7A1}">
      <dgm:prSet/>
      <dgm:spPr/>
      <dgm:t>
        <a:bodyPr/>
        <a:lstStyle/>
        <a:p>
          <a:endParaRPr lang="en-US"/>
        </a:p>
      </dgm:t>
    </dgm:pt>
    <dgm:pt modelId="{2E9EC54A-9A7E-49BB-A4B1-0808A672E5A5}">
      <dgm:prSet/>
      <dgm:spPr/>
      <dgm:t>
        <a:bodyPr/>
        <a:lstStyle/>
        <a:p>
          <a:pPr>
            <a:lnSpc>
              <a:spcPct val="100000"/>
            </a:lnSpc>
          </a:pPr>
          <a:r>
            <a:rPr lang="en-US" dirty="0"/>
            <a:t>Isolation of rent reporting and rent relief databases results in data record loss during matching. Engineers are currently working on integrating the two systems to address this issue.</a:t>
          </a:r>
        </a:p>
      </dgm:t>
    </dgm:pt>
    <dgm:pt modelId="{71C04693-66F8-46FA-9A48-E3EE25FE47D7}" type="parTrans" cxnId="{B50C30F4-031C-4D36-836A-2FDB35CD6378}">
      <dgm:prSet/>
      <dgm:spPr/>
      <dgm:t>
        <a:bodyPr/>
        <a:lstStyle/>
        <a:p>
          <a:endParaRPr lang="en-US"/>
        </a:p>
      </dgm:t>
    </dgm:pt>
    <dgm:pt modelId="{24C30A5D-9951-405A-BE95-953F0CEFA027}" type="sibTrans" cxnId="{B50C30F4-031C-4D36-836A-2FDB35CD6378}">
      <dgm:prSet/>
      <dgm:spPr/>
      <dgm:t>
        <a:bodyPr/>
        <a:lstStyle/>
        <a:p>
          <a:endParaRPr lang="en-US"/>
        </a:p>
      </dgm:t>
    </dgm:pt>
    <dgm:pt modelId="{08E7B601-4072-4DAB-84BD-3D67D5D6E486}">
      <dgm:prSet/>
      <dgm:spPr/>
      <dgm:t>
        <a:bodyPr/>
        <a:lstStyle/>
        <a:p>
          <a:pPr>
            <a:lnSpc>
              <a:spcPct val="100000"/>
            </a:lnSpc>
          </a:pPr>
          <a:r>
            <a:rPr lang="en-US" dirty="0"/>
            <a:t>There is a lack of understanding regarding model biases.</a:t>
          </a:r>
        </a:p>
      </dgm:t>
    </dgm:pt>
    <dgm:pt modelId="{61EF151D-576C-4E79-ADF8-E176CC766047}" type="parTrans" cxnId="{A00099AC-BEF6-4FE0-BC4A-B039E2C6BEDD}">
      <dgm:prSet/>
      <dgm:spPr/>
      <dgm:t>
        <a:bodyPr/>
        <a:lstStyle/>
        <a:p>
          <a:endParaRPr lang="en-US"/>
        </a:p>
      </dgm:t>
    </dgm:pt>
    <dgm:pt modelId="{AFCD7E8A-9943-4EE7-9966-499557FD007E}" type="sibTrans" cxnId="{A00099AC-BEF6-4FE0-BC4A-B039E2C6BEDD}">
      <dgm:prSet/>
      <dgm:spPr/>
      <dgm:t>
        <a:bodyPr/>
        <a:lstStyle/>
        <a:p>
          <a:endParaRPr lang="en-US"/>
        </a:p>
      </dgm:t>
    </dgm:pt>
    <dgm:pt modelId="{0E8BA7D8-6E6A-4FF1-84E1-46CA3AB3C2C9}" type="pres">
      <dgm:prSet presAssocID="{B5186CCD-F13C-4697-B383-7A754F51CF76}" presName="root" presStyleCnt="0">
        <dgm:presLayoutVars>
          <dgm:dir/>
          <dgm:resizeHandles val="exact"/>
        </dgm:presLayoutVars>
      </dgm:prSet>
      <dgm:spPr/>
    </dgm:pt>
    <dgm:pt modelId="{38EB9AFE-5567-4B66-BB90-9D80497D7447}" type="pres">
      <dgm:prSet presAssocID="{ECBB1EA2-9398-4723-AB20-2170BECF0455}" presName="compNode" presStyleCnt="0"/>
      <dgm:spPr/>
    </dgm:pt>
    <dgm:pt modelId="{42AC5B68-020C-410A-928B-04E588A1C3C5}" type="pres">
      <dgm:prSet presAssocID="{ECBB1EA2-9398-4723-AB20-2170BECF0455}" presName="iconRect" presStyleLbl="node1" presStyleIdx="0" presStyleCnt="2" custLinFactX="200000" custLinFactNeighborX="257917" custLinFactNeighborY="80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CDD1530-8D2D-40DB-B56E-3A3A45B30260}" type="pres">
      <dgm:prSet presAssocID="{ECBB1EA2-9398-4723-AB20-2170BECF0455}" presName="iconSpace" presStyleCnt="0"/>
      <dgm:spPr/>
    </dgm:pt>
    <dgm:pt modelId="{60D16721-FE0A-45C0-960B-762A8AB5CA36}" type="pres">
      <dgm:prSet presAssocID="{ECBB1EA2-9398-4723-AB20-2170BECF0455}" presName="parTx" presStyleLbl="revTx" presStyleIdx="0" presStyleCnt="4">
        <dgm:presLayoutVars>
          <dgm:chMax val="0"/>
          <dgm:chPref val="0"/>
        </dgm:presLayoutVars>
      </dgm:prSet>
      <dgm:spPr/>
    </dgm:pt>
    <dgm:pt modelId="{4A8F4E3D-0CEE-447A-88C5-6216C8E0F148}" type="pres">
      <dgm:prSet presAssocID="{ECBB1EA2-9398-4723-AB20-2170BECF0455}" presName="txSpace" presStyleCnt="0"/>
      <dgm:spPr/>
    </dgm:pt>
    <dgm:pt modelId="{306A8E7E-8CD3-4E7E-8AE8-0FC1E6C7B664}" type="pres">
      <dgm:prSet presAssocID="{ECBB1EA2-9398-4723-AB20-2170BECF0455}" presName="desTx" presStyleLbl="revTx" presStyleIdx="1" presStyleCnt="4">
        <dgm:presLayoutVars/>
      </dgm:prSet>
      <dgm:spPr/>
    </dgm:pt>
    <dgm:pt modelId="{FD24B5D4-C252-44D4-8F48-9D3E1B46EAC7}" type="pres">
      <dgm:prSet presAssocID="{EF4CB208-2E0B-44D8-9CFF-C5154250184C}" presName="sibTrans" presStyleCnt="0"/>
      <dgm:spPr/>
    </dgm:pt>
    <dgm:pt modelId="{CEE7BC61-84A9-4552-A79B-83982CBEA965}" type="pres">
      <dgm:prSet presAssocID="{5F4B237C-401E-4EC5-A08F-EC86937489A9}" presName="compNode" presStyleCnt="0"/>
      <dgm:spPr/>
    </dgm:pt>
    <dgm:pt modelId="{3CD88CFE-2B1D-4CCE-AC88-ADE1413FA6B0}" type="pres">
      <dgm:prSet presAssocID="{5F4B237C-401E-4EC5-A08F-EC86937489A9}" presName="iconRect" presStyleLbl="node1" presStyleIdx="1" presStyleCnt="2" custScaleX="86348" custScaleY="87851" custLinFactX="-200000" custLinFactNeighborX="-260870" custLinFactNeighborY="1122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83CAF7CF-2231-45E4-8523-B3FEF9DDF992}" type="pres">
      <dgm:prSet presAssocID="{5F4B237C-401E-4EC5-A08F-EC86937489A9}" presName="iconSpace" presStyleCnt="0"/>
      <dgm:spPr/>
    </dgm:pt>
    <dgm:pt modelId="{28798126-9B29-4694-9AE0-BBE5236A6126}" type="pres">
      <dgm:prSet presAssocID="{5F4B237C-401E-4EC5-A08F-EC86937489A9}" presName="parTx" presStyleLbl="revTx" presStyleIdx="2" presStyleCnt="4">
        <dgm:presLayoutVars>
          <dgm:chMax val="0"/>
          <dgm:chPref val="0"/>
        </dgm:presLayoutVars>
      </dgm:prSet>
      <dgm:spPr/>
    </dgm:pt>
    <dgm:pt modelId="{B09D2380-B5D2-4D1D-B0A5-09848E0092CF}" type="pres">
      <dgm:prSet presAssocID="{5F4B237C-401E-4EC5-A08F-EC86937489A9}" presName="txSpace" presStyleCnt="0"/>
      <dgm:spPr/>
    </dgm:pt>
    <dgm:pt modelId="{7BE85853-FDC7-47BC-A7AD-7004021459B2}" type="pres">
      <dgm:prSet presAssocID="{5F4B237C-401E-4EC5-A08F-EC86937489A9}" presName="desTx" presStyleLbl="revTx" presStyleIdx="3" presStyleCnt="4">
        <dgm:presLayoutVars/>
      </dgm:prSet>
      <dgm:spPr/>
    </dgm:pt>
  </dgm:ptLst>
  <dgm:cxnLst>
    <dgm:cxn modelId="{3AB08401-0FBB-1045-9198-BED9345D67C5}" type="presOf" srcId="{2E9EC54A-9A7E-49BB-A4B1-0808A672E5A5}" destId="{7BE85853-FDC7-47BC-A7AD-7004021459B2}" srcOrd="0" destOrd="1" presId="urn:microsoft.com/office/officeart/2018/2/layout/IconLabelDescriptionList"/>
    <dgm:cxn modelId="{B9ED0103-3C39-4810-B1EC-1CB9A00DD8B1}" srcId="{ECBB1EA2-9398-4723-AB20-2170BECF0455}" destId="{54D83E55-7AC8-4D16-98E1-BEF8B47203FA}" srcOrd="1" destOrd="0" parTransId="{195A13FF-2218-40E9-B805-50F96D283242}" sibTransId="{5816CACC-E216-4138-ABDB-112B712D0B8C}"/>
    <dgm:cxn modelId="{18069A11-A82B-5248-90BA-E5A6F3967A7A}" type="presOf" srcId="{08E7B601-4072-4DAB-84BD-3D67D5D6E486}" destId="{7BE85853-FDC7-47BC-A7AD-7004021459B2}" srcOrd="0" destOrd="2" presId="urn:microsoft.com/office/officeart/2018/2/layout/IconLabelDescriptionList"/>
    <dgm:cxn modelId="{852DE21A-0827-48EB-9268-B6158D2DF7A1}" srcId="{5F4B237C-401E-4EC5-A08F-EC86937489A9}" destId="{C14435D1-20D0-4322-AABE-1F3E30FD25F2}" srcOrd="0" destOrd="0" parTransId="{16B9856E-CDA6-410B-99BE-E44280EABCA8}" sibTransId="{7424B048-39B7-4B72-A616-80A40E037A31}"/>
    <dgm:cxn modelId="{E1E7D12C-1A27-4C93-BDC6-09DBD3E81ACF}" srcId="{ECBB1EA2-9398-4723-AB20-2170BECF0455}" destId="{031FF6F2-F11E-4881-B662-760794E25B1E}" srcOrd="2" destOrd="0" parTransId="{DB079F2D-9FBB-4EB4-A4B2-726EC5BCD76D}" sibTransId="{B8F832BD-473F-4258-8DA8-171DADE086B9}"/>
    <dgm:cxn modelId="{FF155346-24C9-D142-B26F-BA9914E1DE48}" type="presOf" srcId="{031FF6F2-F11E-4881-B662-760794E25B1E}" destId="{306A8E7E-8CD3-4E7E-8AE8-0FC1E6C7B664}" srcOrd="0" destOrd="2" presId="urn:microsoft.com/office/officeart/2018/2/layout/IconLabelDescriptionList"/>
    <dgm:cxn modelId="{659F824E-6AE2-B24D-990B-477E9F9A1216}" type="presOf" srcId="{C14435D1-20D0-4322-AABE-1F3E30FD25F2}" destId="{7BE85853-FDC7-47BC-A7AD-7004021459B2}" srcOrd="0" destOrd="0" presId="urn:microsoft.com/office/officeart/2018/2/layout/IconLabelDescriptionList"/>
    <dgm:cxn modelId="{7236405C-8AEA-5447-8E69-E101A4E9EA05}" type="presOf" srcId="{ECBB1EA2-9398-4723-AB20-2170BECF0455}" destId="{60D16721-FE0A-45C0-960B-762A8AB5CA36}" srcOrd="0" destOrd="0" presId="urn:microsoft.com/office/officeart/2018/2/layout/IconLabelDescriptionList"/>
    <dgm:cxn modelId="{E7426E60-F71C-4C48-9A7C-CBE70941CA36}" srcId="{B5186CCD-F13C-4697-B383-7A754F51CF76}" destId="{ECBB1EA2-9398-4723-AB20-2170BECF0455}" srcOrd="0" destOrd="0" parTransId="{EDB2F47A-79AA-4DC5-821F-DEDD50267528}" sibTransId="{EF4CB208-2E0B-44D8-9CFF-C5154250184C}"/>
    <dgm:cxn modelId="{781EFF64-FA17-4428-9C56-CC78C64E2D1C}" srcId="{ECBB1EA2-9398-4723-AB20-2170BECF0455}" destId="{F40A2B59-E19C-4084-BA59-B8588E2D23EB}" srcOrd="0" destOrd="0" parTransId="{CD954504-A09F-4B76-9B94-01812B32EA26}" sibTransId="{23E7A901-81CC-4403-A482-6534458F4C91}"/>
    <dgm:cxn modelId="{F7D98B85-6581-BD43-8E7E-D1E650A00005}" type="presOf" srcId="{54D83E55-7AC8-4D16-98E1-BEF8B47203FA}" destId="{306A8E7E-8CD3-4E7E-8AE8-0FC1E6C7B664}" srcOrd="0" destOrd="1" presId="urn:microsoft.com/office/officeart/2018/2/layout/IconLabelDescriptionList"/>
    <dgm:cxn modelId="{A00099AC-BEF6-4FE0-BC4A-B039E2C6BEDD}" srcId="{5F4B237C-401E-4EC5-A08F-EC86937489A9}" destId="{08E7B601-4072-4DAB-84BD-3D67D5D6E486}" srcOrd="2" destOrd="0" parTransId="{61EF151D-576C-4E79-ADF8-E176CC766047}" sibTransId="{AFCD7E8A-9943-4EE7-9966-499557FD007E}"/>
    <dgm:cxn modelId="{AF322BBD-09B8-E742-B155-CE1E0E361B9E}" type="presOf" srcId="{5F4B237C-401E-4EC5-A08F-EC86937489A9}" destId="{28798126-9B29-4694-9AE0-BBE5236A6126}" srcOrd="0" destOrd="0" presId="urn:microsoft.com/office/officeart/2018/2/layout/IconLabelDescriptionList"/>
    <dgm:cxn modelId="{57FF2EBE-71AB-9043-9BAB-A500C61D7365}" type="presOf" srcId="{F40A2B59-E19C-4084-BA59-B8588E2D23EB}" destId="{306A8E7E-8CD3-4E7E-8AE8-0FC1E6C7B664}" srcOrd="0" destOrd="0" presId="urn:microsoft.com/office/officeart/2018/2/layout/IconLabelDescriptionList"/>
    <dgm:cxn modelId="{4C9714EC-172B-4553-8042-79F3FEB9111A}" srcId="{B5186CCD-F13C-4697-B383-7A754F51CF76}" destId="{5F4B237C-401E-4EC5-A08F-EC86937489A9}" srcOrd="1" destOrd="0" parTransId="{E1930588-9F13-43B0-9557-39CD817F769C}" sibTransId="{0C0713F8-F8AD-4748-A0EE-EAE3D9C6A2F2}"/>
    <dgm:cxn modelId="{B50C30F4-031C-4D36-836A-2FDB35CD6378}" srcId="{5F4B237C-401E-4EC5-A08F-EC86937489A9}" destId="{2E9EC54A-9A7E-49BB-A4B1-0808A672E5A5}" srcOrd="1" destOrd="0" parTransId="{71C04693-66F8-46FA-9A48-E3EE25FE47D7}" sibTransId="{24C30A5D-9951-405A-BE95-953F0CEFA027}"/>
    <dgm:cxn modelId="{52E024F7-83FD-404C-B7C4-831B2488AFC0}" type="presOf" srcId="{B5186CCD-F13C-4697-B383-7A754F51CF76}" destId="{0E8BA7D8-6E6A-4FF1-84E1-46CA3AB3C2C9}" srcOrd="0" destOrd="0" presId="urn:microsoft.com/office/officeart/2018/2/layout/IconLabelDescriptionList"/>
    <dgm:cxn modelId="{FB73649F-F134-5548-BE31-C1B1F890D593}" type="presParOf" srcId="{0E8BA7D8-6E6A-4FF1-84E1-46CA3AB3C2C9}" destId="{38EB9AFE-5567-4B66-BB90-9D80497D7447}" srcOrd="0" destOrd="0" presId="urn:microsoft.com/office/officeart/2018/2/layout/IconLabelDescriptionList"/>
    <dgm:cxn modelId="{0CF612F3-6974-754A-BD33-F5D23EC1BA44}" type="presParOf" srcId="{38EB9AFE-5567-4B66-BB90-9D80497D7447}" destId="{42AC5B68-020C-410A-928B-04E588A1C3C5}" srcOrd="0" destOrd="0" presId="urn:microsoft.com/office/officeart/2018/2/layout/IconLabelDescriptionList"/>
    <dgm:cxn modelId="{EDDC92C4-FAB5-8D4F-A6F7-24D606ABA063}" type="presParOf" srcId="{38EB9AFE-5567-4B66-BB90-9D80497D7447}" destId="{3CDD1530-8D2D-40DB-B56E-3A3A45B30260}" srcOrd="1" destOrd="0" presId="urn:microsoft.com/office/officeart/2018/2/layout/IconLabelDescriptionList"/>
    <dgm:cxn modelId="{49E90220-7A16-774C-A286-6F0F27AF45FC}" type="presParOf" srcId="{38EB9AFE-5567-4B66-BB90-9D80497D7447}" destId="{60D16721-FE0A-45C0-960B-762A8AB5CA36}" srcOrd="2" destOrd="0" presId="urn:microsoft.com/office/officeart/2018/2/layout/IconLabelDescriptionList"/>
    <dgm:cxn modelId="{621084B9-7919-754F-AFC8-5080E2CD1C9A}" type="presParOf" srcId="{38EB9AFE-5567-4B66-BB90-9D80497D7447}" destId="{4A8F4E3D-0CEE-447A-88C5-6216C8E0F148}" srcOrd="3" destOrd="0" presId="urn:microsoft.com/office/officeart/2018/2/layout/IconLabelDescriptionList"/>
    <dgm:cxn modelId="{925ECC62-8B89-1E4E-BA94-37F5F6FC1275}" type="presParOf" srcId="{38EB9AFE-5567-4B66-BB90-9D80497D7447}" destId="{306A8E7E-8CD3-4E7E-8AE8-0FC1E6C7B664}" srcOrd="4" destOrd="0" presId="urn:microsoft.com/office/officeart/2018/2/layout/IconLabelDescriptionList"/>
    <dgm:cxn modelId="{9661EE20-2F7F-3741-87CB-B423FB355F1A}" type="presParOf" srcId="{0E8BA7D8-6E6A-4FF1-84E1-46CA3AB3C2C9}" destId="{FD24B5D4-C252-44D4-8F48-9D3E1B46EAC7}" srcOrd="1" destOrd="0" presId="urn:microsoft.com/office/officeart/2018/2/layout/IconLabelDescriptionList"/>
    <dgm:cxn modelId="{DB97AB0E-0177-7C46-9082-4BCC9A431838}" type="presParOf" srcId="{0E8BA7D8-6E6A-4FF1-84E1-46CA3AB3C2C9}" destId="{CEE7BC61-84A9-4552-A79B-83982CBEA965}" srcOrd="2" destOrd="0" presId="urn:microsoft.com/office/officeart/2018/2/layout/IconLabelDescriptionList"/>
    <dgm:cxn modelId="{090BE14A-7FA4-644F-99B5-8DC3B6F9DA02}" type="presParOf" srcId="{CEE7BC61-84A9-4552-A79B-83982CBEA965}" destId="{3CD88CFE-2B1D-4CCE-AC88-ADE1413FA6B0}" srcOrd="0" destOrd="0" presId="urn:microsoft.com/office/officeart/2018/2/layout/IconLabelDescriptionList"/>
    <dgm:cxn modelId="{01B8CCB3-767B-A041-9D35-FB024D0E27ED}" type="presParOf" srcId="{CEE7BC61-84A9-4552-A79B-83982CBEA965}" destId="{83CAF7CF-2231-45E4-8523-B3FEF9DDF992}" srcOrd="1" destOrd="0" presId="urn:microsoft.com/office/officeart/2018/2/layout/IconLabelDescriptionList"/>
    <dgm:cxn modelId="{161E7079-CDD1-9741-A7AC-95435BA76FF9}" type="presParOf" srcId="{CEE7BC61-84A9-4552-A79B-83982CBEA965}" destId="{28798126-9B29-4694-9AE0-BBE5236A6126}" srcOrd="2" destOrd="0" presId="urn:microsoft.com/office/officeart/2018/2/layout/IconLabelDescriptionList"/>
    <dgm:cxn modelId="{3C679A75-4C1B-444F-9024-42B62A2892E7}" type="presParOf" srcId="{CEE7BC61-84A9-4552-A79B-83982CBEA965}" destId="{B09D2380-B5D2-4D1D-B0A5-09848E0092CF}" srcOrd="3" destOrd="0" presId="urn:microsoft.com/office/officeart/2018/2/layout/IconLabelDescriptionList"/>
    <dgm:cxn modelId="{7DA13C59-0A8C-EB4C-86FE-28D5C9A7C8F0}" type="presParOf" srcId="{CEE7BC61-84A9-4552-A79B-83982CBEA965}" destId="{7BE85853-FDC7-47BC-A7AD-7004021459B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9A33B-EA81-46A4-95DE-E15C3304676F}">
      <dsp:nvSpPr>
        <dsp:cNvPr id="0" name=""/>
        <dsp:cNvSpPr/>
      </dsp:nvSpPr>
      <dsp:spPr>
        <a:xfrm>
          <a:off x="0" y="657"/>
          <a:ext cx="7747571" cy="15381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2EFD1-32D9-44A1-A756-100A1F04FC0D}">
      <dsp:nvSpPr>
        <dsp:cNvPr id="0" name=""/>
        <dsp:cNvSpPr/>
      </dsp:nvSpPr>
      <dsp:spPr>
        <a:xfrm>
          <a:off x="465287" y="346738"/>
          <a:ext cx="845976" cy="8459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8515A4-3D2A-43DA-BB93-F90648C2613D}">
      <dsp:nvSpPr>
        <dsp:cNvPr id="0" name=""/>
        <dsp:cNvSpPr/>
      </dsp:nvSpPr>
      <dsp:spPr>
        <a:xfrm>
          <a:off x="1776550" y="657"/>
          <a:ext cx="5971020" cy="153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86" tIns="162786" rIns="162786" bIns="162786" numCol="1" spcCol="1270" anchor="ctr" anchorCtr="0">
          <a:noAutofit/>
        </a:bodyPr>
        <a:lstStyle/>
        <a:p>
          <a:pPr marL="0" lvl="0" indent="0" algn="l" defTabSz="889000">
            <a:lnSpc>
              <a:spcPct val="90000"/>
            </a:lnSpc>
            <a:spcBef>
              <a:spcPct val="0"/>
            </a:spcBef>
            <a:spcAft>
              <a:spcPct val="35000"/>
            </a:spcAft>
            <a:buNone/>
          </a:pPr>
          <a:r>
            <a:rPr lang="en-US" sz="2000" b="1" kern="1200" dirty="0"/>
            <a:t>Objective</a:t>
          </a:r>
          <a:r>
            <a:rPr lang="en-US" sz="2000" kern="1200" dirty="0"/>
            <a:t>: Develop a predictive model to evaluate the likelihood of loan repayment for rent relief applicants, with a focus on maintaining a conservative approach to fund disbursement.</a:t>
          </a:r>
        </a:p>
      </dsp:txBody>
      <dsp:txXfrm>
        <a:off x="1776550" y="657"/>
        <a:ext cx="5971020" cy="1538138"/>
      </dsp:txXfrm>
    </dsp:sp>
    <dsp:sp modelId="{A4ED5A2E-E966-483E-A844-68EAADCB8B62}">
      <dsp:nvSpPr>
        <dsp:cNvPr id="0" name=""/>
        <dsp:cNvSpPr/>
      </dsp:nvSpPr>
      <dsp:spPr>
        <a:xfrm>
          <a:off x="0" y="1923331"/>
          <a:ext cx="7747571" cy="15381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936CD-005E-42D3-9C60-7F432BF84892}">
      <dsp:nvSpPr>
        <dsp:cNvPr id="0" name=""/>
        <dsp:cNvSpPr/>
      </dsp:nvSpPr>
      <dsp:spPr>
        <a:xfrm>
          <a:off x="465287" y="2269412"/>
          <a:ext cx="845976" cy="8459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48FFEE-4F6D-418A-A9C1-225C548C4F3F}">
      <dsp:nvSpPr>
        <dsp:cNvPr id="0" name=""/>
        <dsp:cNvSpPr/>
      </dsp:nvSpPr>
      <dsp:spPr>
        <a:xfrm>
          <a:off x="1776550" y="1923331"/>
          <a:ext cx="5971020" cy="153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86" tIns="162786" rIns="162786" bIns="162786" numCol="1" spcCol="1270" anchor="ctr" anchorCtr="0">
          <a:noAutofit/>
        </a:bodyPr>
        <a:lstStyle/>
        <a:p>
          <a:pPr marL="0" lvl="0" indent="0" algn="l" defTabSz="889000">
            <a:lnSpc>
              <a:spcPct val="90000"/>
            </a:lnSpc>
            <a:spcBef>
              <a:spcPct val="0"/>
            </a:spcBef>
            <a:spcAft>
              <a:spcPct val="35000"/>
            </a:spcAft>
            <a:buNone/>
          </a:pPr>
          <a:r>
            <a:rPr lang="en-US" sz="2000" b="1" kern="1200" dirty="0"/>
            <a:t>Significance</a:t>
          </a:r>
          <a:r>
            <a:rPr lang="en-US" sz="2000" kern="1200" dirty="0"/>
            <a:t>: Support automated underwriting decisions, minimize default risk and charge-off rates, and promote program sustainability.</a:t>
          </a:r>
        </a:p>
      </dsp:txBody>
      <dsp:txXfrm>
        <a:off x="1776550" y="1923331"/>
        <a:ext cx="5971020" cy="1538138"/>
      </dsp:txXfrm>
    </dsp:sp>
    <dsp:sp modelId="{74689862-5E13-4361-A056-7502F61660EF}">
      <dsp:nvSpPr>
        <dsp:cNvPr id="0" name=""/>
        <dsp:cNvSpPr/>
      </dsp:nvSpPr>
      <dsp:spPr>
        <a:xfrm>
          <a:off x="0" y="3846004"/>
          <a:ext cx="7747571" cy="15381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00C07-ACDD-4511-8A36-FD27652F338B}">
      <dsp:nvSpPr>
        <dsp:cNvPr id="0" name=""/>
        <dsp:cNvSpPr/>
      </dsp:nvSpPr>
      <dsp:spPr>
        <a:xfrm>
          <a:off x="465287" y="4192085"/>
          <a:ext cx="845976" cy="8459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7DFD8A-D71D-4640-9920-D6E18E0985A1}">
      <dsp:nvSpPr>
        <dsp:cNvPr id="0" name=""/>
        <dsp:cNvSpPr/>
      </dsp:nvSpPr>
      <dsp:spPr>
        <a:xfrm>
          <a:off x="1776550" y="3846004"/>
          <a:ext cx="5971020" cy="153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86" tIns="162786" rIns="162786" bIns="162786" numCol="1" spcCol="1270" anchor="ctr" anchorCtr="0">
          <a:noAutofit/>
        </a:bodyPr>
        <a:lstStyle/>
        <a:p>
          <a:pPr marL="0" lvl="0" indent="0" algn="l" defTabSz="889000">
            <a:lnSpc>
              <a:spcPct val="90000"/>
            </a:lnSpc>
            <a:spcBef>
              <a:spcPct val="0"/>
            </a:spcBef>
            <a:spcAft>
              <a:spcPct val="35000"/>
            </a:spcAft>
            <a:buNone/>
          </a:pPr>
          <a:r>
            <a:rPr lang="en-US" sz="2000" b="1" kern="1200" dirty="0"/>
            <a:t>Stakeholders</a:t>
          </a:r>
          <a:r>
            <a:rPr lang="en-US" sz="2000" kern="1200" dirty="0"/>
            <a:t>: Rent Relief team.</a:t>
          </a:r>
          <a:endParaRPr lang="en-US" sz="2000" b="1" kern="1200" dirty="0"/>
        </a:p>
        <a:p>
          <a:pPr marL="0" lvl="0" indent="0" algn="l" defTabSz="889000">
            <a:lnSpc>
              <a:spcPct val="90000"/>
            </a:lnSpc>
            <a:spcBef>
              <a:spcPct val="0"/>
            </a:spcBef>
            <a:spcAft>
              <a:spcPct val="35000"/>
            </a:spcAft>
            <a:buNone/>
          </a:pPr>
          <a:r>
            <a:rPr lang="en-US" sz="2000" b="1" kern="1200" dirty="0"/>
            <a:t>Beneficiaries</a:t>
          </a:r>
          <a:r>
            <a:rPr lang="en-US" sz="2000" kern="1200" dirty="0"/>
            <a:t>: Renters and property managers.</a:t>
          </a:r>
        </a:p>
      </dsp:txBody>
      <dsp:txXfrm>
        <a:off x="1776550" y="3846004"/>
        <a:ext cx="5971020" cy="1538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73275-5216-E94C-B5A0-838D56047F81}">
      <dsp:nvSpPr>
        <dsp:cNvPr id="0" name=""/>
        <dsp:cNvSpPr/>
      </dsp:nvSpPr>
      <dsp:spPr>
        <a:xfrm>
          <a:off x="0" y="292064"/>
          <a:ext cx="5811128" cy="1615949"/>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95732" rIns="45100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Extracted geographical census data, including unemployment rate, household income, and type of urban area, based on zip code.</a:t>
          </a:r>
        </a:p>
      </dsp:txBody>
      <dsp:txXfrm>
        <a:off x="0" y="292064"/>
        <a:ext cx="5811128" cy="1615949"/>
      </dsp:txXfrm>
    </dsp:sp>
    <dsp:sp modelId="{178D74C9-DD7D-864F-8926-3BB1C1189681}">
      <dsp:nvSpPr>
        <dsp:cNvPr id="0" name=""/>
        <dsp:cNvSpPr/>
      </dsp:nvSpPr>
      <dsp:spPr>
        <a:xfrm>
          <a:off x="290556" y="11624"/>
          <a:ext cx="4067789" cy="5608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44550">
            <a:lnSpc>
              <a:spcPct val="90000"/>
            </a:lnSpc>
            <a:spcBef>
              <a:spcPct val="0"/>
            </a:spcBef>
            <a:spcAft>
              <a:spcPct val="35000"/>
            </a:spcAft>
            <a:buNone/>
          </a:pPr>
          <a:r>
            <a:rPr lang="en-US" sz="1900" kern="1200"/>
            <a:t>Feature Engineering </a:t>
          </a:r>
        </a:p>
      </dsp:txBody>
      <dsp:txXfrm>
        <a:off x="317936" y="39004"/>
        <a:ext cx="4013029" cy="506119"/>
      </dsp:txXfrm>
    </dsp:sp>
    <dsp:sp modelId="{13BB1180-9FD8-E44B-8989-AA634CB080C0}">
      <dsp:nvSpPr>
        <dsp:cNvPr id="0" name=""/>
        <dsp:cNvSpPr/>
      </dsp:nvSpPr>
      <dsp:spPr>
        <a:xfrm>
          <a:off x="0" y="2291054"/>
          <a:ext cx="5811128" cy="19152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95732" rIns="45100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Applied one-hot encoding to categorical features, such as employment type.</a:t>
          </a:r>
        </a:p>
        <a:p>
          <a:pPr marL="171450" lvl="1" indent="-171450" algn="l" defTabSz="844550">
            <a:lnSpc>
              <a:spcPct val="90000"/>
            </a:lnSpc>
            <a:spcBef>
              <a:spcPct val="0"/>
            </a:spcBef>
            <a:spcAft>
              <a:spcPct val="15000"/>
            </a:spcAft>
            <a:buChar char="•"/>
          </a:pPr>
          <a:r>
            <a:rPr lang="en-US" sz="1900" kern="1200" dirty="0"/>
            <a:t>Used embeddings to extract key information, such as job loss, reduced income, and rent hikes, from text variable like financial impact.</a:t>
          </a:r>
        </a:p>
      </dsp:txBody>
      <dsp:txXfrm>
        <a:off x="0" y="2291054"/>
        <a:ext cx="5811128" cy="1915200"/>
      </dsp:txXfrm>
    </dsp:sp>
    <dsp:sp modelId="{0F2D4D99-3EFA-3340-A802-6292ADE377B7}">
      <dsp:nvSpPr>
        <dsp:cNvPr id="0" name=""/>
        <dsp:cNvSpPr/>
      </dsp:nvSpPr>
      <dsp:spPr>
        <a:xfrm>
          <a:off x="290556" y="2010614"/>
          <a:ext cx="4067789" cy="56087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44550">
            <a:lnSpc>
              <a:spcPct val="90000"/>
            </a:lnSpc>
            <a:spcBef>
              <a:spcPct val="0"/>
            </a:spcBef>
            <a:spcAft>
              <a:spcPct val="35000"/>
            </a:spcAft>
            <a:buNone/>
          </a:pPr>
          <a:r>
            <a:rPr lang="en-US" sz="1900" kern="1200" dirty="0"/>
            <a:t>Encoding and Embedding</a:t>
          </a:r>
        </a:p>
      </dsp:txBody>
      <dsp:txXfrm>
        <a:off x="317936" y="2037994"/>
        <a:ext cx="4013029" cy="506119"/>
      </dsp:txXfrm>
    </dsp:sp>
    <dsp:sp modelId="{F99B9764-DAA7-DD47-8372-7D5E9B6BB07B}">
      <dsp:nvSpPr>
        <dsp:cNvPr id="0" name=""/>
        <dsp:cNvSpPr/>
      </dsp:nvSpPr>
      <dsp:spPr>
        <a:xfrm>
          <a:off x="0" y="4589294"/>
          <a:ext cx="5811128" cy="10773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95732" rIns="45100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Missing data was imputed using a KNN imputer.</a:t>
          </a:r>
        </a:p>
      </dsp:txBody>
      <dsp:txXfrm>
        <a:off x="0" y="4589294"/>
        <a:ext cx="5811128" cy="1077300"/>
      </dsp:txXfrm>
    </dsp:sp>
    <dsp:sp modelId="{1C0119FC-CB4E-0341-9777-CDF94B52535F}">
      <dsp:nvSpPr>
        <dsp:cNvPr id="0" name=""/>
        <dsp:cNvSpPr/>
      </dsp:nvSpPr>
      <dsp:spPr>
        <a:xfrm>
          <a:off x="290556" y="4308854"/>
          <a:ext cx="4067789" cy="5608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844550">
            <a:lnSpc>
              <a:spcPct val="90000"/>
            </a:lnSpc>
            <a:spcBef>
              <a:spcPct val="0"/>
            </a:spcBef>
            <a:spcAft>
              <a:spcPct val="35000"/>
            </a:spcAft>
            <a:buNone/>
          </a:pPr>
          <a:r>
            <a:rPr lang="en-US" sz="1900" kern="1200"/>
            <a:t>Data Transformation</a:t>
          </a:r>
        </a:p>
      </dsp:txBody>
      <dsp:txXfrm>
        <a:off x="317936" y="4336234"/>
        <a:ext cx="4013029" cy="506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DB01B-B931-CB48-915D-F58D349F5659}">
      <dsp:nvSpPr>
        <dsp:cNvPr id="0" name=""/>
        <dsp:cNvSpPr/>
      </dsp:nvSpPr>
      <dsp:spPr>
        <a:xfrm>
          <a:off x="12110" y="156281"/>
          <a:ext cx="2662239" cy="798671"/>
        </a:xfrm>
        <a:prstGeom prst="chevron">
          <a:avLst>
            <a:gd name="adj" fmla="val 3000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933450">
            <a:lnSpc>
              <a:spcPct val="90000"/>
            </a:lnSpc>
            <a:spcBef>
              <a:spcPct val="0"/>
            </a:spcBef>
            <a:spcAft>
              <a:spcPct val="35000"/>
            </a:spcAft>
            <a:buNone/>
          </a:pPr>
          <a:r>
            <a:rPr lang="en-US" sz="2100" kern="1200"/>
            <a:t>Model Selection</a:t>
          </a:r>
        </a:p>
      </dsp:txBody>
      <dsp:txXfrm>
        <a:off x="251711" y="156281"/>
        <a:ext cx="2183037" cy="798671"/>
      </dsp:txXfrm>
    </dsp:sp>
    <dsp:sp modelId="{380EBA1D-5F20-5E46-991B-5886EFAFC23A}">
      <dsp:nvSpPr>
        <dsp:cNvPr id="0" name=""/>
        <dsp:cNvSpPr/>
      </dsp:nvSpPr>
      <dsp:spPr>
        <a:xfrm>
          <a:off x="12110" y="954953"/>
          <a:ext cx="2422638" cy="341822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622300">
            <a:lnSpc>
              <a:spcPct val="90000"/>
            </a:lnSpc>
            <a:spcBef>
              <a:spcPct val="0"/>
            </a:spcBef>
            <a:spcAft>
              <a:spcPct val="35000"/>
            </a:spcAft>
            <a:buNone/>
          </a:pPr>
          <a:r>
            <a:rPr lang="en-US" sz="1400" kern="1200" dirty="0"/>
            <a:t>XGBoost Classifier.</a:t>
          </a:r>
        </a:p>
        <a:p>
          <a:pPr marL="0" lvl="0" indent="0" algn="l" defTabSz="622300">
            <a:lnSpc>
              <a:spcPct val="90000"/>
            </a:lnSpc>
            <a:spcBef>
              <a:spcPct val="0"/>
            </a:spcBef>
            <a:spcAft>
              <a:spcPct val="35000"/>
            </a:spcAft>
            <a:buNone/>
          </a:pPr>
          <a:r>
            <a:rPr lang="en-US" sz="1400" kern="1200" dirty="0"/>
            <a:t>Pros: </a:t>
          </a:r>
        </a:p>
        <a:p>
          <a:pPr marL="57150" lvl="1" indent="-57150" algn="l" defTabSz="488950">
            <a:lnSpc>
              <a:spcPct val="90000"/>
            </a:lnSpc>
            <a:spcBef>
              <a:spcPct val="0"/>
            </a:spcBef>
            <a:spcAft>
              <a:spcPct val="15000"/>
            </a:spcAft>
            <a:buChar char="•"/>
          </a:pPr>
          <a:r>
            <a:rPr lang="en-US" sz="1100" kern="1200" dirty="0"/>
            <a:t>Accounts for interactions between variables</a:t>
          </a:r>
        </a:p>
        <a:p>
          <a:pPr marL="57150" lvl="1" indent="-57150" algn="l" defTabSz="488950">
            <a:lnSpc>
              <a:spcPct val="90000"/>
            </a:lnSpc>
            <a:spcBef>
              <a:spcPct val="0"/>
            </a:spcBef>
            <a:spcAft>
              <a:spcPct val="15000"/>
            </a:spcAft>
            <a:buChar char="•"/>
          </a:pPr>
          <a:r>
            <a:rPr lang="en-US" sz="1100" kern="1200" dirty="0"/>
            <a:t>No scaling required</a:t>
          </a:r>
        </a:p>
        <a:p>
          <a:pPr marL="57150" lvl="1" indent="-57150" algn="l" defTabSz="488950">
            <a:lnSpc>
              <a:spcPct val="90000"/>
            </a:lnSpc>
            <a:spcBef>
              <a:spcPct val="0"/>
            </a:spcBef>
            <a:spcAft>
              <a:spcPct val="15000"/>
            </a:spcAft>
            <a:buChar char="•"/>
          </a:pPr>
          <a:r>
            <a:rPr lang="en-US" sz="1100" kern="1200" dirty="0"/>
            <a:t>Robust to multicollinearity and outliers</a:t>
          </a:r>
        </a:p>
        <a:p>
          <a:pPr marL="0" lvl="0" indent="0" algn="l" defTabSz="622300">
            <a:lnSpc>
              <a:spcPct val="90000"/>
            </a:lnSpc>
            <a:spcBef>
              <a:spcPct val="0"/>
            </a:spcBef>
            <a:spcAft>
              <a:spcPct val="35000"/>
            </a:spcAft>
            <a:buNone/>
          </a:pPr>
          <a:r>
            <a:rPr lang="en-US" sz="1400" kern="1200" dirty="0"/>
            <a:t>Cons:</a:t>
          </a:r>
        </a:p>
        <a:p>
          <a:pPr marL="57150" lvl="1" indent="-57150" algn="l" defTabSz="488950">
            <a:lnSpc>
              <a:spcPct val="90000"/>
            </a:lnSpc>
            <a:spcBef>
              <a:spcPct val="0"/>
            </a:spcBef>
            <a:spcAft>
              <a:spcPct val="15000"/>
            </a:spcAft>
            <a:buChar char="•"/>
          </a:pPr>
          <a:r>
            <a:rPr lang="en-US" sz="1100" kern="1200" dirty="0"/>
            <a:t>Requires more computational power compared to logistic regression</a:t>
          </a:r>
        </a:p>
        <a:p>
          <a:pPr marL="57150" lvl="1" indent="-57150" algn="l" defTabSz="488950">
            <a:lnSpc>
              <a:spcPct val="90000"/>
            </a:lnSpc>
            <a:spcBef>
              <a:spcPct val="0"/>
            </a:spcBef>
            <a:spcAft>
              <a:spcPct val="15000"/>
            </a:spcAft>
            <a:buChar char="•"/>
          </a:pPr>
          <a:r>
            <a:rPr lang="en-US" sz="1100" kern="1200" dirty="0"/>
            <a:t>Less interpretable than logistic regression</a:t>
          </a:r>
        </a:p>
        <a:p>
          <a:pPr marL="57150" lvl="1" indent="-57150" algn="l" defTabSz="488950">
            <a:lnSpc>
              <a:spcPct val="90000"/>
            </a:lnSpc>
            <a:spcBef>
              <a:spcPct val="0"/>
            </a:spcBef>
            <a:spcAft>
              <a:spcPct val="15000"/>
            </a:spcAft>
            <a:buChar char="•"/>
          </a:pPr>
          <a:r>
            <a:rPr lang="en-US" sz="1100" kern="1200"/>
            <a:t>Demands extensive hyperparameter tuning</a:t>
          </a:r>
        </a:p>
      </dsp:txBody>
      <dsp:txXfrm>
        <a:off x="12110" y="954953"/>
        <a:ext cx="2422638" cy="3418220"/>
      </dsp:txXfrm>
    </dsp:sp>
    <dsp:sp modelId="{8BD000C1-2961-9741-97F7-668E55E5B7CE}">
      <dsp:nvSpPr>
        <dsp:cNvPr id="0" name=""/>
        <dsp:cNvSpPr/>
      </dsp:nvSpPr>
      <dsp:spPr>
        <a:xfrm>
          <a:off x="2621823" y="156281"/>
          <a:ext cx="2662239" cy="798671"/>
        </a:xfrm>
        <a:prstGeom prst="chevron">
          <a:avLst>
            <a:gd name="adj" fmla="val 30000"/>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933450">
            <a:lnSpc>
              <a:spcPct val="90000"/>
            </a:lnSpc>
            <a:spcBef>
              <a:spcPct val="0"/>
            </a:spcBef>
            <a:spcAft>
              <a:spcPct val="35000"/>
            </a:spcAft>
            <a:buNone/>
          </a:pPr>
          <a:r>
            <a:rPr lang="en-US" sz="2100" kern="1200"/>
            <a:t>Model Training</a:t>
          </a:r>
        </a:p>
      </dsp:txBody>
      <dsp:txXfrm>
        <a:off x="2861424" y="156281"/>
        <a:ext cx="2183037" cy="798671"/>
      </dsp:txXfrm>
    </dsp:sp>
    <dsp:sp modelId="{19C274B2-16F0-1641-8F80-C2B8A6C42354}">
      <dsp:nvSpPr>
        <dsp:cNvPr id="0" name=""/>
        <dsp:cNvSpPr/>
      </dsp:nvSpPr>
      <dsp:spPr>
        <a:xfrm>
          <a:off x="2621823" y="954953"/>
          <a:ext cx="2422638" cy="3418220"/>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kern="1200" dirty="0"/>
            <a:t>Split the dataset into training and testing sets using an 80:20 ratio.</a:t>
          </a:r>
        </a:p>
        <a:p>
          <a:pPr marL="0" lvl="0" indent="0" algn="l" defTabSz="622300">
            <a:lnSpc>
              <a:spcPct val="90000"/>
            </a:lnSpc>
            <a:spcBef>
              <a:spcPct val="0"/>
            </a:spcBef>
            <a:spcAft>
              <a:spcPct val="35000"/>
            </a:spcAft>
            <a:buNone/>
          </a:pPr>
          <a:r>
            <a:rPr lang="en-US" sz="1400" kern="1200" dirty="0"/>
            <a:t>Mitigated overfitting, especially given the small dataset, by tuning parameters such as learning rate, gamma, and regularization using Bayesian optimization.</a:t>
          </a:r>
        </a:p>
        <a:p>
          <a:pPr marL="0" lvl="0" indent="0" algn="l" defTabSz="622300">
            <a:lnSpc>
              <a:spcPct val="90000"/>
            </a:lnSpc>
            <a:spcBef>
              <a:spcPct val="0"/>
            </a:spcBef>
            <a:spcAft>
              <a:spcPct val="35000"/>
            </a:spcAft>
            <a:buNone/>
          </a:pPr>
          <a:r>
            <a:rPr lang="en-US" sz="1400" kern="1200" dirty="0"/>
            <a:t>Applied stratified k-fold cross-validation</a:t>
          </a:r>
        </a:p>
      </dsp:txBody>
      <dsp:txXfrm>
        <a:off x="2621823" y="954953"/>
        <a:ext cx="2422638" cy="3418220"/>
      </dsp:txXfrm>
    </dsp:sp>
    <dsp:sp modelId="{F5ADFEFB-724C-1248-B505-835169D30EBB}">
      <dsp:nvSpPr>
        <dsp:cNvPr id="0" name=""/>
        <dsp:cNvSpPr/>
      </dsp:nvSpPr>
      <dsp:spPr>
        <a:xfrm>
          <a:off x="5231536" y="156281"/>
          <a:ext cx="2662239" cy="798671"/>
        </a:xfrm>
        <a:prstGeom prst="chevron">
          <a:avLst>
            <a:gd name="adj" fmla="val 30000"/>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933450">
            <a:lnSpc>
              <a:spcPct val="90000"/>
            </a:lnSpc>
            <a:spcBef>
              <a:spcPct val="0"/>
            </a:spcBef>
            <a:spcAft>
              <a:spcPct val="35000"/>
            </a:spcAft>
            <a:buNone/>
          </a:pPr>
          <a:r>
            <a:rPr lang="en-US" sz="2100" kern="1200"/>
            <a:t>Feature Selection</a:t>
          </a:r>
        </a:p>
      </dsp:txBody>
      <dsp:txXfrm>
        <a:off x="5471137" y="156281"/>
        <a:ext cx="2183037" cy="798671"/>
      </dsp:txXfrm>
    </dsp:sp>
    <dsp:sp modelId="{116FB27B-90EC-1642-980B-A64C23F98080}">
      <dsp:nvSpPr>
        <dsp:cNvPr id="0" name=""/>
        <dsp:cNvSpPr/>
      </dsp:nvSpPr>
      <dsp:spPr>
        <a:xfrm>
          <a:off x="5231536" y="954953"/>
          <a:ext cx="2422638" cy="3418220"/>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622300">
            <a:lnSpc>
              <a:spcPct val="90000"/>
            </a:lnSpc>
            <a:spcBef>
              <a:spcPct val="0"/>
            </a:spcBef>
            <a:spcAft>
              <a:spcPct val="35000"/>
            </a:spcAft>
            <a:buNone/>
          </a:pPr>
          <a:r>
            <a:rPr lang="en-US" sz="1400" kern="1200" dirty="0"/>
            <a:t>Selected 20 key variables, including credit score, rental payment history, rent-to-income ratio, employment type, loan tenure, EMI, household size, area unemployment rate, etc.</a:t>
          </a:r>
        </a:p>
      </dsp:txBody>
      <dsp:txXfrm>
        <a:off x="5231536" y="954953"/>
        <a:ext cx="2422638" cy="3418220"/>
      </dsp:txXfrm>
    </dsp:sp>
    <dsp:sp modelId="{48890FE5-B62D-1B40-BC01-8365BC7B2BFE}">
      <dsp:nvSpPr>
        <dsp:cNvPr id="0" name=""/>
        <dsp:cNvSpPr/>
      </dsp:nvSpPr>
      <dsp:spPr>
        <a:xfrm>
          <a:off x="7841249" y="156281"/>
          <a:ext cx="2662239" cy="798671"/>
        </a:xfrm>
        <a:prstGeom prst="chevron">
          <a:avLst>
            <a:gd name="adj" fmla="val 30000"/>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14" tIns="98614" rIns="98614" bIns="98614" numCol="1" spcCol="1270" anchor="ctr" anchorCtr="0">
          <a:noAutofit/>
        </a:bodyPr>
        <a:lstStyle/>
        <a:p>
          <a:pPr marL="0" lvl="0" indent="0" algn="ctr" defTabSz="933450">
            <a:lnSpc>
              <a:spcPct val="90000"/>
            </a:lnSpc>
            <a:spcBef>
              <a:spcPct val="0"/>
            </a:spcBef>
            <a:spcAft>
              <a:spcPct val="35000"/>
            </a:spcAft>
            <a:buNone/>
          </a:pPr>
          <a:r>
            <a:rPr lang="en-US" sz="2100" kern="1200"/>
            <a:t>Target Variable</a:t>
          </a:r>
        </a:p>
      </dsp:txBody>
      <dsp:txXfrm>
        <a:off x="8080850" y="156281"/>
        <a:ext cx="2183037" cy="798671"/>
      </dsp:txXfrm>
    </dsp:sp>
    <dsp:sp modelId="{5668C53D-5459-8A47-B65F-03F286DAF13E}">
      <dsp:nvSpPr>
        <dsp:cNvPr id="0" name=""/>
        <dsp:cNvSpPr/>
      </dsp:nvSpPr>
      <dsp:spPr>
        <a:xfrm>
          <a:off x="7841249" y="954953"/>
          <a:ext cx="2422638" cy="341822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1442" tIns="191442" rIns="191442" bIns="382884" numCol="1" spcCol="1270" anchor="t" anchorCtr="0">
          <a:noAutofit/>
        </a:bodyPr>
        <a:lstStyle/>
        <a:p>
          <a:pPr marL="0" lvl="0" indent="0" algn="l" defTabSz="622300">
            <a:lnSpc>
              <a:spcPct val="90000"/>
            </a:lnSpc>
            <a:spcBef>
              <a:spcPct val="0"/>
            </a:spcBef>
            <a:spcAft>
              <a:spcPct val="35000"/>
            </a:spcAft>
            <a:buNone/>
          </a:pPr>
          <a:r>
            <a:rPr lang="en-US" sz="1400" kern="1200"/>
            <a:t>Timely Payments</a:t>
          </a:r>
        </a:p>
      </dsp:txBody>
      <dsp:txXfrm>
        <a:off x="7841249" y="954953"/>
        <a:ext cx="2422638" cy="3418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4CBDF-231F-B34C-977B-B7A3316D2F18}">
      <dsp:nvSpPr>
        <dsp:cNvPr id="0" name=""/>
        <dsp:cNvSpPr/>
      </dsp:nvSpPr>
      <dsp:spPr>
        <a:xfrm>
          <a:off x="0" y="370241"/>
          <a:ext cx="6605547" cy="8158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664" tIns="291592" rIns="51266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Achieved 0.72 on precision on test data.</a:t>
          </a:r>
        </a:p>
        <a:p>
          <a:pPr marL="114300" lvl="1" indent="-114300" algn="l" defTabSz="622300">
            <a:lnSpc>
              <a:spcPct val="90000"/>
            </a:lnSpc>
            <a:spcBef>
              <a:spcPct val="0"/>
            </a:spcBef>
            <a:spcAft>
              <a:spcPct val="15000"/>
            </a:spcAft>
            <a:buChar char="•"/>
          </a:pPr>
          <a:r>
            <a:rPr lang="en-US" sz="1400" kern="1200"/>
            <a:t>Focus on precision, due to higher cost to act ; lower opportunity cost.</a:t>
          </a:r>
        </a:p>
      </dsp:txBody>
      <dsp:txXfrm>
        <a:off x="0" y="370241"/>
        <a:ext cx="6605547" cy="815850"/>
      </dsp:txXfrm>
    </dsp:sp>
    <dsp:sp modelId="{069D5FCA-E7B5-9444-8416-33EA11DBE328}">
      <dsp:nvSpPr>
        <dsp:cNvPr id="0" name=""/>
        <dsp:cNvSpPr/>
      </dsp:nvSpPr>
      <dsp:spPr>
        <a:xfrm>
          <a:off x="330277" y="163601"/>
          <a:ext cx="4623882"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72" tIns="0" rIns="174772" bIns="0" numCol="1" spcCol="1270" anchor="ctr" anchorCtr="0">
          <a:noAutofit/>
        </a:bodyPr>
        <a:lstStyle/>
        <a:p>
          <a:pPr marL="0" lvl="0" indent="0" algn="l" defTabSz="622300">
            <a:lnSpc>
              <a:spcPct val="90000"/>
            </a:lnSpc>
            <a:spcBef>
              <a:spcPct val="0"/>
            </a:spcBef>
            <a:spcAft>
              <a:spcPct val="35000"/>
            </a:spcAft>
            <a:buNone/>
          </a:pPr>
          <a:r>
            <a:rPr lang="en-US" sz="1400" kern="1200"/>
            <a:t>Evaluation on test data</a:t>
          </a:r>
        </a:p>
      </dsp:txBody>
      <dsp:txXfrm>
        <a:off x="350452" y="183776"/>
        <a:ext cx="4583532" cy="372929"/>
      </dsp:txXfrm>
    </dsp:sp>
    <dsp:sp modelId="{C85AA59C-D624-E145-968B-4966C4832AB2}">
      <dsp:nvSpPr>
        <dsp:cNvPr id="0" name=""/>
        <dsp:cNvSpPr/>
      </dsp:nvSpPr>
      <dsp:spPr>
        <a:xfrm>
          <a:off x="0" y="1468331"/>
          <a:ext cx="6605547" cy="119069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664" tIns="291592" rIns="51266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True Positive and False Positive cluster together indicates that the model has identified a pattern in the feature space that it associates with the positive class, but it may be overgeneralizing or misclassifying some points.</a:t>
          </a:r>
        </a:p>
      </dsp:txBody>
      <dsp:txXfrm>
        <a:off x="0" y="1468331"/>
        <a:ext cx="6605547" cy="1190699"/>
      </dsp:txXfrm>
    </dsp:sp>
    <dsp:sp modelId="{13A70996-C085-7B41-A6BD-113A9B98CF47}">
      <dsp:nvSpPr>
        <dsp:cNvPr id="0" name=""/>
        <dsp:cNvSpPr/>
      </dsp:nvSpPr>
      <dsp:spPr>
        <a:xfrm>
          <a:off x="330277" y="1261691"/>
          <a:ext cx="4623882"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72" tIns="0" rIns="174772" bIns="0" numCol="1" spcCol="1270" anchor="ctr" anchorCtr="0">
          <a:noAutofit/>
        </a:bodyPr>
        <a:lstStyle/>
        <a:p>
          <a:pPr marL="0" lvl="0" indent="0" algn="l" defTabSz="622300">
            <a:lnSpc>
              <a:spcPct val="90000"/>
            </a:lnSpc>
            <a:spcBef>
              <a:spcPct val="0"/>
            </a:spcBef>
            <a:spcAft>
              <a:spcPct val="35000"/>
            </a:spcAft>
            <a:buNone/>
          </a:pPr>
          <a:r>
            <a:rPr lang="en-US" sz="1400" kern="1200"/>
            <a:t>Visualization on test data predictions</a:t>
          </a:r>
        </a:p>
      </dsp:txBody>
      <dsp:txXfrm>
        <a:off x="350452" y="1281866"/>
        <a:ext cx="4583532" cy="372929"/>
      </dsp:txXfrm>
    </dsp:sp>
    <dsp:sp modelId="{C8089357-5A57-DD49-BB69-19A1A21F1ACE}">
      <dsp:nvSpPr>
        <dsp:cNvPr id="0" name=""/>
        <dsp:cNvSpPr/>
      </dsp:nvSpPr>
      <dsp:spPr>
        <a:xfrm>
          <a:off x="0" y="2941271"/>
          <a:ext cx="6605547" cy="10143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2664" tIns="291592" rIns="512664"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Introduce additional features to better separate classes.</a:t>
          </a:r>
        </a:p>
        <a:p>
          <a:pPr marL="114300" lvl="1" indent="-114300" algn="l" defTabSz="622300">
            <a:lnSpc>
              <a:spcPct val="90000"/>
            </a:lnSpc>
            <a:spcBef>
              <a:spcPct val="0"/>
            </a:spcBef>
            <a:spcAft>
              <a:spcPct val="15000"/>
            </a:spcAft>
            <a:buChar char="•"/>
          </a:pPr>
          <a:r>
            <a:rPr lang="en-US" sz="1400" kern="1200"/>
            <a:t>Increase the decision threshold to minimize false positives (e.g., increasing precision at the cost of recall).</a:t>
          </a:r>
        </a:p>
      </dsp:txBody>
      <dsp:txXfrm>
        <a:off x="0" y="2941271"/>
        <a:ext cx="6605547" cy="1014300"/>
      </dsp:txXfrm>
    </dsp:sp>
    <dsp:sp modelId="{546E6DA8-50D3-4346-A2AE-ABE18F7443E6}">
      <dsp:nvSpPr>
        <dsp:cNvPr id="0" name=""/>
        <dsp:cNvSpPr/>
      </dsp:nvSpPr>
      <dsp:spPr>
        <a:xfrm>
          <a:off x="330277" y="2734630"/>
          <a:ext cx="4623882"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72" tIns="0" rIns="174772" bIns="0" numCol="1" spcCol="1270" anchor="ctr" anchorCtr="0">
          <a:noAutofit/>
        </a:bodyPr>
        <a:lstStyle/>
        <a:p>
          <a:pPr marL="0" lvl="0" indent="0" algn="l" defTabSz="622300">
            <a:lnSpc>
              <a:spcPct val="90000"/>
            </a:lnSpc>
            <a:spcBef>
              <a:spcPct val="0"/>
            </a:spcBef>
            <a:spcAft>
              <a:spcPct val="35000"/>
            </a:spcAft>
            <a:buNone/>
          </a:pPr>
          <a:r>
            <a:rPr lang="en-US" sz="1400" kern="1200"/>
            <a:t>Potential refinement</a:t>
          </a:r>
        </a:p>
      </dsp:txBody>
      <dsp:txXfrm>
        <a:off x="350452" y="2754805"/>
        <a:ext cx="4583532" cy="372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C5B68-020C-410A-928B-04E588A1C3C5}">
      <dsp:nvSpPr>
        <dsp:cNvPr id="0" name=""/>
        <dsp:cNvSpPr/>
      </dsp:nvSpPr>
      <dsp:spPr>
        <a:xfrm>
          <a:off x="5932343" y="163253"/>
          <a:ext cx="1126242" cy="1089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16721-FE0A-45C0-960B-762A8AB5CA36}">
      <dsp:nvSpPr>
        <dsp:cNvPr id="0" name=""/>
        <dsp:cNvSpPr/>
      </dsp:nvSpPr>
      <dsp:spPr>
        <a:xfrm>
          <a:off x="775085" y="1342557"/>
          <a:ext cx="4311566" cy="604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Business impact:</a:t>
          </a:r>
        </a:p>
      </dsp:txBody>
      <dsp:txXfrm>
        <a:off x="775085" y="1342557"/>
        <a:ext cx="4311566" cy="604828"/>
      </dsp:txXfrm>
    </dsp:sp>
    <dsp:sp modelId="{306A8E7E-8CD3-4E7E-8AE8-0FC1E6C7B664}">
      <dsp:nvSpPr>
        <dsp:cNvPr id="0" name=""/>
        <dsp:cNvSpPr/>
      </dsp:nvSpPr>
      <dsp:spPr>
        <a:xfrm>
          <a:off x="775085" y="2030204"/>
          <a:ext cx="4311566" cy="2326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Predictive modeling significantly enhances underwriting accuracy and supports automated, informed decision-making.</a:t>
          </a:r>
        </a:p>
        <a:p>
          <a:pPr marL="0" lvl="0" indent="0" algn="l" defTabSz="755650">
            <a:lnSpc>
              <a:spcPct val="100000"/>
            </a:lnSpc>
            <a:spcBef>
              <a:spcPct val="0"/>
            </a:spcBef>
            <a:spcAft>
              <a:spcPct val="35000"/>
            </a:spcAft>
            <a:buNone/>
          </a:pPr>
          <a:r>
            <a:rPr lang="en-US" sz="1700" kern="1200" dirty="0"/>
            <a:t>Ongoing improvements will further refine predictions and expand applicability.</a:t>
          </a:r>
        </a:p>
        <a:p>
          <a:pPr marL="0" lvl="0" indent="0" algn="l" defTabSz="755650">
            <a:lnSpc>
              <a:spcPct val="100000"/>
            </a:lnSpc>
            <a:spcBef>
              <a:spcPct val="0"/>
            </a:spcBef>
            <a:spcAft>
              <a:spcPct val="35000"/>
            </a:spcAft>
            <a:buNone/>
          </a:pPr>
          <a:r>
            <a:rPr lang="en-US" sz="1700" kern="1200" dirty="0"/>
            <a:t>Reduced charge off rate from 30% to 20%, recovering over $600,000 since model inception.</a:t>
          </a:r>
        </a:p>
      </dsp:txBody>
      <dsp:txXfrm>
        <a:off x="775085" y="2030204"/>
        <a:ext cx="4311566" cy="2326632"/>
      </dsp:txXfrm>
    </dsp:sp>
    <dsp:sp modelId="{3CD88CFE-2B1D-4CCE-AC88-ADE1413FA6B0}">
      <dsp:nvSpPr>
        <dsp:cNvPr id="0" name=""/>
        <dsp:cNvSpPr/>
      </dsp:nvSpPr>
      <dsp:spPr>
        <a:xfrm>
          <a:off x="727538" y="230676"/>
          <a:ext cx="972488" cy="9568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798126-9B29-4694-9AE0-BBE5236A6126}">
      <dsp:nvSpPr>
        <dsp:cNvPr id="0" name=""/>
        <dsp:cNvSpPr/>
      </dsp:nvSpPr>
      <dsp:spPr>
        <a:xfrm>
          <a:off x="5841176" y="1309476"/>
          <a:ext cx="4311566" cy="604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Limitations:</a:t>
          </a:r>
        </a:p>
      </dsp:txBody>
      <dsp:txXfrm>
        <a:off x="5841176" y="1309476"/>
        <a:ext cx="4311566" cy="604828"/>
      </dsp:txXfrm>
    </dsp:sp>
    <dsp:sp modelId="{7BE85853-FDC7-47BC-A7AD-7004021459B2}">
      <dsp:nvSpPr>
        <dsp:cNvPr id="0" name=""/>
        <dsp:cNvSpPr/>
      </dsp:nvSpPr>
      <dsp:spPr>
        <a:xfrm>
          <a:off x="5841176" y="1997122"/>
          <a:ext cx="4311566" cy="2326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Timely payments within the first 3 months do not guarantee full payments over the entire loan term. There is a need to redefine the target label.</a:t>
          </a:r>
        </a:p>
        <a:p>
          <a:pPr marL="0" lvl="0" indent="0" algn="l" defTabSz="755650">
            <a:lnSpc>
              <a:spcPct val="100000"/>
            </a:lnSpc>
            <a:spcBef>
              <a:spcPct val="0"/>
            </a:spcBef>
            <a:spcAft>
              <a:spcPct val="35000"/>
            </a:spcAft>
            <a:buNone/>
          </a:pPr>
          <a:r>
            <a:rPr lang="en-US" sz="1700" kern="1200" dirty="0"/>
            <a:t>Isolation of rent reporting and rent relief databases results in data record loss during matching. Engineers are currently working on integrating the two systems to address this issue.</a:t>
          </a:r>
        </a:p>
        <a:p>
          <a:pPr marL="0" lvl="0" indent="0" algn="l" defTabSz="755650">
            <a:lnSpc>
              <a:spcPct val="100000"/>
            </a:lnSpc>
            <a:spcBef>
              <a:spcPct val="0"/>
            </a:spcBef>
            <a:spcAft>
              <a:spcPct val="35000"/>
            </a:spcAft>
            <a:buNone/>
          </a:pPr>
          <a:r>
            <a:rPr lang="en-US" sz="1700" kern="1200" dirty="0"/>
            <a:t>There is a lack of understanding regarding model biases.</a:t>
          </a:r>
        </a:p>
      </dsp:txBody>
      <dsp:txXfrm>
        <a:off x="5841176" y="1997122"/>
        <a:ext cx="4311566" cy="23266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164E6-E9E1-A248-B632-AF27E0BEE447}" type="datetimeFigureOut">
              <a:rPr lang="en-US" smtClean="0"/>
              <a:t>11/25/24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5DAFC-11D9-8A4E-B747-96856E045AF0}" type="slidenum">
              <a:rPr lang="en-US" smtClean="0"/>
              <a:t>‹#›</a:t>
            </a:fld>
            <a:endParaRPr lang="en-US"/>
          </a:p>
        </p:txBody>
      </p:sp>
    </p:spTree>
    <p:extLst>
      <p:ext uri="{BB962C8B-B14F-4D97-AF65-F5344CB8AC3E}">
        <p14:creationId xmlns:p14="http://schemas.microsoft.com/office/powerpoint/2010/main" val="315148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5DAFC-11D9-8A4E-B747-96856E045AF0}" type="slidenum">
              <a:rPr lang="en-US" smtClean="0"/>
              <a:t>2</a:t>
            </a:fld>
            <a:endParaRPr lang="en-US"/>
          </a:p>
        </p:txBody>
      </p:sp>
    </p:spTree>
    <p:extLst>
      <p:ext uri="{BB962C8B-B14F-4D97-AF65-F5344CB8AC3E}">
        <p14:creationId xmlns:p14="http://schemas.microsoft.com/office/powerpoint/2010/main" val="131402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5DAFC-11D9-8A4E-B747-96856E045AF0}" type="slidenum">
              <a:rPr lang="en-US" smtClean="0"/>
              <a:t>4</a:t>
            </a:fld>
            <a:endParaRPr lang="en-US"/>
          </a:p>
        </p:txBody>
      </p:sp>
    </p:spTree>
    <p:extLst>
      <p:ext uri="{BB962C8B-B14F-4D97-AF65-F5344CB8AC3E}">
        <p14:creationId xmlns:p14="http://schemas.microsoft.com/office/powerpoint/2010/main" val="1542544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5DAFC-11D9-8A4E-B747-96856E045AF0}" type="slidenum">
              <a:rPr lang="en-US" smtClean="0"/>
              <a:t>5</a:t>
            </a:fld>
            <a:endParaRPr lang="en-US"/>
          </a:p>
        </p:txBody>
      </p:sp>
    </p:spTree>
    <p:extLst>
      <p:ext uri="{BB962C8B-B14F-4D97-AF65-F5344CB8AC3E}">
        <p14:creationId xmlns:p14="http://schemas.microsoft.com/office/powerpoint/2010/main" val="130701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5DAFC-11D9-8A4E-B747-96856E045AF0}" type="slidenum">
              <a:rPr lang="en-US" smtClean="0"/>
              <a:t>11</a:t>
            </a:fld>
            <a:endParaRPr lang="en-US"/>
          </a:p>
        </p:txBody>
      </p:sp>
    </p:spTree>
    <p:extLst>
      <p:ext uri="{BB962C8B-B14F-4D97-AF65-F5344CB8AC3E}">
        <p14:creationId xmlns:p14="http://schemas.microsoft.com/office/powerpoint/2010/main" val="220257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D5DAFC-11D9-8A4E-B747-96856E045AF0}" type="slidenum">
              <a:rPr lang="en-US" smtClean="0"/>
              <a:t>12</a:t>
            </a:fld>
            <a:endParaRPr lang="en-US"/>
          </a:p>
        </p:txBody>
      </p:sp>
    </p:spTree>
    <p:extLst>
      <p:ext uri="{BB962C8B-B14F-4D97-AF65-F5344CB8AC3E}">
        <p14:creationId xmlns:p14="http://schemas.microsoft.com/office/powerpoint/2010/main" val="8481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73F6-6EF1-916B-BC8A-4F5FBF51A4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952F2-AF52-2442-76B4-A8EA3EA35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7E495-56EB-EEF5-C178-4389AA1DDDBE}"/>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E1008610-6948-A548-DF29-E3877795F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EDB8D-3618-6064-B04D-EBACB5169C91}"/>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219212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37A3-A945-9CC2-61C7-059B8C300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E4746-BFE0-8ADD-E129-79A13D8FC5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1FD9C-B55A-AB6C-4ED2-BECEC033FB5D}"/>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5118EC5E-E613-FCFD-6F93-645F8C5A4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EA025-B52A-FB6F-F7DE-BEAEFBE40C6F}"/>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164193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A1CB78-88A8-44B6-AA61-D782D5C45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4FCA44-F449-B9F3-1C2F-BE5768897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BF7C1-CFAE-8C42-5236-B84C6D4B749D}"/>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31F79575-368D-9908-7254-BD94C6254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DE86A-ACAA-6D4C-8189-87C39BC59080}"/>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3266211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9931-7AFC-FC08-E0E1-75F1912457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0AB6A-6C7B-CF11-5A39-15A085BE9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ED32D-9DBF-627B-A6FA-8E1F58DBDA69}"/>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9C9806C9-8BA0-1C22-460C-4B7203938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E66D1-B9C1-B392-9F34-291ED9DE3825}"/>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330580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EEAB-8FC5-149F-37D8-F5985C3DB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D2C40-28E1-3BC3-AC90-4BA24E7B3B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30939-6CA1-6871-8554-0FD1B6C0654C}"/>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93AF721B-2235-30A1-6506-7726FF11A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221FE-3E24-9308-D204-900039EB70D2}"/>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15456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A2F6-67B9-FA4C-1EEC-F61F2CE59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AC6F-2EE0-B658-0640-FE1D8D64D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E10845-B300-CFB8-E258-39BD635A6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A5B01-87CC-8D63-B79F-9B24F42B0F9D}"/>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6" name="Footer Placeholder 5">
            <a:extLst>
              <a:ext uri="{FF2B5EF4-FFF2-40B4-BE49-F238E27FC236}">
                <a16:creationId xmlns:a16="http://schemas.microsoft.com/office/drawing/2014/main" id="{C278ED37-DC11-BFB7-E47F-517DFA778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73511-BC90-3487-58AE-75660ABB5851}"/>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405406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D283-A464-0F48-5B15-123F885F04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B6896E-AEC5-D842-0438-832DC7015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C117BA-96C1-0700-DDE0-2AAC07FD3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89A02-7BD6-4551-7D6F-66A8C3ED8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CF59F-BA38-3108-0727-90CA4B7CA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C6B8F7-758A-AB7A-3EDA-C2BD1F3B448E}"/>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8" name="Footer Placeholder 7">
            <a:extLst>
              <a:ext uri="{FF2B5EF4-FFF2-40B4-BE49-F238E27FC236}">
                <a16:creationId xmlns:a16="http://schemas.microsoft.com/office/drawing/2014/main" id="{DB0E9435-FD01-DE68-CEF4-FE8FCAA334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C0141-96E1-D6C4-DEF6-4751DC8DB836}"/>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178851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CA98-E451-A9A1-BC47-9CEA4999F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D371CD-073C-016F-0162-2EEE3E4A7C2F}"/>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4" name="Footer Placeholder 3">
            <a:extLst>
              <a:ext uri="{FF2B5EF4-FFF2-40B4-BE49-F238E27FC236}">
                <a16:creationId xmlns:a16="http://schemas.microsoft.com/office/drawing/2014/main" id="{0747F469-CD47-F578-E4AD-A22BBF296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6F15EB-090F-A2B3-AE0B-22C7DB36ABB5}"/>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201347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26897-D340-0DE6-0553-A4C4AFEAA1D7}"/>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3" name="Footer Placeholder 2">
            <a:extLst>
              <a:ext uri="{FF2B5EF4-FFF2-40B4-BE49-F238E27FC236}">
                <a16:creationId xmlns:a16="http://schemas.microsoft.com/office/drawing/2014/main" id="{DB4EBC4B-DD0C-51F7-9735-17F190732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515D1-A6FB-B416-BF96-2E76C29B38D3}"/>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946013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FC83-5861-43A3-02CF-B32F04B48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194CF0-E002-A00C-A8EE-D602227F3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C840A8-89B3-3EC7-46FD-6E3A7EDF5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55AE2-8931-3088-DEBF-BE7CD0087170}"/>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6" name="Footer Placeholder 5">
            <a:extLst>
              <a:ext uri="{FF2B5EF4-FFF2-40B4-BE49-F238E27FC236}">
                <a16:creationId xmlns:a16="http://schemas.microsoft.com/office/drawing/2014/main" id="{955306A9-20C8-33B5-721C-570C7130E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7F3A1-0FB5-AC39-2142-05AC9E4494A3}"/>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350333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34C-396F-6FAE-AF0A-C98BA2C76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4019F-FA25-6699-CB78-3993498E9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CBE601-8348-7DD8-029B-C924A16A2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01473-5D0F-1814-6490-EE8F64364214}"/>
              </a:ext>
            </a:extLst>
          </p:cNvPr>
          <p:cNvSpPr>
            <a:spLocks noGrp="1"/>
          </p:cNvSpPr>
          <p:nvPr>
            <p:ph type="dt" sz="half" idx="10"/>
          </p:nvPr>
        </p:nvSpPr>
        <p:spPr/>
        <p:txBody>
          <a:bodyPr/>
          <a:lstStyle/>
          <a:p>
            <a:fld id="{AA6E9952-6436-0641-AAEB-06423363A859}" type="datetimeFigureOut">
              <a:rPr lang="en-US" smtClean="0"/>
              <a:t>11/25/24</a:t>
            </a:fld>
            <a:endParaRPr lang="en-US"/>
          </a:p>
        </p:txBody>
      </p:sp>
      <p:sp>
        <p:nvSpPr>
          <p:cNvPr id="6" name="Footer Placeholder 5">
            <a:extLst>
              <a:ext uri="{FF2B5EF4-FFF2-40B4-BE49-F238E27FC236}">
                <a16:creationId xmlns:a16="http://schemas.microsoft.com/office/drawing/2014/main" id="{CB85656C-1B37-6278-ADCC-216ACB020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AEF69-B50E-A246-344E-8C188233F617}"/>
              </a:ext>
            </a:extLst>
          </p:cNvPr>
          <p:cNvSpPr>
            <a:spLocks noGrp="1"/>
          </p:cNvSpPr>
          <p:nvPr>
            <p:ph type="sldNum" sz="quarter" idx="12"/>
          </p:nvPr>
        </p:nvSpPr>
        <p:spPr/>
        <p:txBody>
          <a:bodyPr/>
          <a:lstStyle/>
          <a:p>
            <a:fld id="{93AC6052-8ED9-DD43-89AF-32EFAA2C13D6}" type="slidenum">
              <a:rPr lang="en-US" smtClean="0"/>
              <a:t>‹#›</a:t>
            </a:fld>
            <a:endParaRPr lang="en-US"/>
          </a:p>
        </p:txBody>
      </p:sp>
    </p:spTree>
    <p:extLst>
      <p:ext uri="{BB962C8B-B14F-4D97-AF65-F5344CB8AC3E}">
        <p14:creationId xmlns:p14="http://schemas.microsoft.com/office/powerpoint/2010/main" val="58348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BC5F6-DC1F-0C8E-876A-FC56AFB0E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3C5393-A9F3-37DB-235C-B03477630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3A59D-7266-5D87-EA1A-BDB1B06D0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E9952-6436-0641-AAEB-06423363A859}" type="datetimeFigureOut">
              <a:rPr lang="en-US" smtClean="0"/>
              <a:t>11/25/24</a:t>
            </a:fld>
            <a:endParaRPr lang="en-US"/>
          </a:p>
        </p:txBody>
      </p:sp>
      <p:sp>
        <p:nvSpPr>
          <p:cNvPr id="5" name="Footer Placeholder 4">
            <a:extLst>
              <a:ext uri="{FF2B5EF4-FFF2-40B4-BE49-F238E27FC236}">
                <a16:creationId xmlns:a16="http://schemas.microsoft.com/office/drawing/2014/main" id="{9F0230A8-D9E4-78E5-CD1B-5285DCDDF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9C6729-F7C0-8F3D-F1B8-E917EC2C6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AC6052-8ED9-DD43-89AF-32EFAA2C13D6}" type="slidenum">
              <a:rPr lang="en-US" smtClean="0"/>
              <a:t>‹#›</a:t>
            </a:fld>
            <a:endParaRPr lang="en-US"/>
          </a:p>
        </p:txBody>
      </p:sp>
    </p:spTree>
    <p:extLst>
      <p:ext uri="{BB962C8B-B14F-4D97-AF65-F5344CB8AC3E}">
        <p14:creationId xmlns:p14="http://schemas.microsoft.com/office/powerpoint/2010/main" val="38275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23077-D1EF-E0BB-0324-42A0466C7592}"/>
              </a:ext>
            </a:extLst>
          </p:cNvPr>
          <p:cNvSpPr>
            <a:spLocks noGrp="1"/>
          </p:cNvSpPr>
          <p:nvPr>
            <p:ph type="ctrTitle"/>
          </p:nvPr>
        </p:nvSpPr>
        <p:spPr>
          <a:xfrm>
            <a:off x="2197101" y="735283"/>
            <a:ext cx="4978399" cy="3165045"/>
          </a:xfrm>
        </p:spPr>
        <p:txBody>
          <a:bodyPr anchor="b">
            <a:normAutofit/>
          </a:bodyPr>
          <a:lstStyle/>
          <a:p>
            <a:pPr algn="l"/>
            <a:r>
              <a:rPr lang="en" sz="5200" b="1" dirty="0"/>
              <a:t>Loan Repayment Prediction for Rent Relief Underwriting</a:t>
            </a:r>
            <a:endParaRPr lang="en-US" sz="5200" dirty="0"/>
          </a:p>
        </p:txBody>
      </p:sp>
      <p:sp>
        <p:nvSpPr>
          <p:cNvPr id="3" name="Subtitle 2">
            <a:extLst>
              <a:ext uri="{FF2B5EF4-FFF2-40B4-BE49-F238E27FC236}">
                <a16:creationId xmlns:a16="http://schemas.microsoft.com/office/drawing/2014/main" id="{54431EEE-298D-4500-C775-DFED6E1D654A}"/>
              </a:ext>
            </a:extLst>
          </p:cNvPr>
          <p:cNvSpPr>
            <a:spLocks noGrp="1"/>
          </p:cNvSpPr>
          <p:nvPr>
            <p:ph type="subTitle" idx="1"/>
          </p:nvPr>
        </p:nvSpPr>
        <p:spPr>
          <a:xfrm>
            <a:off x="2197101" y="4078423"/>
            <a:ext cx="4978399" cy="2058657"/>
          </a:xfrm>
        </p:spPr>
        <p:txBody>
          <a:bodyPr>
            <a:normAutofit/>
          </a:bodyPr>
          <a:lstStyle/>
          <a:p>
            <a:pPr marL="0" indent="0" algn="l">
              <a:buSzPts val="1018"/>
            </a:pPr>
            <a:r>
              <a:rPr lang="en-US" b="1" dirty="0"/>
              <a:t>Enhancing underwriting accuracy through predictive modeling</a:t>
            </a:r>
          </a:p>
          <a:p>
            <a:pPr marL="0" indent="0" algn="l">
              <a:buSzPts val="1018"/>
            </a:pPr>
            <a:endParaRPr lang="en-US" b="1" dirty="0"/>
          </a:p>
          <a:p>
            <a:pPr algn="l">
              <a:buSzPts val="1018"/>
            </a:pPr>
            <a:r>
              <a:rPr lang="en-US" dirty="0"/>
              <a:t>Wen-Fong Goh</a:t>
            </a:r>
            <a:br>
              <a:rPr lang="en-US" dirty="0"/>
            </a:br>
            <a:r>
              <a:rPr lang="en-US" dirty="0"/>
              <a:t>Nov 26, 2024</a:t>
            </a:r>
          </a:p>
          <a:p>
            <a:pPr marL="0" indent="0" algn="l">
              <a:buSzPts val="1018"/>
            </a:pPr>
            <a:endParaRPr lang="en-US" b="1" dirty="0"/>
          </a:p>
        </p:txBody>
      </p:sp>
      <p:pic>
        <p:nvPicPr>
          <p:cNvPr id="8" name="Graphic 7" descr="Money">
            <a:extLst>
              <a:ext uri="{FF2B5EF4-FFF2-40B4-BE49-F238E27FC236}">
                <a16:creationId xmlns:a16="http://schemas.microsoft.com/office/drawing/2014/main" id="{6AF177A3-7875-AFCF-2609-2E9EA3550E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0" name="Graphic 9" descr="Money">
            <a:extLst>
              <a:ext uri="{FF2B5EF4-FFF2-40B4-BE49-F238E27FC236}">
                <a16:creationId xmlns:a16="http://schemas.microsoft.com/office/drawing/2014/main" id="{1C06C3A7-C44F-4D43-935C-835BF5C723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6" name="Google Shape;62;p14">
            <a:extLst>
              <a:ext uri="{FF2B5EF4-FFF2-40B4-BE49-F238E27FC236}">
                <a16:creationId xmlns:a16="http://schemas.microsoft.com/office/drawing/2014/main" id="{C0796541-3D75-4378-732A-7DD5E893A157}"/>
              </a:ext>
            </a:extLst>
          </p:cNvPr>
          <p:cNvSpPr txBox="1"/>
          <p:nvPr/>
        </p:nvSpPr>
        <p:spPr>
          <a:xfrm>
            <a:off x="5522735" y="4894250"/>
            <a:ext cx="1585800" cy="415476"/>
          </a:xfrm>
          <a:prstGeom prst="rect">
            <a:avLst/>
          </a:prstGeom>
          <a:noFill/>
          <a:ln>
            <a:noFill/>
          </a:ln>
        </p:spPr>
        <p:txBody>
          <a:bodyPr spcFirstLastPara="1" wrap="square" lIns="68569" tIns="68569" rIns="68569" bIns="68569" anchor="t" anchorCtr="0">
            <a:spAutoFit/>
          </a:bodyPr>
          <a:lstStyle/>
          <a:p>
            <a:pPr algn="ctr">
              <a:lnSpc>
                <a:spcPct val="150000"/>
              </a:lnSpc>
            </a:pPr>
            <a:endParaRPr sz="1200">
              <a:solidFill>
                <a:schemeClr val="dk2"/>
              </a:solidFill>
            </a:endParaRPr>
          </a:p>
        </p:txBody>
      </p:sp>
    </p:spTree>
    <p:extLst>
      <p:ext uri="{BB962C8B-B14F-4D97-AF65-F5344CB8AC3E}">
        <p14:creationId xmlns:p14="http://schemas.microsoft.com/office/powerpoint/2010/main" val="352898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4F9B1A-55BF-8B84-11CE-AD74425928A7}"/>
              </a:ext>
            </a:extLst>
          </p:cNvPr>
          <p:cNvSpPr>
            <a:spLocks noGrp="1"/>
          </p:cNvSpPr>
          <p:nvPr>
            <p:ph type="title"/>
          </p:nvPr>
        </p:nvSpPr>
        <p:spPr>
          <a:xfrm>
            <a:off x="572493" y="238539"/>
            <a:ext cx="11018520" cy="1434415"/>
          </a:xfrm>
        </p:spPr>
        <p:txBody>
          <a:bodyPr anchor="b">
            <a:normAutofit/>
          </a:bodyPr>
          <a:lstStyle/>
          <a:p>
            <a:r>
              <a:rPr lang="en" sz="5400" b="1" dirty="0"/>
              <a:t>Model Evaluation on Test Data</a:t>
            </a:r>
            <a:endParaRPr lang="en-US" sz="5400" dirty="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CD2C62E8-FBB9-8013-ADEF-E77F1254F580}"/>
              </a:ext>
            </a:extLst>
          </p:cNvPr>
          <p:cNvGraphicFramePr>
            <a:graphicFrameLocks noGrp="1"/>
          </p:cNvGraphicFramePr>
          <p:nvPr>
            <p:ph idx="1"/>
            <p:extLst>
              <p:ext uri="{D42A27DB-BD31-4B8C-83A1-F6EECF244321}">
                <p14:modId xmlns:p14="http://schemas.microsoft.com/office/powerpoint/2010/main" val="1172557357"/>
              </p:ext>
            </p:extLst>
          </p:nvPr>
        </p:nvGraphicFramePr>
        <p:xfrm>
          <a:off x="572493" y="2071316"/>
          <a:ext cx="6605547"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diagram of a test&#10;&#10;Description automatically generated with medium confidence">
            <a:extLst>
              <a:ext uri="{FF2B5EF4-FFF2-40B4-BE49-F238E27FC236}">
                <a16:creationId xmlns:a16="http://schemas.microsoft.com/office/drawing/2014/main" id="{13610293-67AA-6423-CAC1-ED83556AB61A}"/>
              </a:ext>
            </a:extLst>
          </p:cNvPr>
          <p:cNvPicPr>
            <a:picLocks noChangeAspect="1"/>
          </p:cNvPicPr>
          <p:nvPr/>
        </p:nvPicPr>
        <p:blipFill>
          <a:blip r:embed="rId7"/>
          <a:stretch>
            <a:fillRect/>
          </a:stretch>
        </p:blipFill>
        <p:spPr>
          <a:xfrm>
            <a:off x="7434072" y="2246789"/>
            <a:ext cx="4319809" cy="3009864"/>
          </a:xfrm>
          <a:prstGeom prst="rect">
            <a:avLst/>
          </a:prstGeom>
        </p:spPr>
      </p:pic>
    </p:spTree>
    <p:extLst>
      <p:ext uri="{BB962C8B-B14F-4D97-AF65-F5344CB8AC3E}">
        <p14:creationId xmlns:p14="http://schemas.microsoft.com/office/powerpoint/2010/main" val="56125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6620C-1DB5-117B-E7DC-DDEC0B93A213}"/>
              </a:ext>
            </a:extLst>
          </p:cNvPr>
          <p:cNvSpPr>
            <a:spLocks noGrp="1"/>
          </p:cNvSpPr>
          <p:nvPr>
            <p:ph type="title"/>
          </p:nvPr>
        </p:nvSpPr>
        <p:spPr>
          <a:xfrm>
            <a:off x="640080" y="329184"/>
            <a:ext cx="6894576" cy="1783080"/>
          </a:xfrm>
        </p:spPr>
        <p:txBody>
          <a:bodyPr anchor="b">
            <a:normAutofit/>
          </a:bodyPr>
          <a:lstStyle/>
          <a:p>
            <a:r>
              <a:rPr lang="en" sz="5400" b="1"/>
              <a:t>Interpretation with Shapley Values</a:t>
            </a:r>
            <a:endParaRPr lang="en-US" sz="540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6E4889-5BFE-1A69-6A0C-934F7CF80D73}"/>
              </a:ext>
            </a:extLst>
          </p:cNvPr>
          <p:cNvSpPr>
            <a:spLocks noGrp="1"/>
          </p:cNvSpPr>
          <p:nvPr>
            <p:ph idx="1"/>
          </p:nvPr>
        </p:nvSpPr>
        <p:spPr>
          <a:xfrm>
            <a:off x="640080" y="2706624"/>
            <a:ext cx="6364224" cy="3483864"/>
          </a:xfrm>
        </p:spPr>
        <p:txBody>
          <a:bodyPr>
            <a:normAutofit/>
          </a:bodyPr>
          <a:lstStyle/>
          <a:p>
            <a:pPr marL="128588" indent="-128588">
              <a:buFont typeface="Arial" panose="020B0604020202020204" pitchFamily="34" charset="0"/>
              <a:buChar char="•"/>
            </a:pPr>
            <a:r>
              <a:rPr lang="en-US" sz="2200" dirty="0"/>
              <a:t>Sharpley values explain how each features contributes to predictions.</a:t>
            </a:r>
          </a:p>
          <a:p>
            <a:pPr marL="128588" indent="-128588">
              <a:buFont typeface="Arial" panose="020B0604020202020204" pitchFamily="34" charset="0"/>
              <a:buChar char="•"/>
            </a:pPr>
            <a:r>
              <a:rPr lang="en-US" sz="2200" dirty="0"/>
              <a:t>Features are ranked by their impact, from high to low, with “monthly installment” being the most impactful feature, and its higher value decreases prediction.</a:t>
            </a:r>
          </a:p>
          <a:p>
            <a:pPr marL="128588" indent="-128588">
              <a:buFont typeface="Arial" panose="020B0604020202020204" pitchFamily="34" charset="0"/>
              <a:buChar char="•"/>
            </a:pPr>
            <a:r>
              <a:rPr lang="en-US" sz="2200" dirty="0"/>
              <a:t>The dependence plot show how “monthly installment” interacts with the “rent to income ratio”.</a:t>
            </a:r>
          </a:p>
          <a:p>
            <a:endParaRPr lang="en-US" sz="2200" dirty="0"/>
          </a:p>
        </p:txBody>
      </p:sp>
      <p:pic>
        <p:nvPicPr>
          <p:cNvPr id="5" name="Picture 4" descr="A graph of a number of dots&#10;&#10;Description automatically generated">
            <a:extLst>
              <a:ext uri="{FF2B5EF4-FFF2-40B4-BE49-F238E27FC236}">
                <a16:creationId xmlns:a16="http://schemas.microsoft.com/office/drawing/2014/main" id="{B8CA2556-88E8-A467-7BAC-B89CA29CA084}"/>
              </a:ext>
            </a:extLst>
          </p:cNvPr>
          <p:cNvPicPr>
            <a:picLocks noChangeAspect="1"/>
          </p:cNvPicPr>
          <p:nvPr/>
        </p:nvPicPr>
        <p:blipFill>
          <a:blip r:embed="rId3"/>
          <a:stretch>
            <a:fillRect/>
          </a:stretch>
        </p:blipFill>
        <p:spPr>
          <a:xfrm>
            <a:off x="8054891" y="3895343"/>
            <a:ext cx="3589551" cy="2396025"/>
          </a:xfrm>
          <a:prstGeom prst="rect">
            <a:avLst/>
          </a:prstGeom>
        </p:spPr>
      </p:pic>
      <p:pic>
        <p:nvPicPr>
          <p:cNvPr id="4" name="Picture 3" descr="A graph with red blue and pink dots&#10;&#10;Description automatically generated">
            <a:extLst>
              <a:ext uri="{FF2B5EF4-FFF2-40B4-BE49-F238E27FC236}">
                <a16:creationId xmlns:a16="http://schemas.microsoft.com/office/drawing/2014/main" id="{4EEC3103-8B60-CFDD-9FDE-A04AC8D330AD}"/>
              </a:ext>
            </a:extLst>
          </p:cNvPr>
          <p:cNvPicPr>
            <a:picLocks noChangeAspect="1"/>
          </p:cNvPicPr>
          <p:nvPr/>
        </p:nvPicPr>
        <p:blipFill>
          <a:blip r:embed="rId4"/>
          <a:stretch>
            <a:fillRect/>
          </a:stretch>
        </p:blipFill>
        <p:spPr>
          <a:xfrm>
            <a:off x="7267823" y="832103"/>
            <a:ext cx="4376619" cy="2560321"/>
          </a:xfrm>
          <a:prstGeom prst="rect">
            <a:avLst/>
          </a:prstGeom>
        </p:spPr>
      </p:pic>
    </p:spTree>
    <p:extLst>
      <p:ext uri="{BB962C8B-B14F-4D97-AF65-F5344CB8AC3E}">
        <p14:creationId xmlns:p14="http://schemas.microsoft.com/office/powerpoint/2010/main" val="143783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B440AF-2568-2A96-135E-457B6733675F}"/>
              </a:ext>
            </a:extLst>
          </p:cNvPr>
          <p:cNvSpPr>
            <a:spLocks noGrp="1"/>
          </p:cNvSpPr>
          <p:nvPr>
            <p:ph type="title"/>
          </p:nvPr>
        </p:nvSpPr>
        <p:spPr>
          <a:xfrm>
            <a:off x="1371597" y="348865"/>
            <a:ext cx="10044023" cy="877729"/>
          </a:xfrm>
        </p:spPr>
        <p:txBody>
          <a:bodyPr anchor="ctr">
            <a:normAutofit/>
          </a:bodyPr>
          <a:lstStyle/>
          <a:p>
            <a:r>
              <a:rPr lang="en" sz="4000" b="1" dirty="0">
                <a:solidFill>
                  <a:srgbClr val="FFFFFF"/>
                </a:solidFill>
              </a:rPr>
              <a:t>Conclusions and Limitations</a:t>
            </a: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70C6D3B3-62C0-6081-863E-209B4A38FBA0}"/>
              </a:ext>
            </a:extLst>
          </p:cNvPr>
          <p:cNvGraphicFramePr>
            <a:graphicFrameLocks noGrp="1"/>
          </p:cNvGraphicFramePr>
          <p:nvPr>
            <p:ph idx="1"/>
            <p:extLst>
              <p:ext uri="{D42A27DB-BD31-4B8C-83A1-F6EECF244321}">
                <p14:modId xmlns:p14="http://schemas.microsoft.com/office/powerpoint/2010/main" val="2264834339"/>
              </p:ext>
            </p:extLst>
          </p:nvPr>
        </p:nvGraphicFramePr>
        <p:xfrm>
          <a:off x="644056" y="1575459"/>
          <a:ext cx="10927829" cy="4432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621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7541-F6E2-261D-CFA2-7F7A385EA76F}"/>
              </a:ext>
            </a:extLst>
          </p:cNvPr>
          <p:cNvSpPr>
            <a:spLocks noGrp="1"/>
          </p:cNvSpPr>
          <p:nvPr>
            <p:ph type="title"/>
          </p:nvPr>
        </p:nvSpPr>
        <p:spPr>
          <a:xfrm>
            <a:off x="252038" y="2876934"/>
            <a:ext cx="3143250" cy="2601119"/>
          </a:xfrm>
        </p:spPr>
        <p:txBody>
          <a:bodyPr anchor="t">
            <a:normAutofit/>
          </a:bodyPr>
          <a:lstStyle/>
          <a:p>
            <a:pPr algn="ctr"/>
            <a:r>
              <a:rPr lang="en" sz="4000" b="1" dirty="0"/>
              <a:t>Project Overview</a:t>
            </a:r>
            <a:endParaRPr lang="en-US" sz="4000" dirty="0"/>
          </a:p>
        </p:txBody>
      </p:sp>
      <p:graphicFrame>
        <p:nvGraphicFramePr>
          <p:cNvPr id="5" name="Content Placeholder 2">
            <a:extLst>
              <a:ext uri="{FF2B5EF4-FFF2-40B4-BE49-F238E27FC236}">
                <a16:creationId xmlns:a16="http://schemas.microsoft.com/office/drawing/2014/main" id="{2298224E-C3E1-8241-40B2-C889E65EA241}"/>
              </a:ext>
            </a:extLst>
          </p:cNvPr>
          <p:cNvGraphicFramePr>
            <a:graphicFrameLocks noGrp="1"/>
          </p:cNvGraphicFramePr>
          <p:nvPr>
            <p:ph idx="1"/>
            <p:extLst>
              <p:ext uri="{D42A27DB-BD31-4B8C-83A1-F6EECF244321}">
                <p14:modId xmlns:p14="http://schemas.microsoft.com/office/powerpoint/2010/main" val="1892528502"/>
              </p:ext>
            </p:extLst>
          </p:nvPr>
        </p:nvGraphicFramePr>
        <p:xfrm>
          <a:off x="3606229" y="730249"/>
          <a:ext cx="7747571" cy="538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362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EE7D9-C688-AAB1-B92C-CFD572C0BF83}"/>
              </a:ext>
            </a:extLst>
          </p:cNvPr>
          <p:cNvSpPr>
            <a:spLocks noGrp="1"/>
          </p:cNvSpPr>
          <p:nvPr>
            <p:ph type="title"/>
          </p:nvPr>
        </p:nvSpPr>
        <p:spPr>
          <a:xfrm>
            <a:off x="4797501" y="329184"/>
            <a:ext cx="6755626" cy="1783080"/>
          </a:xfrm>
        </p:spPr>
        <p:txBody>
          <a:bodyPr anchor="b">
            <a:normAutofit/>
          </a:bodyPr>
          <a:lstStyle/>
          <a:p>
            <a:r>
              <a:rPr lang="en" sz="5400" b="1" dirty="0"/>
              <a:t>Data Overview</a:t>
            </a:r>
            <a:endParaRPr lang="en-US" sz="5400" dirty="0"/>
          </a:p>
        </p:txBody>
      </p:sp>
      <p:pic>
        <p:nvPicPr>
          <p:cNvPr id="5" name="Picture 4" descr="A black text on a white background&#10;&#10;Description automatically generated">
            <a:extLst>
              <a:ext uri="{FF2B5EF4-FFF2-40B4-BE49-F238E27FC236}">
                <a16:creationId xmlns:a16="http://schemas.microsoft.com/office/drawing/2014/main" id="{FE86EDBA-AE73-E562-DA31-3A01480C9CA6}"/>
              </a:ext>
            </a:extLst>
          </p:cNvPr>
          <p:cNvPicPr>
            <a:picLocks noChangeAspect="1"/>
          </p:cNvPicPr>
          <p:nvPr/>
        </p:nvPicPr>
        <p:blipFill>
          <a:blip r:embed="rId2"/>
          <a:stretch>
            <a:fillRect/>
          </a:stretch>
        </p:blipFill>
        <p:spPr>
          <a:xfrm>
            <a:off x="1059229" y="3181282"/>
            <a:ext cx="2258302" cy="3250556"/>
          </a:xfrm>
          <a:prstGeom prst="rect">
            <a:avLst/>
          </a:prstGeom>
        </p:spPr>
      </p:pic>
      <p:sp>
        <p:nvSpPr>
          <p:cNvPr id="2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code&#10;&#10;Description automatically generated">
            <a:extLst>
              <a:ext uri="{FF2B5EF4-FFF2-40B4-BE49-F238E27FC236}">
                <a16:creationId xmlns:a16="http://schemas.microsoft.com/office/drawing/2014/main" id="{7ED79D3B-4633-D317-9C69-473157EDE130}"/>
              </a:ext>
            </a:extLst>
          </p:cNvPr>
          <p:cNvPicPr>
            <a:picLocks noChangeAspect="1"/>
          </p:cNvPicPr>
          <p:nvPr/>
        </p:nvPicPr>
        <p:blipFill>
          <a:blip r:embed="rId3"/>
          <a:stretch>
            <a:fillRect/>
          </a:stretch>
        </p:blipFill>
        <p:spPr>
          <a:xfrm>
            <a:off x="1004284" y="607940"/>
            <a:ext cx="2724103" cy="2033016"/>
          </a:xfrm>
          <a:prstGeom prst="rect">
            <a:avLst/>
          </a:prstGeom>
        </p:spPr>
      </p:pic>
      <p:sp>
        <p:nvSpPr>
          <p:cNvPr id="3" name="Content Placeholder 2">
            <a:extLst>
              <a:ext uri="{FF2B5EF4-FFF2-40B4-BE49-F238E27FC236}">
                <a16:creationId xmlns:a16="http://schemas.microsoft.com/office/drawing/2014/main" id="{5490A893-32F8-9701-4137-BA0B7B24B3E2}"/>
              </a:ext>
            </a:extLst>
          </p:cNvPr>
          <p:cNvSpPr>
            <a:spLocks noGrp="1"/>
          </p:cNvSpPr>
          <p:nvPr>
            <p:ph idx="1"/>
          </p:nvPr>
        </p:nvSpPr>
        <p:spPr>
          <a:xfrm>
            <a:off x="4797494" y="2706624"/>
            <a:ext cx="6755626" cy="3483864"/>
          </a:xfrm>
        </p:spPr>
        <p:txBody>
          <a:bodyPr>
            <a:normAutofit/>
          </a:bodyPr>
          <a:lstStyle/>
          <a:p>
            <a:pPr marL="257175" indent="-225028">
              <a:spcBef>
                <a:spcPts val="375"/>
              </a:spcBef>
              <a:buClr>
                <a:schemeClr val="dk1"/>
              </a:buClr>
              <a:buSzPct val="100000"/>
              <a:buFont typeface="Calibri"/>
              <a:buChar char="•"/>
            </a:pPr>
            <a:r>
              <a:rPr lang="en-US" sz="2000" dirty="0">
                <a:latin typeface="Calibri"/>
                <a:ea typeface="Calibri"/>
                <a:cs typeface="Calibri"/>
                <a:sym typeface="Calibri"/>
              </a:rPr>
              <a:t>PostgreSQL stores rent relief data, while MongoDB stores rent reporting data.</a:t>
            </a:r>
          </a:p>
          <a:p>
            <a:pPr marL="257175" indent="-225028">
              <a:spcBef>
                <a:spcPts val="375"/>
              </a:spcBef>
              <a:buSzPct val="100000"/>
              <a:buFont typeface="Calibri"/>
              <a:buChar char="•"/>
            </a:pPr>
            <a:r>
              <a:rPr lang="en-US" sz="2000" dirty="0">
                <a:latin typeface="Calibri"/>
                <a:ea typeface="Calibri"/>
                <a:cs typeface="Calibri"/>
                <a:sym typeface="Calibri"/>
              </a:rPr>
              <a:t>Approximately 4,000 data rows were obtained by joining PostgreSQL and MongoDB using PII (e.g., name, date of birth, address, email and phone number), while the remaining 20,000 rows could not be matched.</a:t>
            </a:r>
          </a:p>
          <a:p>
            <a:pPr marL="257175" indent="-225028">
              <a:spcBef>
                <a:spcPts val="375"/>
              </a:spcBef>
              <a:buSzPct val="100000"/>
              <a:buFont typeface="Calibri"/>
              <a:buChar char="•"/>
            </a:pPr>
            <a:r>
              <a:rPr lang="en-US" sz="2000" dirty="0">
                <a:latin typeface="Calibri"/>
                <a:ea typeface="Calibri"/>
                <a:cs typeface="Calibri"/>
                <a:sym typeface="Calibri"/>
              </a:rPr>
              <a:t>The dataset includes 17 columns: one categorical variable, one text variable, and the rest are numerical.</a:t>
            </a:r>
          </a:p>
          <a:p>
            <a:pPr marL="257175" indent="-225028">
              <a:spcBef>
                <a:spcPts val="375"/>
              </a:spcBef>
              <a:buClr>
                <a:schemeClr val="dk1"/>
              </a:buClr>
              <a:buSzPct val="100000"/>
              <a:buFont typeface="Calibri"/>
              <a:buChar char="•"/>
            </a:pPr>
            <a:r>
              <a:rPr lang="en-US" sz="2000" dirty="0">
                <a:latin typeface="Calibri"/>
                <a:ea typeface="Calibri"/>
                <a:cs typeface="Calibri"/>
                <a:sym typeface="Calibri"/>
              </a:rPr>
              <a:t>4 columns - credit score, income, financial impact, and employment type and duration - contain missing values.</a:t>
            </a:r>
          </a:p>
          <a:p>
            <a:endParaRPr lang="en-US" sz="2000" dirty="0"/>
          </a:p>
        </p:txBody>
      </p:sp>
      <p:sp>
        <p:nvSpPr>
          <p:cNvPr id="10" name="Rounded Rectangle 9">
            <a:extLst>
              <a:ext uri="{FF2B5EF4-FFF2-40B4-BE49-F238E27FC236}">
                <a16:creationId xmlns:a16="http://schemas.microsoft.com/office/drawing/2014/main" id="{58676078-99B7-2DE8-73F8-39CDB2A81E13}"/>
              </a:ext>
            </a:extLst>
          </p:cNvPr>
          <p:cNvSpPr/>
          <p:nvPr/>
        </p:nvSpPr>
        <p:spPr>
          <a:xfrm>
            <a:off x="885226" y="3056314"/>
            <a:ext cx="2569464" cy="3483864"/>
          </a:xfrm>
          <a:prstGeom prst="roundRect">
            <a:avLst/>
          </a:prstGeom>
          <a:no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11" name="Rounded Rectangle 10">
            <a:extLst>
              <a:ext uri="{FF2B5EF4-FFF2-40B4-BE49-F238E27FC236}">
                <a16:creationId xmlns:a16="http://schemas.microsoft.com/office/drawing/2014/main" id="{36CB59E8-52E7-7861-13AE-470FF07446BB}"/>
              </a:ext>
            </a:extLst>
          </p:cNvPr>
          <p:cNvSpPr/>
          <p:nvPr/>
        </p:nvSpPr>
        <p:spPr>
          <a:xfrm flipV="1">
            <a:off x="857714" y="489068"/>
            <a:ext cx="3026664" cy="2249424"/>
          </a:xfrm>
          <a:prstGeom prst="roundRect">
            <a:avLst/>
          </a:prstGeom>
          <a:noFill/>
          <a:ln w="28575">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7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9927C-9AE6-72ED-5847-D95015DC2148}"/>
              </a:ext>
            </a:extLst>
          </p:cNvPr>
          <p:cNvSpPr>
            <a:spLocks noGrp="1"/>
          </p:cNvSpPr>
          <p:nvPr>
            <p:ph type="title"/>
          </p:nvPr>
        </p:nvSpPr>
        <p:spPr>
          <a:xfrm>
            <a:off x="640080" y="329184"/>
            <a:ext cx="6894576" cy="1783080"/>
          </a:xfrm>
        </p:spPr>
        <p:txBody>
          <a:bodyPr anchor="b">
            <a:normAutofit/>
          </a:bodyPr>
          <a:lstStyle/>
          <a:p>
            <a:r>
              <a:rPr lang="en" sz="5400" b="1"/>
              <a:t>Target Labeling</a:t>
            </a:r>
            <a:endParaRPr lang="en-US" sz="540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C0EC13-4916-CA12-1FE7-4CEBB5EA5275}"/>
              </a:ext>
            </a:extLst>
          </p:cNvPr>
          <p:cNvSpPr>
            <a:spLocks noGrp="1"/>
          </p:cNvSpPr>
          <p:nvPr>
            <p:ph idx="1"/>
          </p:nvPr>
        </p:nvSpPr>
        <p:spPr>
          <a:xfrm>
            <a:off x="640080" y="2706624"/>
            <a:ext cx="6894576" cy="3483864"/>
          </a:xfrm>
        </p:spPr>
        <p:txBody>
          <a:bodyPr>
            <a:normAutofit/>
          </a:bodyPr>
          <a:lstStyle/>
          <a:p>
            <a:pPr marL="257175" indent="-233363">
              <a:spcBef>
                <a:spcPts val="375"/>
              </a:spcBef>
              <a:buClr>
                <a:schemeClr val="dk1"/>
              </a:buClr>
              <a:buSzPts val="1300"/>
              <a:buFont typeface="Calibri"/>
              <a:buChar char="•"/>
            </a:pPr>
            <a:r>
              <a:rPr lang="en-US" sz="2200" dirty="0">
                <a:latin typeface="Calibri"/>
                <a:ea typeface="Calibri"/>
                <a:cs typeface="Calibri"/>
                <a:sym typeface="Calibri"/>
              </a:rPr>
              <a:t>Considered rent relief data from 2021 to 2022.</a:t>
            </a:r>
          </a:p>
          <a:p>
            <a:pPr marL="257175" indent="-233363">
              <a:spcBef>
                <a:spcPts val="375"/>
              </a:spcBef>
              <a:buClr>
                <a:schemeClr val="dk1"/>
              </a:buClr>
              <a:buSzPts val="1300"/>
              <a:buFont typeface="Calibri"/>
              <a:buChar char="•"/>
            </a:pPr>
            <a:r>
              <a:rPr lang="en-US" sz="2200" dirty="0">
                <a:latin typeface="Calibri"/>
                <a:ea typeface="Calibri"/>
                <a:cs typeface="Calibri"/>
                <a:sym typeface="Calibri"/>
              </a:rPr>
              <a:t>75% of the rent relief applications were approved in 2022.</a:t>
            </a:r>
          </a:p>
          <a:p>
            <a:pPr marL="257175" indent="-233363">
              <a:spcBef>
                <a:spcPts val="375"/>
              </a:spcBef>
              <a:buClr>
                <a:schemeClr val="dk1"/>
              </a:buClr>
              <a:buSzPts val="1300"/>
              <a:buFont typeface="Calibri"/>
              <a:buChar char="•"/>
            </a:pPr>
            <a:r>
              <a:rPr lang="en-US" sz="2200" dirty="0">
                <a:latin typeface="Calibri"/>
                <a:ea typeface="Calibri"/>
                <a:cs typeface="Calibri"/>
                <a:sym typeface="Calibri"/>
              </a:rPr>
              <a:t>Given that loan terms range from 3 to 24 months, “timely payment” was defined as repayment within the first 3 months.</a:t>
            </a:r>
          </a:p>
          <a:p>
            <a:pPr marL="257175" indent="-233363">
              <a:spcBef>
                <a:spcPts val="375"/>
              </a:spcBef>
              <a:buClr>
                <a:schemeClr val="dk1"/>
              </a:buClr>
              <a:buSzPts val="1300"/>
              <a:buFont typeface="Calibri"/>
              <a:buChar char="•"/>
            </a:pPr>
            <a:r>
              <a:rPr lang="en-US" sz="2200" dirty="0">
                <a:latin typeface="Calibri"/>
                <a:ea typeface="Calibri"/>
                <a:cs typeface="Calibri"/>
                <a:sym typeface="Calibri"/>
              </a:rPr>
              <a:t>70% of borrowers fully repaid their loans after maintaining timely payments during the first 3 months.</a:t>
            </a:r>
          </a:p>
        </p:txBody>
      </p:sp>
      <p:pic>
        <p:nvPicPr>
          <p:cNvPr id="6" name="Picture 5" descr="A graph of a number of numbers&#10;&#10;Description automatically generated with medium confidence">
            <a:extLst>
              <a:ext uri="{FF2B5EF4-FFF2-40B4-BE49-F238E27FC236}">
                <a16:creationId xmlns:a16="http://schemas.microsoft.com/office/drawing/2014/main" id="{E521D4CB-D322-FC3F-E99F-675EFB44E677}"/>
              </a:ext>
            </a:extLst>
          </p:cNvPr>
          <p:cNvPicPr>
            <a:picLocks noChangeAspect="1"/>
          </p:cNvPicPr>
          <p:nvPr/>
        </p:nvPicPr>
        <p:blipFill>
          <a:blip r:embed="rId3"/>
          <a:stretch>
            <a:fillRect/>
          </a:stretch>
        </p:blipFill>
        <p:spPr>
          <a:xfrm>
            <a:off x="7863840" y="508730"/>
            <a:ext cx="4014216" cy="3070874"/>
          </a:xfrm>
          <a:prstGeom prst="rect">
            <a:avLst/>
          </a:prstGeom>
        </p:spPr>
      </p:pic>
      <p:pic>
        <p:nvPicPr>
          <p:cNvPr id="7" name="Picture 6" descr="A graph of loan approval&#10;&#10;Description automatically generated with medium confidence">
            <a:extLst>
              <a:ext uri="{FF2B5EF4-FFF2-40B4-BE49-F238E27FC236}">
                <a16:creationId xmlns:a16="http://schemas.microsoft.com/office/drawing/2014/main" id="{32FAB3DF-5893-4DCB-00BA-D2D6CA40399A}"/>
              </a:ext>
            </a:extLst>
          </p:cNvPr>
          <p:cNvPicPr>
            <a:picLocks noChangeAspect="1"/>
          </p:cNvPicPr>
          <p:nvPr/>
        </p:nvPicPr>
        <p:blipFill>
          <a:blip r:embed="rId4"/>
          <a:stretch>
            <a:fillRect/>
          </a:stretch>
        </p:blipFill>
        <p:spPr>
          <a:xfrm>
            <a:off x="8415776" y="4079193"/>
            <a:ext cx="2892056" cy="2176272"/>
          </a:xfrm>
          <a:prstGeom prst="rect">
            <a:avLst/>
          </a:prstGeom>
        </p:spPr>
      </p:pic>
    </p:spTree>
    <p:extLst>
      <p:ext uri="{BB962C8B-B14F-4D97-AF65-F5344CB8AC3E}">
        <p14:creationId xmlns:p14="http://schemas.microsoft.com/office/powerpoint/2010/main" val="386838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C8C-68AE-8E5F-DFD3-6BCD5480F085}"/>
              </a:ext>
            </a:extLst>
          </p:cNvPr>
          <p:cNvSpPr>
            <a:spLocks noGrp="1"/>
          </p:cNvSpPr>
          <p:nvPr>
            <p:ph type="title"/>
          </p:nvPr>
        </p:nvSpPr>
        <p:spPr/>
        <p:txBody>
          <a:bodyPr/>
          <a:lstStyle/>
          <a:p>
            <a:r>
              <a:rPr lang="en" b="1" dirty="0"/>
              <a:t>Data Exploration</a:t>
            </a:r>
            <a:endParaRPr lang="en-US" dirty="0"/>
          </a:p>
        </p:txBody>
      </p:sp>
      <p:sp>
        <p:nvSpPr>
          <p:cNvPr id="3" name="Content Placeholder 2">
            <a:extLst>
              <a:ext uri="{FF2B5EF4-FFF2-40B4-BE49-F238E27FC236}">
                <a16:creationId xmlns:a16="http://schemas.microsoft.com/office/drawing/2014/main" id="{820E8B88-01FA-48B4-EF45-8BA677CD2FF9}"/>
              </a:ext>
            </a:extLst>
          </p:cNvPr>
          <p:cNvSpPr>
            <a:spLocks noGrp="1"/>
          </p:cNvSpPr>
          <p:nvPr>
            <p:ph idx="1"/>
          </p:nvPr>
        </p:nvSpPr>
        <p:spPr>
          <a:xfrm>
            <a:off x="662764" y="5277073"/>
            <a:ext cx="3762932" cy="1073224"/>
          </a:xfrm>
        </p:spPr>
        <p:txBody>
          <a:bodyPr>
            <a:normAutofit/>
          </a:bodyPr>
          <a:lstStyle/>
          <a:p>
            <a:pPr marL="0" indent="0">
              <a:buNone/>
            </a:pPr>
            <a:r>
              <a:rPr lang="en-US" sz="2000" dirty="0">
                <a:solidFill>
                  <a:schemeClr val="dk2"/>
                </a:solidFill>
              </a:rPr>
              <a:t>The dataset is imbalanced, with only 15% classified as timely payments.</a:t>
            </a:r>
          </a:p>
          <a:p>
            <a:endParaRPr lang="en-US" dirty="0"/>
          </a:p>
        </p:txBody>
      </p:sp>
      <p:sp>
        <p:nvSpPr>
          <p:cNvPr id="6" name="Content Placeholder 2">
            <a:extLst>
              <a:ext uri="{FF2B5EF4-FFF2-40B4-BE49-F238E27FC236}">
                <a16:creationId xmlns:a16="http://schemas.microsoft.com/office/drawing/2014/main" id="{BF48FA0E-CF1F-8C06-9485-0EC991126F16}"/>
              </a:ext>
            </a:extLst>
          </p:cNvPr>
          <p:cNvSpPr txBox="1">
            <a:spLocks/>
          </p:cNvSpPr>
          <p:nvPr/>
        </p:nvSpPr>
        <p:spPr>
          <a:xfrm>
            <a:off x="8055864" y="1755648"/>
            <a:ext cx="3677130" cy="1673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dk2"/>
                </a:solidFill>
              </a:rPr>
              <a:t>The distribution of monthly installments is right-skewed, with the median for timely payments being lower than that for late payments.</a:t>
            </a:r>
          </a:p>
          <a:p>
            <a:endParaRPr lang="en-US" sz="2000" dirty="0"/>
          </a:p>
        </p:txBody>
      </p:sp>
      <p:pic>
        <p:nvPicPr>
          <p:cNvPr id="7" name="Google Shape;96;p18">
            <a:extLst>
              <a:ext uri="{FF2B5EF4-FFF2-40B4-BE49-F238E27FC236}">
                <a16:creationId xmlns:a16="http://schemas.microsoft.com/office/drawing/2014/main" id="{F815E9B4-B11A-778C-2F17-4B627B6C9C35}"/>
              </a:ext>
            </a:extLst>
          </p:cNvPr>
          <p:cNvPicPr preferRelativeResize="0"/>
          <p:nvPr/>
        </p:nvPicPr>
        <p:blipFill>
          <a:blip r:embed="rId3">
            <a:alphaModFix/>
          </a:blip>
          <a:stretch>
            <a:fillRect/>
          </a:stretch>
        </p:blipFill>
        <p:spPr>
          <a:xfrm>
            <a:off x="662764" y="1585638"/>
            <a:ext cx="3838268" cy="3544146"/>
          </a:xfrm>
          <a:prstGeom prst="rect">
            <a:avLst/>
          </a:prstGeom>
          <a:noFill/>
          <a:ln>
            <a:noFill/>
          </a:ln>
        </p:spPr>
      </p:pic>
      <p:pic>
        <p:nvPicPr>
          <p:cNvPr id="8" name="Google Shape;97;p18">
            <a:extLst>
              <a:ext uri="{FF2B5EF4-FFF2-40B4-BE49-F238E27FC236}">
                <a16:creationId xmlns:a16="http://schemas.microsoft.com/office/drawing/2014/main" id="{10C71A6F-E8B6-784C-9189-5D349369DCB1}"/>
              </a:ext>
            </a:extLst>
          </p:cNvPr>
          <p:cNvPicPr preferRelativeResize="0"/>
          <p:nvPr/>
        </p:nvPicPr>
        <p:blipFill>
          <a:blip r:embed="rId4">
            <a:alphaModFix/>
          </a:blip>
          <a:stretch>
            <a:fillRect/>
          </a:stretch>
        </p:blipFill>
        <p:spPr>
          <a:xfrm>
            <a:off x="4971666" y="1684513"/>
            <a:ext cx="2846454" cy="2143726"/>
          </a:xfrm>
          <a:prstGeom prst="rect">
            <a:avLst/>
          </a:prstGeom>
          <a:noFill/>
          <a:ln>
            <a:noFill/>
          </a:ln>
        </p:spPr>
      </p:pic>
      <p:pic>
        <p:nvPicPr>
          <p:cNvPr id="9" name="Google Shape;98;p18">
            <a:extLst>
              <a:ext uri="{FF2B5EF4-FFF2-40B4-BE49-F238E27FC236}">
                <a16:creationId xmlns:a16="http://schemas.microsoft.com/office/drawing/2014/main" id="{7C7A3FD2-2B4C-9A05-32A8-4E442F37C42C}"/>
              </a:ext>
            </a:extLst>
          </p:cNvPr>
          <p:cNvPicPr preferRelativeResize="0"/>
          <p:nvPr/>
        </p:nvPicPr>
        <p:blipFill>
          <a:blip r:embed="rId5">
            <a:alphaModFix/>
          </a:blip>
          <a:stretch>
            <a:fillRect/>
          </a:stretch>
        </p:blipFill>
        <p:spPr>
          <a:xfrm>
            <a:off x="5047488" y="4101624"/>
            <a:ext cx="2779775" cy="2143727"/>
          </a:xfrm>
          <a:prstGeom prst="rect">
            <a:avLst/>
          </a:prstGeom>
          <a:noFill/>
          <a:ln>
            <a:noFill/>
          </a:ln>
        </p:spPr>
      </p:pic>
      <p:sp>
        <p:nvSpPr>
          <p:cNvPr id="10" name="Content Placeholder 2">
            <a:extLst>
              <a:ext uri="{FF2B5EF4-FFF2-40B4-BE49-F238E27FC236}">
                <a16:creationId xmlns:a16="http://schemas.microsoft.com/office/drawing/2014/main" id="{3052A67B-A8E0-DD0C-96AE-BAA8A07747EB}"/>
              </a:ext>
            </a:extLst>
          </p:cNvPr>
          <p:cNvSpPr txBox="1">
            <a:spLocks/>
          </p:cNvSpPr>
          <p:nvPr/>
        </p:nvSpPr>
        <p:spPr>
          <a:xfrm>
            <a:off x="8055864" y="4164474"/>
            <a:ext cx="3677130" cy="1738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dk2"/>
                </a:solidFill>
              </a:rPr>
              <a:t>The rent-to-income ratio is a strong indicator for distinguishing between timely and late payments, as it is lower for those who make timely payments.</a:t>
            </a:r>
          </a:p>
        </p:txBody>
      </p:sp>
    </p:spTree>
    <p:extLst>
      <p:ext uri="{BB962C8B-B14F-4D97-AF65-F5344CB8AC3E}">
        <p14:creationId xmlns:p14="http://schemas.microsoft.com/office/powerpoint/2010/main" val="2071602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2">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A241F8-72FD-17B6-4BD3-3FC9DE8BDBAB}"/>
              </a:ext>
            </a:extLst>
          </p:cNvPr>
          <p:cNvSpPr>
            <a:spLocks noGrp="1"/>
          </p:cNvSpPr>
          <p:nvPr>
            <p:ph type="title"/>
          </p:nvPr>
        </p:nvSpPr>
        <p:spPr>
          <a:xfrm>
            <a:off x="838200" y="673770"/>
            <a:ext cx="3220329" cy="2027227"/>
          </a:xfrm>
        </p:spPr>
        <p:txBody>
          <a:bodyPr anchor="t">
            <a:normAutofit/>
          </a:bodyPr>
          <a:lstStyle/>
          <a:p>
            <a:r>
              <a:rPr lang="en" sz="5000" b="1">
                <a:solidFill>
                  <a:srgbClr val="FFFFFF"/>
                </a:solidFill>
              </a:rPr>
              <a:t>Data Processing</a:t>
            </a:r>
            <a:endParaRPr lang="en-US" sz="5000">
              <a:solidFill>
                <a:srgbClr val="FFFFFF"/>
              </a:solidFill>
            </a:endParaRPr>
          </a:p>
        </p:txBody>
      </p:sp>
      <p:graphicFrame>
        <p:nvGraphicFramePr>
          <p:cNvPr id="5" name="Content Placeholder 2">
            <a:extLst>
              <a:ext uri="{FF2B5EF4-FFF2-40B4-BE49-F238E27FC236}">
                <a16:creationId xmlns:a16="http://schemas.microsoft.com/office/drawing/2014/main" id="{727B7542-D8FB-89BB-74BA-C49196F0CD8E}"/>
              </a:ext>
            </a:extLst>
          </p:cNvPr>
          <p:cNvGraphicFramePr>
            <a:graphicFrameLocks noGrp="1"/>
          </p:cNvGraphicFramePr>
          <p:nvPr>
            <p:ph idx="1"/>
            <p:extLst>
              <p:ext uri="{D42A27DB-BD31-4B8C-83A1-F6EECF244321}">
                <p14:modId xmlns:p14="http://schemas.microsoft.com/office/powerpoint/2010/main" val="216640991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858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blurry image of a blue background&#10;&#10;Description automatically generated">
            <a:extLst>
              <a:ext uri="{FF2B5EF4-FFF2-40B4-BE49-F238E27FC236}">
                <a16:creationId xmlns:a16="http://schemas.microsoft.com/office/drawing/2014/main" id="{0FEB2685-586D-2EB9-BC4D-7C2462430B61}"/>
              </a:ext>
            </a:extLst>
          </p:cNvPr>
          <p:cNvPicPr>
            <a:picLocks noChangeAspect="1"/>
          </p:cNvPicPr>
          <p:nvPr/>
        </p:nvPicPr>
        <p:blipFill>
          <a:blip r:embed="rId2">
            <a:duotone>
              <a:schemeClr val="bg2">
                <a:shade val="45000"/>
                <a:satMod val="135000"/>
              </a:schemeClr>
              <a:prstClr val="white"/>
            </a:duotone>
          </a:blip>
          <a:srcRect/>
          <a:stretch/>
        </p:blipFill>
        <p:spPr>
          <a:xfrm>
            <a:off x="20" y="237754"/>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1E0B1-83E2-D1FD-4F71-460C6D3C059F}"/>
              </a:ext>
            </a:extLst>
          </p:cNvPr>
          <p:cNvSpPr>
            <a:spLocks noGrp="1"/>
          </p:cNvSpPr>
          <p:nvPr>
            <p:ph type="title"/>
          </p:nvPr>
        </p:nvSpPr>
        <p:spPr>
          <a:xfrm>
            <a:off x="838200" y="365125"/>
            <a:ext cx="10515600" cy="1325563"/>
          </a:xfrm>
        </p:spPr>
        <p:txBody>
          <a:bodyPr>
            <a:normAutofit/>
          </a:bodyPr>
          <a:lstStyle/>
          <a:p>
            <a:r>
              <a:rPr lang="en" b="1" dirty="0"/>
              <a:t>Modeling Approach</a:t>
            </a:r>
            <a:endParaRPr lang="en-US" dirty="0"/>
          </a:p>
        </p:txBody>
      </p:sp>
      <p:graphicFrame>
        <p:nvGraphicFramePr>
          <p:cNvPr id="5" name="Content Placeholder 2">
            <a:extLst>
              <a:ext uri="{FF2B5EF4-FFF2-40B4-BE49-F238E27FC236}">
                <a16:creationId xmlns:a16="http://schemas.microsoft.com/office/drawing/2014/main" id="{241C26A7-3776-3620-1AB0-D6DD8CCA93DB}"/>
              </a:ext>
            </a:extLst>
          </p:cNvPr>
          <p:cNvGraphicFramePr>
            <a:graphicFrameLocks noGrp="1"/>
          </p:cNvGraphicFramePr>
          <p:nvPr>
            <p:ph idx="1"/>
            <p:extLst>
              <p:ext uri="{D42A27DB-BD31-4B8C-83A1-F6EECF244321}">
                <p14:modId xmlns:p14="http://schemas.microsoft.com/office/powerpoint/2010/main" val="3888492056"/>
              </p:ext>
            </p:extLst>
          </p:nvPr>
        </p:nvGraphicFramePr>
        <p:xfrm>
          <a:off x="838200" y="1825624"/>
          <a:ext cx="10515600" cy="45294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521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D7D462-9B74-F89D-A5BA-AF843BCA6F89}"/>
              </a:ext>
            </a:extLst>
          </p:cNvPr>
          <p:cNvSpPr>
            <a:spLocks noGrp="1"/>
          </p:cNvSpPr>
          <p:nvPr>
            <p:ph type="title"/>
          </p:nvPr>
        </p:nvSpPr>
        <p:spPr>
          <a:xfrm>
            <a:off x="630936" y="457200"/>
            <a:ext cx="4343400" cy="1929384"/>
          </a:xfrm>
        </p:spPr>
        <p:txBody>
          <a:bodyPr anchor="ctr">
            <a:normAutofit/>
          </a:bodyPr>
          <a:lstStyle/>
          <a:p>
            <a:r>
              <a:rPr lang="en" sz="4800"/>
              <a:t>Dealing with Class Imbalance</a:t>
            </a:r>
            <a:endParaRPr lang="en-US" sz="4800"/>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25E13E-B7F0-CBEA-85D4-1512F2F55767}"/>
              </a:ext>
            </a:extLst>
          </p:cNvPr>
          <p:cNvSpPr>
            <a:spLocks noGrp="1"/>
          </p:cNvSpPr>
          <p:nvPr>
            <p:ph idx="1"/>
          </p:nvPr>
        </p:nvSpPr>
        <p:spPr>
          <a:xfrm>
            <a:off x="5541263" y="457200"/>
            <a:ext cx="6007608" cy="1929384"/>
          </a:xfrm>
        </p:spPr>
        <p:txBody>
          <a:bodyPr anchor="ctr">
            <a:normAutofit/>
          </a:bodyPr>
          <a:lstStyle/>
          <a:p>
            <a:pPr marL="257175" indent="-252531">
              <a:spcBef>
                <a:spcPts val="0"/>
              </a:spcBef>
              <a:buSzPct val="100000"/>
            </a:pPr>
            <a:r>
              <a:rPr lang="en-US" sz="1500"/>
              <a:t>Class Imbalance:</a:t>
            </a:r>
          </a:p>
          <a:p>
            <a:pPr marL="557213" lvl="1" indent="-209669">
              <a:spcBef>
                <a:spcPts val="195"/>
              </a:spcBef>
              <a:buSzPct val="100000"/>
            </a:pPr>
            <a:r>
              <a:rPr lang="en-US" sz="1500"/>
              <a:t>Original imbalance in transaction (0:3596, 1:587).</a:t>
            </a:r>
          </a:p>
          <a:p>
            <a:pPr marL="257175" indent="-195263">
              <a:spcBef>
                <a:spcPts val="195"/>
              </a:spcBef>
              <a:buSzPct val="100000"/>
              <a:buNone/>
            </a:pPr>
            <a:endParaRPr lang="en-US" sz="1500"/>
          </a:p>
          <a:p>
            <a:pPr marL="257175" indent="-252531">
              <a:spcBef>
                <a:spcPts val="195"/>
              </a:spcBef>
              <a:buSzPct val="100000"/>
            </a:pPr>
            <a:r>
              <a:rPr lang="en-US" sz="1500"/>
              <a:t>Solution:</a:t>
            </a:r>
          </a:p>
          <a:p>
            <a:pPr marL="557213" lvl="1" indent="-209669">
              <a:spcBef>
                <a:spcPts val="195"/>
              </a:spcBef>
              <a:buSzPct val="100000"/>
            </a:pPr>
            <a:r>
              <a:rPr lang="en-US" sz="1500"/>
              <a:t>Applied SMOTE to oversample minority class and improve decision boundary.</a:t>
            </a:r>
          </a:p>
          <a:p>
            <a:pPr marL="557213" lvl="1" indent="-209669">
              <a:spcBef>
                <a:spcPts val="195"/>
              </a:spcBef>
              <a:spcAft>
                <a:spcPts val="900"/>
              </a:spcAft>
              <a:buSzPct val="100000"/>
            </a:pPr>
            <a:r>
              <a:rPr lang="en-US" sz="1500"/>
              <a:t>Balanced dataset post-SMOTE (3596 for both classes).</a:t>
            </a:r>
          </a:p>
          <a:p>
            <a:endParaRPr lang="en-US" sz="1500"/>
          </a:p>
        </p:txBody>
      </p:sp>
      <p:pic>
        <p:nvPicPr>
          <p:cNvPr id="4" name="Google Shape;134;p22">
            <a:extLst>
              <a:ext uri="{FF2B5EF4-FFF2-40B4-BE49-F238E27FC236}">
                <a16:creationId xmlns:a16="http://schemas.microsoft.com/office/drawing/2014/main" id="{0F72110B-13F7-F66B-870A-A430650EFC2B}"/>
              </a:ext>
            </a:extLst>
          </p:cNvPr>
          <p:cNvPicPr preferRelativeResize="0"/>
          <p:nvPr/>
        </p:nvPicPr>
        <p:blipFill>
          <a:blip r:embed="rId2"/>
          <a:stretch>
            <a:fillRect/>
          </a:stretch>
        </p:blipFill>
        <p:spPr>
          <a:xfrm>
            <a:off x="857128" y="2569464"/>
            <a:ext cx="4686544" cy="3678936"/>
          </a:xfrm>
          <a:prstGeom prst="rect">
            <a:avLst/>
          </a:prstGeom>
          <a:noFill/>
        </p:spPr>
      </p:pic>
      <p:pic>
        <p:nvPicPr>
          <p:cNvPr id="5" name="Google Shape;135;p22">
            <a:extLst>
              <a:ext uri="{FF2B5EF4-FFF2-40B4-BE49-F238E27FC236}">
                <a16:creationId xmlns:a16="http://schemas.microsoft.com/office/drawing/2014/main" id="{8D9BC539-45EE-D0DC-68F0-665427444C8A}"/>
              </a:ext>
            </a:extLst>
          </p:cNvPr>
          <p:cNvPicPr preferRelativeResize="0"/>
          <p:nvPr/>
        </p:nvPicPr>
        <p:blipFill>
          <a:blip r:embed="rId3"/>
          <a:stretch>
            <a:fillRect/>
          </a:stretch>
        </p:blipFill>
        <p:spPr>
          <a:xfrm>
            <a:off x="6645280" y="2569464"/>
            <a:ext cx="4686544" cy="3678936"/>
          </a:xfrm>
          <a:prstGeom prst="rect">
            <a:avLst/>
          </a:prstGeom>
          <a:noFill/>
        </p:spPr>
      </p:pic>
    </p:spTree>
    <p:extLst>
      <p:ext uri="{BB962C8B-B14F-4D97-AF65-F5344CB8AC3E}">
        <p14:creationId xmlns:p14="http://schemas.microsoft.com/office/powerpoint/2010/main" val="243770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3294-1AA4-A47A-E566-5E83D3AF1F6D}"/>
              </a:ext>
            </a:extLst>
          </p:cNvPr>
          <p:cNvSpPr>
            <a:spLocks noGrp="1"/>
          </p:cNvSpPr>
          <p:nvPr>
            <p:ph type="title"/>
          </p:nvPr>
        </p:nvSpPr>
        <p:spPr>
          <a:xfrm>
            <a:off x="838200" y="282829"/>
            <a:ext cx="10582656" cy="1325563"/>
          </a:xfrm>
        </p:spPr>
        <p:txBody>
          <a:bodyPr>
            <a:normAutofit/>
          </a:bodyPr>
          <a:lstStyle/>
          <a:p>
            <a:r>
              <a:rPr lang="en" sz="4000" b="1" dirty="0"/>
              <a:t>Evaluation on Train Data before and after SMOTE</a:t>
            </a:r>
            <a:endParaRPr lang="en-US" sz="4000" dirty="0"/>
          </a:p>
        </p:txBody>
      </p:sp>
      <p:sp>
        <p:nvSpPr>
          <p:cNvPr id="3" name="Content Placeholder 2">
            <a:extLst>
              <a:ext uri="{FF2B5EF4-FFF2-40B4-BE49-F238E27FC236}">
                <a16:creationId xmlns:a16="http://schemas.microsoft.com/office/drawing/2014/main" id="{57064A39-ED06-D5C9-9CEB-5D1A6F2E7160}"/>
              </a:ext>
            </a:extLst>
          </p:cNvPr>
          <p:cNvSpPr>
            <a:spLocks noGrp="1"/>
          </p:cNvSpPr>
          <p:nvPr>
            <p:ph idx="1"/>
          </p:nvPr>
        </p:nvSpPr>
        <p:spPr>
          <a:xfrm>
            <a:off x="3316158" y="2229183"/>
            <a:ext cx="2207993" cy="4071033"/>
          </a:xfrm>
        </p:spPr>
        <p:txBody>
          <a:bodyPr>
            <a:normAutofit lnSpcReduction="10000"/>
          </a:bodyPr>
          <a:lstStyle/>
          <a:p>
            <a:pPr marL="257175" indent="-228600">
              <a:lnSpc>
                <a:spcPct val="115000"/>
              </a:lnSpc>
              <a:spcBef>
                <a:spcPts val="285"/>
              </a:spcBef>
              <a:buClr>
                <a:schemeClr val="dk1"/>
              </a:buClr>
              <a:buSzPts val="1200"/>
              <a:buChar char="●"/>
            </a:pPr>
            <a:r>
              <a:rPr lang="en-US" sz="1600" dirty="0">
                <a:solidFill>
                  <a:schemeClr val="dk2"/>
                </a:solidFill>
              </a:rPr>
              <a:t>High precision, but low recall, indicating model over predicts negative (majority) class, due to model being undertrained for the positive class.</a:t>
            </a:r>
          </a:p>
          <a:p>
            <a:pPr marL="257175" indent="-228600">
              <a:lnSpc>
                <a:spcPct val="115000"/>
              </a:lnSpc>
              <a:spcBef>
                <a:spcPts val="285"/>
              </a:spcBef>
              <a:spcAft>
                <a:spcPts val="900"/>
              </a:spcAft>
              <a:buClr>
                <a:schemeClr val="dk1"/>
              </a:buClr>
              <a:buSzPts val="1200"/>
              <a:buChar char="●"/>
            </a:pPr>
            <a:r>
              <a:rPr lang="en-US" sz="1600" dirty="0">
                <a:solidFill>
                  <a:schemeClr val="dk2"/>
                </a:solidFill>
              </a:rPr>
              <a:t>0.46 PR AUC indicating model unable to distinguish positive and negative class.</a:t>
            </a:r>
            <a:endParaRPr lang="en-US" sz="1600" dirty="0"/>
          </a:p>
          <a:p>
            <a:endParaRPr lang="en-US" sz="1600" dirty="0"/>
          </a:p>
        </p:txBody>
      </p:sp>
      <p:pic>
        <p:nvPicPr>
          <p:cNvPr id="4" name="Google Shape;145;p23">
            <a:extLst>
              <a:ext uri="{FF2B5EF4-FFF2-40B4-BE49-F238E27FC236}">
                <a16:creationId xmlns:a16="http://schemas.microsoft.com/office/drawing/2014/main" id="{0D416695-E3B9-F054-7551-A5DA5014FC07}"/>
              </a:ext>
            </a:extLst>
          </p:cNvPr>
          <p:cNvPicPr preferRelativeResize="0"/>
          <p:nvPr/>
        </p:nvPicPr>
        <p:blipFill>
          <a:blip r:embed="rId2">
            <a:alphaModFix/>
          </a:blip>
          <a:stretch>
            <a:fillRect/>
          </a:stretch>
        </p:blipFill>
        <p:spPr>
          <a:xfrm>
            <a:off x="818671" y="2229183"/>
            <a:ext cx="2207993" cy="1712997"/>
          </a:xfrm>
          <a:prstGeom prst="rect">
            <a:avLst/>
          </a:prstGeom>
          <a:noFill/>
          <a:ln>
            <a:noFill/>
          </a:ln>
        </p:spPr>
      </p:pic>
      <p:pic>
        <p:nvPicPr>
          <p:cNvPr id="5" name="Google Shape;144;p23" descr="A graph of a line&#10;&#10;Description automatically generated">
            <a:extLst>
              <a:ext uri="{FF2B5EF4-FFF2-40B4-BE49-F238E27FC236}">
                <a16:creationId xmlns:a16="http://schemas.microsoft.com/office/drawing/2014/main" id="{B32F1D07-2741-C0A6-6A55-0C6C5A09A0FC}"/>
              </a:ext>
            </a:extLst>
          </p:cNvPr>
          <p:cNvPicPr preferRelativeResize="0"/>
          <p:nvPr/>
        </p:nvPicPr>
        <p:blipFill rotWithShape="1">
          <a:blip r:embed="rId3">
            <a:alphaModFix/>
          </a:blip>
          <a:srcRect/>
          <a:stretch/>
        </p:blipFill>
        <p:spPr>
          <a:xfrm>
            <a:off x="818671" y="4388283"/>
            <a:ext cx="2207993" cy="1729053"/>
          </a:xfrm>
          <a:prstGeom prst="rect">
            <a:avLst/>
          </a:prstGeom>
          <a:noFill/>
          <a:ln>
            <a:noFill/>
          </a:ln>
        </p:spPr>
      </p:pic>
      <p:pic>
        <p:nvPicPr>
          <p:cNvPr id="7" name="Google Shape;142;p23">
            <a:extLst>
              <a:ext uri="{FF2B5EF4-FFF2-40B4-BE49-F238E27FC236}">
                <a16:creationId xmlns:a16="http://schemas.microsoft.com/office/drawing/2014/main" id="{E41C34E6-1C2F-8C55-4F7B-628715D79C39}"/>
              </a:ext>
            </a:extLst>
          </p:cNvPr>
          <p:cNvPicPr preferRelativeResize="0"/>
          <p:nvPr/>
        </p:nvPicPr>
        <p:blipFill>
          <a:blip r:embed="rId4">
            <a:alphaModFix/>
          </a:blip>
          <a:stretch>
            <a:fillRect/>
          </a:stretch>
        </p:blipFill>
        <p:spPr>
          <a:xfrm>
            <a:off x="6772371" y="4388283"/>
            <a:ext cx="2191729" cy="1817307"/>
          </a:xfrm>
          <a:prstGeom prst="rect">
            <a:avLst/>
          </a:prstGeom>
          <a:noFill/>
          <a:ln>
            <a:noFill/>
          </a:ln>
        </p:spPr>
      </p:pic>
      <p:sp>
        <p:nvSpPr>
          <p:cNvPr id="8" name="Content Placeholder 2">
            <a:extLst>
              <a:ext uri="{FF2B5EF4-FFF2-40B4-BE49-F238E27FC236}">
                <a16:creationId xmlns:a16="http://schemas.microsoft.com/office/drawing/2014/main" id="{47B4BB12-A4F3-E275-61C4-42CAA97BE9E0}"/>
              </a:ext>
            </a:extLst>
          </p:cNvPr>
          <p:cNvSpPr txBox="1">
            <a:spLocks/>
          </p:cNvSpPr>
          <p:nvPr/>
        </p:nvSpPr>
        <p:spPr>
          <a:xfrm>
            <a:off x="9159309" y="2229183"/>
            <a:ext cx="2069523" cy="3888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28600">
              <a:lnSpc>
                <a:spcPct val="115000"/>
              </a:lnSpc>
              <a:spcBef>
                <a:spcPts val="285"/>
              </a:spcBef>
              <a:buClr>
                <a:schemeClr val="dk1"/>
              </a:buClr>
              <a:buSzPts val="1200"/>
              <a:buChar char="●"/>
            </a:pPr>
            <a:r>
              <a:rPr lang="en-US" sz="1600" dirty="0">
                <a:solidFill>
                  <a:schemeClr val="dk2"/>
                </a:solidFill>
              </a:rPr>
              <a:t>Precision and Recall are now higher.</a:t>
            </a:r>
          </a:p>
          <a:p>
            <a:pPr marL="257175" indent="-228600">
              <a:lnSpc>
                <a:spcPct val="115000"/>
              </a:lnSpc>
              <a:spcBef>
                <a:spcPts val="285"/>
              </a:spcBef>
              <a:spcAft>
                <a:spcPts val="900"/>
              </a:spcAft>
              <a:buClr>
                <a:schemeClr val="dk1"/>
              </a:buClr>
              <a:buSzPts val="1200"/>
              <a:buChar char="●"/>
            </a:pPr>
            <a:r>
              <a:rPr lang="en-US" sz="1600" dirty="0">
                <a:solidFill>
                  <a:schemeClr val="dk2"/>
                </a:solidFill>
              </a:rPr>
              <a:t>0.74 PR AUC indicating model distinguishes positive and negative class well.</a:t>
            </a:r>
            <a:endParaRPr lang="en-US" sz="1600" dirty="0"/>
          </a:p>
        </p:txBody>
      </p:sp>
      <p:sp>
        <p:nvSpPr>
          <p:cNvPr id="9" name="Freeform 8">
            <a:extLst>
              <a:ext uri="{FF2B5EF4-FFF2-40B4-BE49-F238E27FC236}">
                <a16:creationId xmlns:a16="http://schemas.microsoft.com/office/drawing/2014/main" id="{8396706F-884E-37BB-8EA5-25BB7550516F}"/>
              </a:ext>
            </a:extLst>
          </p:cNvPr>
          <p:cNvSpPr/>
          <p:nvPr/>
        </p:nvSpPr>
        <p:spPr>
          <a:xfrm rot="10800000" flipH="1">
            <a:off x="5786105" y="1654383"/>
            <a:ext cx="514594" cy="4728127"/>
          </a:xfrm>
          <a:custGeom>
            <a:avLst/>
            <a:gdLst>
              <a:gd name="connsiteX0" fmla="*/ 365774 w 502934"/>
              <a:gd name="connsiteY0" fmla="*/ 0 h 4812050"/>
              <a:gd name="connsiteX1" fmla="*/ 457214 w 502934"/>
              <a:gd name="connsiteY1" fmla="*/ 950976 h 4812050"/>
              <a:gd name="connsiteX2" fmla="*/ 109742 w 502934"/>
              <a:gd name="connsiteY2" fmla="*/ 2075688 h 4812050"/>
              <a:gd name="connsiteX3" fmla="*/ 484646 w 502934"/>
              <a:gd name="connsiteY3" fmla="*/ 3108960 h 4812050"/>
              <a:gd name="connsiteX4" fmla="*/ 14 w 502934"/>
              <a:gd name="connsiteY4" fmla="*/ 4041648 h 4812050"/>
              <a:gd name="connsiteX5" fmla="*/ 502934 w 502934"/>
              <a:gd name="connsiteY5" fmla="*/ 4727448 h 481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34" h="4812050">
                <a:moveTo>
                  <a:pt x="365774" y="0"/>
                </a:moveTo>
                <a:cubicBezTo>
                  <a:pt x="432830" y="302514"/>
                  <a:pt x="499886" y="605028"/>
                  <a:pt x="457214" y="950976"/>
                </a:cubicBezTo>
                <a:cubicBezTo>
                  <a:pt x="414542" y="1296924"/>
                  <a:pt x="105170" y="1716024"/>
                  <a:pt x="109742" y="2075688"/>
                </a:cubicBezTo>
                <a:cubicBezTo>
                  <a:pt x="114314" y="2435352"/>
                  <a:pt x="502934" y="2781300"/>
                  <a:pt x="484646" y="3108960"/>
                </a:cubicBezTo>
                <a:cubicBezTo>
                  <a:pt x="466358" y="3436620"/>
                  <a:pt x="-3034" y="3771900"/>
                  <a:pt x="14" y="4041648"/>
                </a:cubicBezTo>
                <a:cubicBezTo>
                  <a:pt x="3062" y="4311396"/>
                  <a:pt x="332246" y="5062728"/>
                  <a:pt x="502934" y="4727448"/>
                </a:cubicBezTo>
              </a:path>
            </a:pathLst>
          </a:cu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E2610C6-F64E-D4CB-AD88-51F1D98B159E}"/>
              </a:ext>
            </a:extLst>
          </p:cNvPr>
          <p:cNvSpPr txBox="1"/>
          <p:nvPr/>
        </p:nvSpPr>
        <p:spPr>
          <a:xfrm>
            <a:off x="1605355" y="1654385"/>
            <a:ext cx="2894190" cy="400110"/>
          </a:xfrm>
          <a:prstGeom prst="rect">
            <a:avLst/>
          </a:prstGeom>
          <a:noFill/>
        </p:spPr>
        <p:txBody>
          <a:bodyPr wrap="none" rtlCol="0">
            <a:spAutoFit/>
          </a:bodyPr>
          <a:lstStyle/>
          <a:p>
            <a:r>
              <a:rPr lang="en-US" sz="2000" b="1" dirty="0"/>
              <a:t>Before Applying SMOTE</a:t>
            </a:r>
          </a:p>
        </p:txBody>
      </p:sp>
      <p:sp>
        <p:nvSpPr>
          <p:cNvPr id="11" name="TextBox 10">
            <a:extLst>
              <a:ext uri="{FF2B5EF4-FFF2-40B4-BE49-F238E27FC236}">
                <a16:creationId xmlns:a16="http://schemas.microsoft.com/office/drawing/2014/main" id="{EB8ED2E5-068A-2905-3ADF-C93ABE00D8EF}"/>
              </a:ext>
            </a:extLst>
          </p:cNvPr>
          <p:cNvSpPr txBox="1"/>
          <p:nvPr/>
        </p:nvSpPr>
        <p:spPr>
          <a:xfrm>
            <a:off x="7712213" y="1647033"/>
            <a:ext cx="2701124" cy="400110"/>
          </a:xfrm>
          <a:prstGeom prst="rect">
            <a:avLst/>
          </a:prstGeom>
          <a:noFill/>
        </p:spPr>
        <p:txBody>
          <a:bodyPr wrap="none" rtlCol="0">
            <a:spAutoFit/>
          </a:bodyPr>
          <a:lstStyle/>
          <a:p>
            <a:r>
              <a:rPr lang="en-US" sz="2000" b="1" dirty="0"/>
              <a:t>After Applying SMOTE</a:t>
            </a:r>
          </a:p>
        </p:txBody>
      </p:sp>
      <p:pic>
        <p:nvPicPr>
          <p:cNvPr id="13" name="Picture 12" descr="A close-up of a score&#10;&#10;Description automatically generated">
            <a:extLst>
              <a:ext uri="{FF2B5EF4-FFF2-40B4-BE49-F238E27FC236}">
                <a16:creationId xmlns:a16="http://schemas.microsoft.com/office/drawing/2014/main" id="{254B0777-D633-390E-8537-FC5381D1C771}"/>
              </a:ext>
            </a:extLst>
          </p:cNvPr>
          <p:cNvPicPr>
            <a:picLocks noChangeAspect="1"/>
          </p:cNvPicPr>
          <p:nvPr/>
        </p:nvPicPr>
        <p:blipFill>
          <a:blip r:embed="rId5"/>
          <a:stretch>
            <a:fillRect/>
          </a:stretch>
        </p:blipFill>
        <p:spPr>
          <a:xfrm>
            <a:off x="6828048" y="2229182"/>
            <a:ext cx="2136051" cy="1592987"/>
          </a:xfrm>
          <a:prstGeom prst="rect">
            <a:avLst/>
          </a:prstGeom>
        </p:spPr>
      </p:pic>
    </p:spTree>
    <p:extLst>
      <p:ext uri="{BB962C8B-B14F-4D97-AF65-F5344CB8AC3E}">
        <p14:creationId xmlns:p14="http://schemas.microsoft.com/office/powerpoint/2010/main" val="2311410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914</Words>
  <Application>Microsoft Macintosh PowerPoint</Application>
  <PresentationFormat>Widescreen</PresentationFormat>
  <Paragraphs>91</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Loan Repayment Prediction for Rent Relief Underwriting</vt:lpstr>
      <vt:lpstr>Project Overview</vt:lpstr>
      <vt:lpstr>Data Overview</vt:lpstr>
      <vt:lpstr>Target Labeling</vt:lpstr>
      <vt:lpstr>Data Exploration</vt:lpstr>
      <vt:lpstr>Data Processing</vt:lpstr>
      <vt:lpstr>Modeling Approach</vt:lpstr>
      <vt:lpstr>Dealing with Class Imbalance</vt:lpstr>
      <vt:lpstr>Evaluation on Train Data before and after SMOTE</vt:lpstr>
      <vt:lpstr>Model Evaluation on Test Data</vt:lpstr>
      <vt:lpstr>Interpretation with Shapley Values</vt:lpstr>
      <vt:lpstr>Conclusions and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 Fong Goh</dc:creator>
  <cp:lastModifiedBy>Wen Fong Goh</cp:lastModifiedBy>
  <cp:revision>1</cp:revision>
  <dcterms:created xsi:type="dcterms:W3CDTF">2024-11-25T20:41:12Z</dcterms:created>
  <dcterms:modified xsi:type="dcterms:W3CDTF">2024-11-25T23:03:40Z</dcterms:modified>
</cp:coreProperties>
</file>