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4"/>
    <p:restoredTop sz="94700"/>
  </p:normalViewPr>
  <p:slideViewPr>
    <p:cSldViewPr snapToGrid="0" snapToObjects="1">
      <p:cViewPr varScale="1">
        <p:scale>
          <a:sx n="99" d="100"/>
          <a:sy n="99" d="100"/>
        </p:scale>
        <p:origin x="192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8ADC4-A60E-124A-8E05-E826530620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9968B-00D9-ED45-A482-FB856EF1185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Background:</a:t>
          </a:r>
        </a:p>
      </dgm:t>
    </dgm:pt>
    <dgm:pt modelId="{3AB6400A-7D18-5D4E-84A6-8E232545A10B}" type="parTrans" cxnId="{78803404-396F-4F4C-BCB9-BC06D0D3A8AB}">
      <dgm:prSet/>
      <dgm:spPr/>
      <dgm:t>
        <a:bodyPr/>
        <a:lstStyle/>
        <a:p>
          <a:endParaRPr lang="en-US"/>
        </a:p>
      </dgm:t>
    </dgm:pt>
    <dgm:pt modelId="{A25CDBB1-429B-C742-A908-3ED9999DA34A}" type="sibTrans" cxnId="{78803404-396F-4F4C-BCB9-BC06D0D3A8AB}">
      <dgm:prSet/>
      <dgm:spPr/>
      <dgm:t>
        <a:bodyPr/>
        <a:lstStyle/>
        <a:p>
          <a:endParaRPr lang="en-US"/>
        </a:p>
      </dgm:t>
    </dgm:pt>
    <dgm:pt modelId="{6301F84D-15E9-7D44-8327-3373E217A5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attended a predictive analytics conference; interested in intra-session/real-time conversion modeling.</a:t>
          </a:r>
        </a:p>
      </dgm:t>
    </dgm:pt>
    <dgm:pt modelId="{FEAA65EE-730A-BC42-8470-5DD5E3A8BF4E}" type="parTrans" cxnId="{2BDCF2E9-F2E7-B84A-8FFC-49E935709FDB}">
      <dgm:prSet/>
      <dgm:spPr/>
      <dgm:t>
        <a:bodyPr/>
        <a:lstStyle/>
        <a:p>
          <a:endParaRPr lang="en-US"/>
        </a:p>
      </dgm:t>
    </dgm:pt>
    <dgm:pt modelId="{3CC0E853-B990-2645-9EE5-AFB50653447E}" type="sibTrans" cxnId="{2BDCF2E9-F2E7-B84A-8FFC-49E935709FDB}">
      <dgm:prSet/>
      <dgm:spPr/>
      <dgm:t>
        <a:bodyPr/>
        <a:lstStyle/>
        <a:p>
          <a:endParaRPr lang="en-US"/>
        </a:p>
      </dgm:t>
    </dgm:pt>
    <dgm:pt modelId="{416087AF-B3CB-1D45-80CA-6D6B449039D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Provided raw data to build a propensity model and predict transaction likelihood.</a:t>
          </a:r>
        </a:p>
      </dgm:t>
    </dgm:pt>
    <dgm:pt modelId="{18A83293-E837-D243-A62B-0F4B8D04B65C}" type="parTrans" cxnId="{953E0F9B-DB0F-9247-B4AB-A986B22CDBAC}">
      <dgm:prSet/>
      <dgm:spPr/>
      <dgm:t>
        <a:bodyPr/>
        <a:lstStyle/>
        <a:p>
          <a:endParaRPr lang="en-US"/>
        </a:p>
      </dgm:t>
    </dgm:pt>
    <dgm:pt modelId="{1B898D90-8D85-544C-A519-61750EDAEAD2}" type="sibTrans" cxnId="{953E0F9B-DB0F-9247-B4AB-A986B22CDBAC}">
      <dgm:prSet/>
      <dgm:spPr/>
      <dgm:t>
        <a:bodyPr/>
        <a:lstStyle/>
        <a:p>
          <a:endParaRPr lang="en-US"/>
        </a:p>
      </dgm:t>
    </dgm:pt>
    <dgm:pt modelId="{D2883D37-6A86-4F4D-ADCC-CF6AC98D6D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Objectives:</a:t>
          </a:r>
        </a:p>
      </dgm:t>
    </dgm:pt>
    <dgm:pt modelId="{12FC6469-DE3E-AD4A-8335-51C25074FF15}" type="parTrans" cxnId="{D0CC7858-0FA9-EB4A-BF3D-52F52AE9A191}">
      <dgm:prSet/>
      <dgm:spPr/>
      <dgm:t>
        <a:bodyPr/>
        <a:lstStyle/>
        <a:p>
          <a:endParaRPr lang="en-US"/>
        </a:p>
      </dgm:t>
    </dgm:pt>
    <dgm:pt modelId="{61AD5765-EB00-0347-871F-654D41B048D7}" type="sibTrans" cxnId="{D0CC7858-0FA9-EB4A-BF3D-52F52AE9A191}">
      <dgm:prSet/>
      <dgm:spPr/>
      <dgm:t>
        <a:bodyPr/>
        <a:lstStyle/>
        <a:p>
          <a:endParaRPr lang="en-US"/>
        </a:p>
      </dgm:t>
    </dgm:pt>
    <dgm:pt modelId="{410569F7-8F2C-4CDE-A7FD-87607CB5ABE5}" type="pres">
      <dgm:prSet presAssocID="{37C8ADC4-A60E-124A-8E05-E826530620F6}" presName="root" presStyleCnt="0">
        <dgm:presLayoutVars>
          <dgm:dir/>
          <dgm:resizeHandles val="exact"/>
        </dgm:presLayoutVars>
      </dgm:prSet>
      <dgm:spPr/>
    </dgm:pt>
    <dgm:pt modelId="{8E7068CE-8561-4F5E-B58D-ECC90E60210E}" type="pres">
      <dgm:prSet presAssocID="{47F9968B-00D9-ED45-A482-FB856EF11858}" presName="compNode" presStyleCnt="0"/>
      <dgm:spPr/>
    </dgm:pt>
    <dgm:pt modelId="{104273B4-CFC3-4F48-88B3-0B0AE914EF13}" type="pres">
      <dgm:prSet presAssocID="{47F9968B-00D9-ED45-A482-FB856EF11858}" presName="iconRect" presStyleLbl="node1" presStyleIdx="0" presStyleCnt="2" custLinFactX="141246" custLinFactNeighborX="200000" custLinFactNeighborY="-893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8848127-5398-487B-9DEE-57F37AF9CC4E}" type="pres">
      <dgm:prSet presAssocID="{47F9968B-00D9-ED45-A482-FB856EF11858}" presName="iconSpace" presStyleCnt="0"/>
      <dgm:spPr/>
    </dgm:pt>
    <dgm:pt modelId="{85931157-7D38-4C4C-9328-9963D7DC5E08}" type="pres">
      <dgm:prSet presAssocID="{47F9968B-00D9-ED45-A482-FB856EF11858}" presName="parTx" presStyleLbl="revTx" presStyleIdx="0" presStyleCnt="4">
        <dgm:presLayoutVars>
          <dgm:chMax val="0"/>
          <dgm:chPref val="0"/>
        </dgm:presLayoutVars>
      </dgm:prSet>
      <dgm:spPr/>
    </dgm:pt>
    <dgm:pt modelId="{B5B222C8-58C6-4ECF-9C17-CD8D85F378DF}" type="pres">
      <dgm:prSet presAssocID="{47F9968B-00D9-ED45-A482-FB856EF11858}" presName="txSpace" presStyleCnt="0"/>
      <dgm:spPr/>
    </dgm:pt>
    <dgm:pt modelId="{1B942084-9AAE-44ED-AE70-2481187C020E}" type="pres">
      <dgm:prSet presAssocID="{47F9968B-00D9-ED45-A482-FB856EF11858}" presName="desTx" presStyleLbl="revTx" presStyleIdx="1" presStyleCnt="4" custScaleX="97790" custLinFactNeighborX="1476" custLinFactNeighborY="23812">
        <dgm:presLayoutVars/>
      </dgm:prSet>
      <dgm:spPr/>
    </dgm:pt>
    <dgm:pt modelId="{FB6E4F61-BD6E-4D8D-9E85-C74FC905FFE3}" type="pres">
      <dgm:prSet presAssocID="{A25CDBB1-429B-C742-A908-3ED9999DA34A}" presName="sibTrans" presStyleCnt="0"/>
      <dgm:spPr/>
    </dgm:pt>
    <dgm:pt modelId="{FF1D08B6-0CF7-4F8C-BEB1-46AEE15C0239}" type="pres">
      <dgm:prSet presAssocID="{D2883D37-6A86-4F4D-ADCC-CF6AC98D6D79}" presName="compNode" presStyleCnt="0"/>
      <dgm:spPr/>
    </dgm:pt>
    <dgm:pt modelId="{F39B69E9-2841-4DA5-AA87-EB2CE2C47642}" type="pres">
      <dgm:prSet presAssocID="{D2883D37-6A86-4F4D-ADCC-CF6AC98D6D79}" presName="iconRect" presStyleLbl="node1" presStyleIdx="1" presStyleCnt="2" custLinFactX="-140560" custLinFactNeighborX="-200000" custLinFactNeighborY="-1511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F887353-D7C0-4A53-9D37-1B229730B85C}" type="pres">
      <dgm:prSet presAssocID="{D2883D37-6A86-4F4D-ADCC-CF6AC98D6D79}" presName="iconSpace" presStyleCnt="0"/>
      <dgm:spPr/>
    </dgm:pt>
    <dgm:pt modelId="{CCE6A0D2-4F85-402D-9235-0AAFA390BC9A}" type="pres">
      <dgm:prSet presAssocID="{D2883D37-6A86-4F4D-ADCC-CF6AC98D6D79}" presName="parTx" presStyleLbl="revTx" presStyleIdx="2" presStyleCnt="4">
        <dgm:presLayoutVars>
          <dgm:chMax val="0"/>
          <dgm:chPref val="0"/>
        </dgm:presLayoutVars>
      </dgm:prSet>
      <dgm:spPr/>
    </dgm:pt>
    <dgm:pt modelId="{512059D8-475F-43AF-ACFE-018D023E9CA4}" type="pres">
      <dgm:prSet presAssocID="{D2883D37-6A86-4F4D-ADCC-CF6AC98D6D79}" presName="txSpace" presStyleCnt="0"/>
      <dgm:spPr/>
    </dgm:pt>
    <dgm:pt modelId="{9FAFE317-F86B-48A9-8B83-D88A19293BAF}" type="pres">
      <dgm:prSet presAssocID="{D2883D37-6A86-4F4D-ADCC-CF6AC98D6D79}" presName="desTx" presStyleLbl="revTx" presStyleIdx="3" presStyleCnt="4" custLinFactNeighborY="10192">
        <dgm:presLayoutVars/>
      </dgm:prSet>
      <dgm:spPr/>
    </dgm:pt>
  </dgm:ptLst>
  <dgm:cxnLst>
    <dgm:cxn modelId="{78803404-396F-4F4C-BCB9-BC06D0D3A8AB}" srcId="{37C8ADC4-A60E-124A-8E05-E826530620F6}" destId="{47F9968B-00D9-ED45-A482-FB856EF11858}" srcOrd="0" destOrd="0" parTransId="{3AB6400A-7D18-5D4E-84A6-8E232545A10B}" sibTransId="{A25CDBB1-429B-C742-A908-3ED9999DA34A}"/>
    <dgm:cxn modelId="{7D3BD044-69E8-C044-B043-7F56D70B0180}" type="presOf" srcId="{D2883D37-6A86-4F4D-ADCC-CF6AC98D6D79}" destId="{CCE6A0D2-4F85-402D-9235-0AAFA390BC9A}" srcOrd="0" destOrd="0" presId="urn:microsoft.com/office/officeart/2018/5/layout/CenteredIconLabelDescriptionList"/>
    <dgm:cxn modelId="{974E234D-2969-134F-9C35-E133631A263D}" type="presOf" srcId="{416087AF-B3CB-1D45-80CA-6D6B449039D2}" destId="{9FAFE317-F86B-48A9-8B83-D88A19293BAF}" srcOrd="0" destOrd="0" presId="urn:microsoft.com/office/officeart/2018/5/layout/CenteredIconLabelDescriptionList"/>
    <dgm:cxn modelId="{D0CC7858-0FA9-EB4A-BF3D-52F52AE9A191}" srcId="{37C8ADC4-A60E-124A-8E05-E826530620F6}" destId="{D2883D37-6A86-4F4D-ADCC-CF6AC98D6D79}" srcOrd="1" destOrd="0" parTransId="{12FC6469-DE3E-AD4A-8335-51C25074FF15}" sibTransId="{61AD5765-EB00-0347-871F-654D41B048D7}"/>
    <dgm:cxn modelId="{C594B359-6A0F-BB4E-81D6-FBF7131FD898}" type="presOf" srcId="{37C8ADC4-A60E-124A-8E05-E826530620F6}" destId="{410569F7-8F2C-4CDE-A7FD-87607CB5ABE5}" srcOrd="0" destOrd="0" presId="urn:microsoft.com/office/officeart/2018/5/layout/CenteredIconLabelDescriptionList"/>
    <dgm:cxn modelId="{6536BB6F-6B51-B142-94EF-5F6BD8A1946E}" type="presOf" srcId="{6301F84D-15E9-7D44-8327-3373E217A5A8}" destId="{1B942084-9AAE-44ED-AE70-2481187C020E}" srcOrd="0" destOrd="0" presId="urn:microsoft.com/office/officeart/2018/5/layout/CenteredIconLabelDescriptionList"/>
    <dgm:cxn modelId="{953E0F9B-DB0F-9247-B4AB-A986B22CDBAC}" srcId="{D2883D37-6A86-4F4D-ADCC-CF6AC98D6D79}" destId="{416087AF-B3CB-1D45-80CA-6D6B449039D2}" srcOrd="0" destOrd="0" parTransId="{18A83293-E837-D243-A62B-0F4B8D04B65C}" sibTransId="{1B898D90-8D85-544C-A519-61750EDAEAD2}"/>
    <dgm:cxn modelId="{2BDCF2E9-F2E7-B84A-8FFC-49E935709FDB}" srcId="{47F9968B-00D9-ED45-A482-FB856EF11858}" destId="{6301F84D-15E9-7D44-8327-3373E217A5A8}" srcOrd="0" destOrd="0" parTransId="{FEAA65EE-730A-BC42-8470-5DD5E3A8BF4E}" sibTransId="{3CC0E853-B990-2645-9EE5-AFB50653447E}"/>
    <dgm:cxn modelId="{046E45EA-08ED-6547-B362-6663D5A49692}" type="presOf" srcId="{47F9968B-00D9-ED45-A482-FB856EF11858}" destId="{85931157-7D38-4C4C-9328-9963D7DC5E08}" srcOrd="0" destOrd="0" presId="urn:microsoft.com/office/officeart/2018/5/layout/CenteredIconLabelDescriptionList"/>
    <dgm:cxn modelId="{A4B8D7EA-16C1-5C43-B24D-D999C0B0C449}" type="presParOf" srcId="{410569F7-8F2C-4CDE-A7FD-87607CB5ABE5}" destId="{8E7068CE-8561-4F5E-B58D-ECC90E60210E}" srcOrd="0" destOrd="0" presId="urn:microsoft.com/office/officeart/2018/5/layout/CenteredIconLabelDescriptionList"/>
    <dgm:cxn modelId="{B5D59542-8D1A-6A40-8A86-4F50853FD43D}" type="presParOf" srcId="{8E7068CE-8561-4F5E-B58D-ECC90E60210E}" destId="{104273B4-CFC3-4F48-88B3-0B0AE914EF13}" srcOrd="0" destOrd="0" presId="urn:microsoft.com/office/officeart/2018/5/layout/CenteredIconLabelDescriptionList"/>
    <dgm:cxn modelId="{8D4C5049-8490-EA46-80FE-B461F8C2C7F1}" type="presParOf" srcId="{8E7068CE-8561-4F5E-B58D-ECC90E60210E}" destId="{98848127-5398-487B-9DEE-57F37AF9CC4E}" srcOrd="1" destOrd="0" presId="urn:microsoft.com/office/officeart/2018/5/layout/CenteredIconLabelDescriptionList"/>
    <dgm:cxn modelId="{7EA994C8-F83C-EE48-A21E-37B7ADC2A7ED}" type="presParOf" srcId="{8E7068CE-8561-4F5E-B58D-ECC90E60210E}" destId="{85931157-7D38-4C4C-9328-9963D7DC5E08}" srcOrd="2" destOrd="0" presId="urn:microsoft.com/office/officeart/2018/5/layout/CenteredIconLabelDescriptionList"/>
    <dgm:cxn modelId="{4E8AFD7F-5AB4-C14A-ABF6-FA4C6CBA40E5}" type="presParOf" srcId="{8E7068CE-8561-4F5E-B58D-ECC90E60210E}" destId="{B5B222C8-58C6-4ECF-9C17-CD8D85F378DF}" srcOrd="3" destOrd="0" presId="urn:microsoft.com/office/officeart/2018/5/layout/CenteredIconLabelDescriptionList"/>
    <dgm:cxn modelId="{87D7779E-5E4B-D649-95EA-02D6C5ED3910}" type="presParOf" srcId="{8E7068CE-8561-4F5E-B58D-ECC90E60210E}" destId="{1B942084-9AAE-44ED-AE70-2481187C020E}" srcOrd="4" destOrd="0" presId="urn:microsoft.com/office/officeart/2018/5/layout/CenteredIconLabelDescriptionList"/>
    <dgm:cxn modelId="{CFB45429-E1D9-3743-96B8-DC5B5C890D9A}" type="presParOf" srcId="{410569F7-8F2C-4CDE-A7FD-87607CB5ABE5}" destId="{FB6E4F61-BD6E-4D8D-9E85-C74FC905FFE3}" srcOrd="1" destOrd="0" presId="urn:microsoft.com/office/officeart/2018/5/layout/CenteredIconLabelDescriptionList"/>
    <dgm:cxn modelId="{5EE708BD-06DC-EB46-9C4F-2ABBD7E00452}" type="presParOf" srcId="{410569F7-8F2C-4CDE-A7FD-87607CB5ABE5}" destId="{FF1D08B6-0CF7-4F8C-BEB1-46AEE15C0239}" srcOrd="2" destOrd="0" presId="urn:microsoft.com/office/officeart/2018/5/layout/CenteredIconLabelDescriptionList"/>
    <dgm:cxn modelId="{B8235626-E30A-2B4E-ADA9-9D8CAE1BDA3D}" type="presParOf" srcId="{FF1D08B6-0CF7-4F8C-BEB1-46AEE15C0239}" destId="{F39B69E9-2841-4DA5-AA87-EB2CE2C47642}" srcOrd="0" destOrd="0" presId="urn:microsoft.com/office/officeart/2018/5/layout/CenteredIconLabelDescriptionList"/>
    <dgm:cxn modelId="{48E357AC-FC88-B643-AD05-73DD45B7EABA}" type="presParOf" srcId="{FF1D08B6-0CF7-4F8C-BEB1-46AEE15C0239}" destId="{8F887353-D7C0-4A53-9D37-1B229730B85C}" srcOrd="1" destOrd="0" presId="urn:microsoft.com/office/officeart/2018/5/layout/CenteredIconLabelDescriptionList"/>
    <dgm:cxn modelId="{2E2CE726-E4C5-CA42-88DC-6C5EEE7F2D40}" type="presParOf" srcId="{FF1D08B6-0CF7-4F8C-BEB1-46AEE15C0239}" destId="{CCE6A0D2-4F85-402D-9235-0AAFA390BC9A}" srcOrd="2" destOrd="0" presId="urn:microsoft.com/office/officeart/2018/5/layout/CenteredIconLabelDescriptionList"/>
    <dgm:cxn modelId="{7E7EBD4A-4664-4C42-AA99-57629A0E8195}" type="presParOf" srcId="{FF1D08B6-0CF7-4F8C-BEB1-46AEE15C0239}" destId="{512059D8-475F-43AF-ACFE-018D023E9CA4}" srcOrd="3" destOrd="0" presId="urn:microsoft.com/office/officeart/2018/5/layout/CenteredIconLabelDescriptionList"/>
    <dgm:cxn modelId="{EEFE3983-72A7-FE43-9FC3-A8B935A02F47}" type="presParOf" srcId="{FF1D08B6-0CF7-4F8C-BEB1-46AEE15C0239}" destId="{9FAFE317-F86B-48A9-8B83-D88A19293BA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73B4-CFC3-4F48-88B3-0B0AE914EF13}">
      <dsp:nvSpPr>
        <dsp:cNvPr id="0" name=""/>
        <dsp:cNvSpPr/>
      </dsp:nvSpPr>
      <dsp:spPr>
        <a:xfrm>
          <a:off x="5724904" y="622728"/>
          <a:ext cx="1318570" cy="131857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1157-7D38-4C4C-9328-9963D7DC5E08}">
      <dsp:nvSpPr>
        <dsp:cNvPr id="0" name=""/>
        <dsp:cNvSpPr/>
      </dsp:nvSpPr>
      <dsp:spPr>
        <a:xfrm>
          <a:off x="949" y="216994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Background:</a:t>
          </a:r>
        </a:p>
      </dsp:txBody>
      <dsp:txXfrm>
        <a:off x="949" y="2169948"/>
        <a:ext cx="3767343" cy="565101"/>
      </dsp:txXfrm>
    </dsp:sp>
    <dsp:sp modelId="{1B942084-9AAE-44ED-AE70-2481187C020E}">
      <dsp:nvSpPr>
        <dsp:cNvPr id="0" name=""/>
        <dsp:cNvSpPr/>
      </dsp:nvSpPr>
      <dsp:spPr>
        <a:xfrm>
          <a:off x="96035" y="2844020"/>
          <a:ext cx="3602667" cy="798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 attended a predictive analytics conference; interested in intra-session/real-time conversion modeling.</a:t>
          </a:r>
        </a:p>
      </dsp:txBody>
      <dsp:txXfrm>
        <a:off x="96035" y="2844020"/>
        <a:ext cx="3602667" cy="798430"/>
      </dsp:txXfrm>
    </dsp:sp>
    <dsp:sp modelId="{F39B69E9-2841-4DA5-AA87-EB2CE2C47642}">
      <dsp:nvSpPr>
        <dsp:cNvPr id="0" name=""/>
        <dsp:cNvSpPr/>
      </dsp:nvSpPr>
      <dsp:spPr>
        <a:xfrm>
          <a:off x="1161441" y="607555"/>
          <a:ext cx="1318570" cy="131857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A0D2-4F85-402D-9235-0AAFA390BC9A}">
      <dsp:nvSpPr>
        <dsp:cNvPr id="0" name=""/>
        <dsp:cNvSpPr/>
      </dsp:nvSpPr>
      <dsp:spPr>
        <a:xfrm>
          <a:off x="4427578" y="2236316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Objectives:</a:t>
          </a:r>
        </a:p>
      </dsp:txBody>
      <dsp:txXfrm>
        <a:off x="4427578" y="2236316"/>
        <a:ext cx="3767343" cy="565101"/>
      </dsp:txXfrm>
    </dsp:sp>
    <dsp:sp modelId="{9FAFE317-F86B-48A9-8B83-D88A19293BAF}">
      <dsp:nvSpPr>
        <dsp:cNvPr id="0" name=""/>
        <dsp:cNvSpPr/>
      </dsp:nvSpPr>
      <dsp:spPr>
        <a:xfrm>
          <a:off x="4427578" y="2907319"/>
          <a:ext cx="3767343" cy="53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Provided raw data to build a propensity model and predict transaction likelihood.</a:t>
          </a:r>
        </a:p>
      </dsp:txBody>
      <dsp:txXfrm>
        <a:off x="4427578" y="2907319"/>
        <a:ext cx="3767343" cy="532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E78E-5977-4D48-ACF5-FAD3B2D24AD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A017C-7C31-0B4A-A393-F82B8021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491" y="320041"/>
            <a:ext cx="5030313" cy="3892668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Propensity Model for Predicting User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274" y="4631161"/>
            <a:ext cx="5030524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Applications in Google Marketing Platform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490" y="4409267"/>
            <a:ext cx="3182692" cy="27432"/>
          </a:xfrm>
          <a:custGeom>
            <a:avLst/>
            <a:gdLst>
              <a:gd name="connsiteX0" fmla="*/ 0 w 3182692"/>
              <a:gd name="connsiteY0" fmla="*/ 0 h 27432"/>
              <a:gd name="connsiteX1" fmla="*/ 604711 w 3182692"/>
              <a:gd name="connsiteY1" fmla="*/ 0 h 27432"/>
              <a:gd name="connsiteX2" fmla="*/ 1241250 w 3182692"/>
              <a:gd name="connsiteY2" fmla="*/ 0 h 27432"/>
              <a:gd name="connsiteX3" fmla="*/ 1909615 w 3182692"/>
              <a:gd name="connsiteY3" fmla="*/ 0 h 27432"/>
              <a:gd name="connsiteX4" fmla="*/ 2577981 w 3182692"/>
              <a:gd name="connsiteY4" fmla="*/ 0 h 27432"/>
              <a:gd name="connsiteX5" fmla="*/ 3182692 w 3182692"/>
              <a:gd name="connsiteY5" fmla="*/ 0 h 27432"/>
              <a:gd name="connsiteX6" fmla="*/ 3182692 w 3182692"/>
              <a:gd name="connsiteY6" fmla="*/ 27432 h 27432"/>
              <a:gd name="connsiteX7" fmla="*/ 2482500 w 3182692"/>
              <a:gd name="connsiteY7" fmla="*/ 27432 h 27432"/>
              <a:gd name="connsiteX8" fmla="*/ 1782308 w 3182692"/>
              <a:gd name="connsiteY8" fmla="*/ 27432 h 27432"/>
              <a:gd name="connsiteX9" fmla="*/ 1145769 w 3182692"/>
              <a:gd name="connsiteY9" fmla="*/ 27432 h 27432"/>
              <a:gd name="connsiteX10" fmla="*/ 0 w 3182692"/>
              <a:gd name="connsiteY10" fmla="*/ 27432 h 27432"/>
              <a:gd name="connsiteX11" fmla="*/ 0 w 3182692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27432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526" y="7395"/>
                  <a:pt x="3182737" y="21864"/>
                  <a:pt x="3182692" y="27432"/>
                </a:cubicBezTo>
                <a:cubicBezTo>
                  <a:pt x="2998421" y="30886"/>
                  <a:pt x="2675038" y="28158"/>
                  <a:pt x="2482500" y="27432"/>
                </a:cubicBezTo>
                <a:cubicBezTo>
                  <a:pt x="2289962" y="26706"/>
                  <a:pt x="1930644" y="15978"/>
                  <a:pt x="1782308" y="27432"/>
                </a:cubicBezTo>
                <a:cubicBezTo>
                  <a:pt x="1633972" y="38886"/>
                  <a:pt x="1287388" y="7152"/>
                  <a:pt x="1145769" y="27432"/>
                </a:cubicBezTo>
                <a:cubicBezTo>
                  <a:pt x="1004150" y="47712"/>
                  <a:pt x="256377" y="-28294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182692" h="27432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885" y="12649"/>
                  <a:pt x="3181704" y="17989"/>
                  <a:pt x="3182692" y="27432"/>
                </a:cubicBezTo>
                <a:cubicBezTo>
                  <a:pt x="3039109" y="-3557"/>
                  <a:pt x="2823860" y="22992"/>
                  <a:pt x="2546154" y="27432"/>
                </a:cubicBezTo>
                <a:cubicBezTo>
                  <a:pt x="2268448" y="31872"/>
                  <a:pt x="2098674" y="14435"/>
                  <a:pt x="1845961" y="27432"/>
                </a:cubicBezTo>
                <a:cubicBezTo>
                  <a:pt x="1593248" y="40429"/>
                  <a:pt x="1456743" y="36704"/>
                  <a:pt x="1304904" y="27432"/>
                </a:cubicBezTo>
                <a:cubicBezTo>
                  <a:pt x="1153065" y="18160"/>
                  <a:pt x="947204" y="20270"/>
                  <a:pt x="668365" y="27432"/>
                </a:cubicBezTo>
                <a:cubicBezTo>
                  <a:pt x="389526" y="34594"/>
                  <a:pt x="288244" y="4516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pensity Models - Get Multi-sourced In-market and Behavioral Models">
            <a:extLst>
              <a:ext uri="{FF2B5EF4-FFF2-40B4-BE49-F238E27FC236}">
                <a16:creationId xmlns:a16="http://schemas.microsoft.com/office/drawing/2014/main" id="{30C5652C-C4B4-D468-2C22-BC35FB1D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" y="1382915"/>
            <a:ext cx="3026352" cy="30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Training Model:</a:t>
            </a:r>
          </a:p>
          <a:p>
            <a:pPr lvl="1"/>
            <a:r>
              <a:rPr dirty="0"/>
              <a:t>Random Forest on resampled data.</a:t>
            </a:r>
          </a:p>
          <a:p>
            <a:endParaRPr dirty="0"/>
          </a:p>
          <a:p>
            <a:r>
              <a:rPr dirty="0"/>
              <a:t>Evaluation on Training Set:</a:t>
            </a:r>
          </a:p>
          <a:p>
            <a:pPr lvl="1"/>
            <a:r>
              <a:rPr dirty="0"/>
              <a:t>Precision, Recall, F1 Score, AUC.</a:t>
            </a:r>
          </a:p>
          <a:p>
            <a:endParaRPr dirty="0"/>
          </a:p>
          <a:p>
            <a:r>
              <a:rPr dirty="0"/>
              <a:t>Observations:</a:t>
            </a:r>
          </a:p>
          <a:p>
            <a:pPr lvl="1"/>
            <a:r>
              <a:rPr dirty="0"/>
              <a:t>Model precision and recall scores indicating potential for both targeted spend and broader budget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</a:t>
            </a:r>
          </a:p>
          <a:p>
            <a:r>
              <a:t>- Test Precision, Recall, F1 Score, and AUC.</a:t>
            </a:r>
          </a:p>
          <a:p>
            <a:endParaRPr/>
          </a:p>
          <a:p>
            <a:r>
              <a:t>Precision-Recall Tradeoff:</a:t>
            </a:r>
          </a:p>
          <a:p>
            <a:r>
              <a:t>- Model performance for precise targeting vs. broader recall.</a:t>
            </a:r>
          </a:p>
          <a:p>
            <a:r>
              <a:t>- Precision-Recall Curve and AUC interpretation.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Summary:</a:t>
            </a:r>
          </a:p>
          <a:p>
            <a:pPr lvl="1"/>
            <a:r>
              <a:rPr lang="en-US" sz="2000" dirty="0"/>
              <a:t>Training score is moderate, with higher recall but lower precision. </a:t>
            </a:r>
          </a:p>
          <a:p>
            <a:pPr lvl="1"/>
            <a:r>
              <a:rPr lang="en-US" sz="2000" dirty="0"/>
              <a:t>Model over predicts minority class. </a:t>
            </a:r>
          </a:p>
          <a:p>
            <a:pPr marL="457200" lvl="1" indent="0">
              <a:buNone/>
            </a:pPr>
            <a:endParaRPr sz="2000" dirty="0"/>
          </a:p>
          <a:p>
            <a:r>
              <a:rPr lang="en-US" sz="2800" dirty="0"/>
              <a:t>Potential </a:t>
            </a:r>
            <a:r>
              <a:rPr sz="2800" dirty="0"/>
              <a:t>Next Steps:</a:t>
            </a:r>
            <a:endParaRPr lang="en-US" sz="2800" dirty="0"/>
          </a:p>
          <a:p>
            <a:pPr lvl="1"/>
            <a:r>
              <a:rPr lang="en-US" sz="2000" dirty="0"/>
              <a:t>Resampling and apply class weights</a:t>
            </a:r>
          </a:p>
          <a:p>
            <a:pPr lvl="1"/>
            <a:r>
              <a:rPr lang="en-US" sz="2000" dirty="0"/>
              <a:t>Additional feature engineering, such as mapping countries to continents/GDP, categorizing regions by income level, etc. </a:t>
            </a:r>
          </a:p>
          <a:p>
            <a:pPr lvl="1"/>
            <a:r>
              <a:rPr lang="en-US" sz="2000" dirty="0"/>
              <a:t>Implement K-fold cross validations and f</a:t>
            </a:r>
            <a:r>
              <a:rPr sz="2000" dirty="0"/>
              <a:t>ine-tune model for further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Background &amp; Objectives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5AF453-E628-7398-0425-2A041364D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777250"/>
              </p:ext>
            </p:extLst>
          </p:nvPr>
        </p:nvGraphicFramePr>
        <p:xfrm>
          <a:off x="483042" y="1822867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Key Use Cases </a:t>
            </a:r>
            <a:r>
              <a:rPr lang="en-US" dirty="0"/>
              <a:t>o</a:t>
            </a:r>
            <a:r>
              <a:rPr dirty="0"/>
              <a:t>n Google </a:t>
            </a:r>
            <a:r>
              <a:rPr lang="en-US" dirty="0"/>
              <a:t>Marketing Platform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Spend Optimization:</a:t>
            </a:r>
          </a:p>
          <a:p>
            <a:pPr lvl="1"/>
            <a:r>
              <a:rPr dirty="0"/>
              <a:t>Goal: </a:t>
            </a:r>
            <a:r>
              <a:rPr lang="en-US" dirty="0"/>
              <a:t>Target</a:t>
            </a:r>
            <a:r>
              <a:rPr dirty="0"/>
              <a:t> high-likelihood converters with </a:t>
            </a:r>
            <a:r>
              <a:rPr lang="en-US" dirty="0"/>
              <a:t>increased bids, optimized email campaigns or targeted video ads.</a:t>
            </a:r>
          </a:p>
          <a:p>
            <a:pPr lvl="1"/>
            <a:r>
              <a:rPr dirty="0"/>
              <a:t>Metric: Precision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dirty="0"/>
              <a:t>Budget Optimization:</a:t>
            </a:r>
          </a:p>
          <a:p>
            <a:r>
              <a:rPr dirty="0"/>
              <a:t>- Goal: Prioritize budget toward high-likelihood users.</a:t>
            </a:r>
          </a:p>
          <a:p>
            <a:r>
              <a:rPr dirty="0"/>
              <a:t>- Metric: Recall.</a:t>
            </a:r>
          </a:p>
          <a:p>
            <a:endParaRPr dirty="0"/>
          </a:p>
          <a:p>
            <a:r>
              <a:rPr dirty="0"/>
              <a:t>Hybrid Approach:</a:t>
            </a:r>
          </a:p>
          <a:p>
            <a:r>
              <a:rPr dirty="0"/>
              <a:t>- Goal: Target high-likelihood users and retarget non-converters.</a:t>
            </a:r>
          </a:p>
          <a:p>
            <a:r>
              <a:rPr dirty="0"/>
              <a:t>- Metric: </a:t>
            </a:r>
            <a:r>
              <a:rPr lang="en-US" dirty="0"/>
              <a:t>Both </a:t>
            </a:r>
            <a:r>
              <a:rPr dirty="0"/>
              <a:t>precision and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1012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Dataset: Google Analytics Merchandise data (example data structure shown).</a:t>
            </a:r>
          </a:p>
          <a:p>
            <a:r>
              <a:rPr lang="en-US" sz="2400" dirty="0"/>
              <a:t>Core Variables: User behavior, temporal, session info, device, medium, landing page, transaction.</a:t>
            </a:r>
          </a:p>
          <a:p>
            <a:r>
              <a:rPr lang="en-US" sz="2400" dirty="0"/>
              <a:t>Data Size: 71,796 entries, 20 columns, 4 columns contain Null.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EE971-BAA4-73B7-6F2E-37BBDFEA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600200"/>
            <a:ext cx="28448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User Insights:</a:t>
            </a:r>
          </a:p>
          <a:p>
            <a:r>
              <a:t>- Unique users, sessions, media, devices, sources.</a:t>
            </a:r>
          </a:p>
          <a:p>
            <a:endParaRPr/>
          </a:p>
          <a:p>
            <a:r>
              <a:t>Conversion Trends:</a:t>
            </a:r>
          </a:p>
          <a:p>
            <a:r>
              <a:t>- Distribution of media types and devices.</a:t>
            </a:r>
          </a:p>
          <a:p>
            <a:r>
              <a:t>- Source and medium with highest user volumes.</a:t>
            </a:r>
          </a:p>
          <a:p>
            <a:endParaRPr/>
          </a:p>
          <a:p>
            <a:r>
              <a:t>Observations:</a:t>
            </a:r>
          </a:p>
          <a:p>
            <a:r>
              <a:t>- Initial conversion rates and traffic segmentation.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BF99E-56B8-714A-2D47-29980D71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1741-EF5C-2B0F-C697-00DC03F9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pic>
        <p:nvPicPr>
          <p:cNvPr id="7" name="Picture 6" descr="A red rectangular object with numbers and a blue line&#10;&#10;Description automatically generated">
            <a:extLst>
              <a:ext uri="{FF2B5EF4-FFF2-40B4-BE49-F238E27FC236}">
                <a16:creationId xmlns:a16="http://schemas.microsoft.com/office/drawing/2014/main" id="{B77F4D1F-FB38-DB18-8754-0BBDBD4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1" y="1243689"/>
            <a:ext cx="2177405" cy="1615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7F0E1-BA52-7E31-03A7-F9911C6E3CDA}"/>
              </a:ext>
            </a:extLst>
          </p:cNvPr>
          <p:cNvSpPr txBox="1"/>
          <p:nvPr/>
        </p:nvSpPr>
        <p:spPr>
          <a:xfrm>
            <a:off x="453321" y="2873832"/>
            <a:ext cx="304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Highly imbalanced dataset with &lt;2% transactions.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B50BF-131C-8F33-5D41-5F3DA71A5212}"/>
              </a:ext>
            </a:extLst>
          </p:cNvPr>
          <p:cNvSpPr txBox="1"/>
          <p:nvPr/>
        </p:nvSpPr>
        <p:spPr>
          <a:xfrm>
            <a:off x="5436244" y="2873832"/>
            <a:ext cx="304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likely to acquire customers via organic.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A1555-CBD6-DCA4-A4AB-0076C79DFDBC}"/>
              </a:ext>
            </a:extLst>
          </p:cNvPr>
          <p:cNvSpPr txBox="1"/>
          <p:nvPr/>
        </p:nvSpPr>
        <p:spPr>
          <a:xfrm>
            <a:off x="453320" y="5614311"/>
            <a:ext cx="304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transactions happened during weekday.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D933D-8572-A8D8-E362-368C4AAD8BCC}"/>
              </a:ext>
            </a:extLst>
          </p:cNvPr>
          <p:cNvSpPr txBox="1"/>
          <p:nvPr/>
        </p:nvSpPr>
        <p:spPr>
          <a:xfrm>
            <a:off x="5424573" y="5614311"/>
            <a:ext cx="304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Almost 90% of transactions made using desktop.</a:t>
            </a:r>
          </a:p>
        </p:txBody>
      </p:sp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DA16A18-600C-FADD-EB7B-CA12E7AD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0" y="3931400"/>
            <a:ext cx="2256071" cy="1746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2250C3-FD31-C84B-476C-A1FC2B8B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73" y="3931400"/>
            <a:ext cx="1997838" cy="1746902"/>
          </a:xfrm>
          <a:prstGeom prst="rect">
            <a:avLst/>
          </a:prstGeom>
        </p:spPr>
      </p:pic>
      <p:pic>
        <p:nvPicPr>
          <p:cNvPr id="31" name="Picture 30" descr="A yellow circle with a number of percentages&#10;&#10;Description automatically generated">
            <a:extLst>
              <a:ext uri="{FF2B5EF4-FFF2-40B4-BE49-F238E27FC236}">
                <a16:creationId xmlns:a16="http://schemas.microsoft.com/office/drawing/2014/main" id="{A3DB9016-E9E0-2958-E835-3993BCDE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30" y="1260932"/>
            <a:ext cx="1777754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Handling Missing and Low-Frequency Data:</a:t>
            </a:r>
            <a:endParaRPr lang="en-US" dirty="0"/>
          </a:p>
          <a:p>
            <a:pPr lvl="1"/>
            <a:r>
              <a:rPr lang="en-US" dirty="0"/>
              <a:t>Leave missing values intact</a:t>
            </a:r>
          </a:p>
          <a:p>
            <a:pPr lvl="1"/>
            <a:r>
              <a:rPr lang="en-US" dirty="0"/>
              <a:t>Group </a:t>
            </a:r>
            <a:r>
              <a:rPr dirty="0"/>
              <a:t>low-frequency </a:t>
            </a:r>
            <a:r>
              <a:rPr lang="en-US" dirty="0"/>
              <a:t>values</a:t>
            </a:r>
            <a:endParaRPr dirty="0"/>
          </a:p>
          <a:p>
            <a:endParaRPr dirty="0"/>
          </a:p>
          <a:p>
            <a:r>
              <a:rPr dirty="0"/>
              <a:t>Feature Engineering:</a:t>
            </a:r>
          </a:p>
          <a:p>
            <a:pPr lvl="1"/>
            <a:r>
              <a:rPr dirty="0"/>
              <a:t>Categorized landing pages and created binary indicators for visit sequences</a:t>
            </a:r>
            <a:r>
              <a:rPr lang="en-US" dirty="0"/>
              <a:t> (second and third)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Encoding:</a:t>
            </a:r>
          </a:p>
          <a:p>
            <a:pPr lvl="1"/>
            <a:r>
              <a:rPr dirty="0"/>
              <a:t>One-hot encoding for categorical features with &lt;10 levels.</a:t>
            </a:r>
          </a:p>
          <a:p>
            <a:pPr lvl="1"/>
            <a:r>
              <a:rPr dirty="0"/>
              <a:t>Target encoding for categorical features with &gt;10 levels.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Model Selection:</a:t>
            </a:r>
          </a:p>
          <a:p>
            <a:pPr lvl="1"/>
            <a:r>
              <a:rPr dirty="0"/>
              <a:t>Random Forest Classifier</a:t>
            </a:r>
          </a:p>
          <a:p>
            <a:endParaRPr dirty="0"/>
          </a:p>
          <a:p>
            <a:r>
              <a:rPr dirty="0"/>
              <a:t>Feature Selection:</a:t>
            </a:r>
          </a:p>
          <a:p>
            <a:pPr lvl="1"/>
            <a:r>
              <a:rPr dirty="0"/>
              <a:t>20 key variables, including user type,</a:t>
            </a:r>
            <a:r>
              <a:rPr lang="en-US" dirty="0"/>
              <a:t> temporal,</a:t>
            </a:r>
            <a:r>
              <a:rPr dirty="0"/>
              <a:t> session details, source, browser,</a:t>
            </a:r>
            <a:r>
              <a:rPr lang="en-US" dirty="0"/>
              <a:t> landing pages,</a:t>
            </a:r>
            <a:r>
              <a:rPr dirty="0"/>
              <a:t> etc.</a:t>
            </a:r>
          </a:p>
          <a:p>
            <a:endParaRPr dirty="0"/>
          </a:p>
          <a:p>
            <a:r>
              <a:rPr dirty="0"/>
              <a:t>Target Variable:</a:t>
            </a:r>
          </a:p>
          <a:p>
            <a:pPr lvl="1"/>
            <a:r>
              <a:rPr lang="en-US" dirty="0"/>
              <a:t>Transaction</a:t>
            </a:r>
            <a:r>
              <a:rPr dirty="0"/>
              <a:t> (</a:t>
            </a:r>
            <a:r>
              <a:rPr lang="en-US" dirty="0"/>
              <a:t>conversion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Dealing with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015"/>
            <a:ext cx="8229600" cy="2340289"/>
          </a:xfrm>
        </p:spPr>
        <p:txBody>
          <a:bodyPr>
            <a:normAutofit/>
          </a:bodyPr>
          <a:lstStyle/>
          <a:p>
            <a:r>
              <a:rPr sz="2000" dirty="0"/>
              <a:t>Class Imbalance:</a:t>
            </a:r>
          </a:p>
          <a:p>
            <a:pPr lvl="1"/>
            <a:r>
              <a:rPr sz="1800" dirty="0"/>
              <a:t>Original imbalance in transaction (0:49528, 1:729).</a:t>
            </a:r>
          </a:p>
          <a:p>
            <a:endParaRPr sz="2000" dirty="0"/>
          </a:p>
          <a:p>
            <a:r>
              <a:rPr sz="2000" dirty="0"/>
              <a:t>Solution:</a:t>
            </a:r>
          </a:p>
          <a:p>
            <a:pPr lvl="1"/>
            <a:r>
              <a:rPr sz="1800" dirty="0"/>
              <a:t>Applied SMOTE to resample minority class.</a:t>
            </a:r>
          </a:p>
          <a:p>
            <a:pPr lvl="1"/>
            <a:r>
              <a:rPr sz="1800" dirty="0"/>
              <a:t>Balanced dataset post-SMOTE (49528 for both classes).</a:t>
            </a:r>
          </a:p>
        </p:txBody>
      </p:sp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5714CF9-38D5-81DB-4937-94364BAA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51" y="3747304"/>
            <a:ext cx="3464417" cy="2732762"/>
          </a:xfrm>
          <a:prstGeom prst="rect">
            <a:avLst/>
          </a:prstGeom>
        </p:spPr>
      </p:pic>
      <p:pic>
        <p:nvPicPr>
          <p:cNvPr id="7" name="Picture 6" descr="A graph with purple and red dots&#10;&#10;Description automatically generated">
            <a:extLst>
              <a:ext uri="{FF2B5EF4-FFF2-40B4-BE49-F238E27FC236}">
                <a16:creationId xmlns:a16="http://schemas.microsoft.com/office/drawing/2014/main" id="{B887ABD3-7A44-4B98-B7AA-2F73D50A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1" y="3747303"/>
            <a:ext cx="3501937" cy="2732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535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Propensity Model for Predicting User Conversion</vt:lpstr>
      <vt:lpstr>Background &amp; Objectives</vt:lpstr>
      <vt:lpstr>Key Use Cases on Google Marketing Platform</vt:lpstr>
      <vt:lpstr>Data Overview</vt:lpstr>
      <vt:lpstr>Exploratory Data Analysis (EDA)</vt:lpstr>
      <vt:lpstr>Exploratory Data Analysis (EDA)</vt:lpstr>
      <vt:lpstr>Data Preprocessing</vt:lpstr>
      <vt:lpstr>Modeling Approach</vt:lpstr>
      <vt:lpstr>Dealing with Class Imbalance</vt:lpstr>
      <vt:lpstr>Model Training and Results</vt:lpstr>
      <vt:lpstr>Model Evaluation on Test Data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Wen Fong Goh</cp:lastModifiedBy>
  <cp:revision>4</cp:revision>
  <dcterms:created xsi:type="dcterms:W3CDTF">2013-01-27T09:14:16Z</dcterms:created>
  <dcterms:modified xsi:type="dcterms:W3CDTF">2024-10-30T19:53:14Z</dcterms:modified>
  <cp:category/>
</cp:coreProperties>
</file>