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0" r:id="rId3"/>
    <p:sldId id="301" r:id="rId4"/>
    <p:sldId id="302" r:id="rId5"/>
    <p:sldId id="304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06" r:id="rId14"/>
    <p:sldId id="305" r:id="rId15"/>
    <p:sldId id="307" r:id="rId16"/>
    <p:sldId id="308" r:id="rId17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964"/>
  </p:normalViewPr>
  <p:slideViewPr>
    <p:cSldViewPr>
      <p:cViewPr>
        <p:scale>
          <a:sx n="120" d="100"/>
          <a:sy n="120" d="100"/>
        </p:scale>
        <p:origin x="38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099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9130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8193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7756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pPr marL="228600" indent="-228600"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component in file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xv6.c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Initialize it by calling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cos_thd_switch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Jump to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xv6_main()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structure of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xv6_main()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0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allocate a segment of memory from composite OS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consider this segment of memory as the VM's physical address space with 1MB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didn’t implement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exact mapping functions here, instead, we simply provide two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 named __mem_v2p and __mem_v2p in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kalloc.c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demonstrate the transformation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idea.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6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Xv6 uses a sorted linked list called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freelist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manage its memory space. The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freelist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shows how much memory are currently free, each node in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freelist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has three elements -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address, length, and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pointer.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in figure (a), the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freelist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only has one single node as the free memory space is continuous,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figure (b), figure (c), after one or two segments of memory are allocated, then the free list has two or three nodes to indicate the separate free memory space.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when some of the allocated memory are freed, then the continuous free memory space will be combined and indicated by a single node as figure (a)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implementation of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freelist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found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kalloc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kfree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752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Xv6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a 6 layers of file systems.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490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Xv6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divides disk into several blocks. The first block is remained for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bootloader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second block is super block, it includes file systems’ metadata information.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coming 1024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 are used for the logging. for the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block, it can have more than one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virtual disk is constructed by sectors (or blocks), each sector is 512KB, in the figure, numbers at top represent the number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blocks that the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corresponding section has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numbers at bottom represent the start block of each part.</a:t>
            </a:r>
          </a:p>
        </p:txBody>
      </p:sp>
    </p:spTree>
    <p:extLst>
      <p:ext uri="{BB962C8B-B14F-4D97-AF65-F5344CB8AC3E}">
        <p14:creationId xmlns:p14="http://schemas.microsoft.com/office/powerpoint/2010/main" val="1702641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497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481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file can either comes from a pipe, or an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only discuss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here.</a:t>
            </a:r>
          </a:p>
        </p:txBody>
      </p:sp>
    </p:spTree>
    <p:extLst>
      <p:ext uri="{BB962C8B-B14F-4D97-AF65-F5344CB8AC3E}">
        <p14:creationId xmlns:p14="http://schemas.microsoft.com/office/powerpoint/2010/main" val="1184767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F2F9F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-</a:t>
            </a:r>
            <a:fld id="{81D60167-4931-47E6-BA6A-407CBD079E47}" type="slidenum">
              <a:rPr spc="-10" dirty="0"/>
              <a:t>‹#›</a:t>
            </a:fld>
            <a:r>
              <a:rPr spc="-10" dirty="0"/>
              <a:t>-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F2F9F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-</a:t>
            </a:r>
            <a:fld id="{81D60167-4931-47E6-BA6A-407CBD079E47}" type="slidenum">
              <a:rPr spc="-10" dirty="0"/>
              <a:t>‹#›</a:t>
            </a:fld>
            <a:r>
              <a:rPr spc="-10" dirty="0"/>
              <a:t>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0697" y="1052322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599" y="0"/>
                </a:lnTo>
              </a:path>
            </a:pathLst>
          </a:custGeom>
          <a:ln w="76199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62811" y="176034"/>
            <a:ext cx="6843522" cy="893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F2F9F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-</a:t>
            </a:r>
            <a:fld id="{81D60167-4931-47E6-BA6A-407CBD079E47}" type="slidenum">
              <a:rPr spc="-10" dirty="0"/>
              <a:t>‹#›</a:t>
            </a:fld>
            <a:r>
              <a:rPr spc="-10" dirty="0"/>
              <a:t>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F2F9F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-</a:t>
            </a:r>
            <a:fld id="{81D60167-4931-47E6-BA6A-407CBD079E47}" type="slidenum">
              <a:rPr spc="-10" dirty="0"/>
              <a:t>‹#›</a:t>
            </a:fld>
            <a:r>
              <a:rPr spc="-10" dirty="0"/>
              <a:t>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0697" y="1052322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599" y="0"/>
                </a:lnTo>
              </a:path>
            </a:pathLst>
          </a:custGeom>
          <a:ln w="76199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93825" y="0"/>
            <a:ext cx="7491983" cy="8252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34923" y="419874"/>
            <a:ext cx="8099298" cy="893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F2F9F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-</a:t>
            </a:r>
            <a:fld id="{81D60167-4931-47E6-BA6A-407CBD079E47}" type="slidenum">
              <a:rPr spc="-10" dirty="0"/>
              <a:t>‹#›</a:t>
            </a:fld>
            <a:r>
              <a:rPr spc="-10" dirty="0"/>
              <a:t>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0697" y="1052322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599" y="0"/>
                </a:lnTo>
              </a:path>
            </a:pathLst>
          </a:custGeom>
          <a:ln w="76199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4364" y="114626"/>
            <a:ext cx="7875271" cy="919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1028" y="2749370"/>
            <a:ext cx="6901943" cy="2171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78806" y="6452613"/>
            <a:ext cx="441959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6F2F9F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-</a:t>
            </a:r>
            <a:fld id="{81D60167-4931-47E6-BA6A-407CBD079E47}" type="slidenum">
              <a:rPr spc="-10" dirty="0"/>
              <a:t>‹#›</a:t>
            </a:fld>
            <a:r>
              <a:rPr spc="-10" dirty="0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6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97467" y="2133600"/>
            <a:ext cx="894905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</a:pPr>
            <a:r>
              <a:rPr lang="en-US" sz="3600" b="1" spc="-120" dirty="0" smtClean="0">
                <a:solidFill>
                  <a:srgbClr val="C00000"/>
                </a:solidFill>
                <a:latin typeface="Calibri"/>
                <a:cs typeface="Calibri"/>
              </a:rPr>
              <a:t>Para-virtualized XV6 on Composite OS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1121024" y="3657600"/>
            <a:ext cx="690194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 marR="211454" algn="ctr"/>
            <a:r>
              <a:rPr lang="en-US" spc="-25" dirty="0" err="1" smtClean="0"/>
              <a:t>Yitian</a:t>
            </a:r>
            <a:r>
              <a:rPr lang="en-US" spc="-25" dirty="0" smtClean="0"/>
              <a:t> Huang</a:t>
            </a:r>
            <a:r>
              <a:rPr spc="-25" dirty="0" smtClean="0"/>
              <a:t> </a:t>
            </a:r>
            <a:endParaRPr lang="en-US" spc="-25" dirty="0"/>
          </a:p>
          <a:p>
            <a:pPr marL="137160" marR="211454" algn="ctr">
              <a:lnSpc>
                <a:spcPct val="100000"/>
              </a:lnSpc>
            </a:pPr>
            <a:r>
              <a:rPr lang="en-US" spc="-25" dirty="0" smtClean="0"/>
              <a:t>Xinhua Fan</a:t>
            </a:r>
            <a:endParaRPr spc="-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64229" y="413283"/>
            <a:ext cx="9043035" cy="523220"/>
          </a:xfrm>
        </p:spPr>
        <p:txBody>
          <a:bodyPr/>
          <a:lstStyle/>
          <a:p>
            <a:pPr marL="1972945" algn="l"/>
            <a:r>
              <a:rPr lang="en-US" sz="3400" dirty="0" smtClean="0"/>
              <a:t> Implementation – Buffer Cache</a:t>
            </a:r>
            <a:endParaRPr lang="en-US" sz="3400" dirty="0"/>
          </a:p>
        </p:txBody>
      </p:sp>
      <p:sp>
        <p:nvSpPr>
          <p:cNvPr id="8" name="object 2"/>
          <p:cNvSpPr txBox="1"/>
          <p:nvPr/>
        </p:nvSpPr>
        <p:spPr>
          <a:xfrm>
            <a:off x="7924800" y="6452613"/>
            <a:ext cx="57087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6F2F9F"/>
                </a:solidFill>
                <a:latin typeface="Tahoma"/>
                <a:cs typeface="Tahoma"/>
              </a:rPr>
              <a:t>-</a:t>
            </a:r>
            <a:fld id="{41A680C9-9D74-8C4A-9278-DBD33FF970F7}" type="slidenum">
              <a:rPr lang="en-US" spc="-10" dirty="0">
                <a:solidFill>
                  <a:srgbClr val="6F2F9F"/>
                </a:solidFill>
                <a:latin typeface="Tahoma"/>
                <a:cs typeface="Tahoma"/>
              </a:rPr>
              <a:t>10</a:t>
            </a:fld>
            <a:r>
              <a:rPr sz="1800" spc="-10" dirty="0" smtClean="0">
                <a:solidFill>
                  <a:srgbClr val="6F2F9F"/>
                </a:solidFill>
                <a:latin typeface="Tahoma"/>
                <a:cs typeface="Tahoma"/>
              </a:rPr>
              <a:t>-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" y="5029200"/>
            <a:ext cx="304800" cy="292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5"/>
          <p:cNvSpPr txBox="1"/>
          <p:nvPr/>
        </p:nvSpPr>
        <p:spPr>
          <a:xfrm>
            <a:off x="329609" y="1510793"/>
            <a:ext cx="870331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SzPct val="89285"/>
              <a:buFont typeface="Wingdings"/>
              <a:buChar char=""/>
              <a:tabLst>
                <a:tab pos="355600" algn="l"/>
              </a:tabLst>
            </a:pPr>
            <a:r>
              <a:rPr lang="en-US" sz="2800" b="1" dirty="0" smtClean="0">
                <a:latin typeface="Times New Roman"/>
                <a:cs typeface="Times New Roman"/>
              </a:rPr>
              <a:t>Disk cache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329609" y="2157072"/>
            <a:ext cx="870331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SzPct val="89285"/>
              <a:buFont typeface="Wingdings"/>
              <a:buChar char=""/>
              <a:tabLst>
                <a:tab pos="355600" algn="l"/>
              </a:tabLst>
            </a:pPr>
            <a:r>
              <a:rPr lang="en-US" sz="2800" b="1" smtClean="0">
                <a:latin typeface="Times New Roman"/>
                <a:cs typeface="Times New Roman"/>
              </a:rPr>
              <a:t>LRU as its replacement policy</a:t>
            </a:r>
            <a:endParaRPr lang="en-US" sz="2800" b="1" dirty="0" smtClean="0">
              <a:latin typeface="Times New Roman"/>
              <a:cs typeface="Times New Roman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308344" y="2767408"/>
            <a:ext cx="870331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SzPct val="89285"/>
              <a:buFont typeface="Wingdings"/>
              <a:buChar char=""/>
              <a:tabLst>
                <a:tab pos="355600" algn="l"/>
              </a:tabLst>
            </a:pPr>
            <a:r>
              <a:rPr lang="en-US" sz="2800" b="1" dirty="0" smtClean="0">
                <a:latin typeface="Times New Roman"/>
                <a:cs typeface="Times New Roman"/>
              </a:rPr>
              <a:t>Rewrite </a:t>
            </a:r>
            <a:r>
              <a:rPr lang="en-US" sz="2800" b="1" dirty="0" err="1" smtClean="0">
                <a:latin typeface="Times New Roman"/>
                <a:cs typeface="Times New Roman"/>
              </a:rPr>
              <a:t>iderw</a:t>
            </a:r>
            <a:r>
              <a:rPr lang="en-US" sz="2800" b="1" dirty="0" smtClean="0">
                <a:latin typeface="Times New Roman"/>
                <a:cs typeface="Times New Roman"/>
              </a:rPr>
              <a:t>() to make it work with our virtual disk</a:t>
            </a:r>
          </a:p>
        </p:txBody>
      </p:sp>
    </p:spTree>
    <p:extLst>
      <p:ext uri="{BB962C8B-B14F-4D97-AF65-F5344CB8AC3E}">
        <p14:creationId xmlns:p14="http://schemas.microsoft.com/office/powerpoint/2010/main" val="183067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76400" y="451599"/>
            <a:ext cx="10363200" cy="430887"/>
          </a:xfrm>
        </p:spPr>
        <p:txBody>
          <a:bodyPr/>
          <a:lstStyle/>
          <a:p>
            <a:pPr marL="1972945" algn="l"/>
            <a:r>
              <a:rPr lang="en-US" sz="2800" dirty="0" smtClean="0"/>
              <a:t> Implementation – </a:t>
            </a:r>
            <a:r>
              <a:rPr lang="en-US" sz="2800" dirty="0" err="1" smtClean="0"/>
              <a:t>Inode</a:t>
            </a:r>
            <a:r>
              <a:rPr lang="en-US" sz="2800" dirty="0" smtClean="0"/>
              <a:t>, Directory and Pathname </a:t>
            </a:r>
            <a:endParaRPr lang="en-US" sz="2800" dirty="0"/>
          </a:p>
        </p:txBody>
      </p:sp>
      <p:sp>
        <p:nvSpPr>
          <p:cNvPr id="8" name="object 2"/>
          <p:cNvSpPr txBox="1"/>
          <p:nvPr/>
        </p:nvSpPr>
        <p:spPr>
          <a:xfrm>
            <a:off x="8001000" y="6452613"/>
            <a:ext cx="49467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6F2F9F"/>
                </a:solidFill>
                <a:latin typeface="Tahoma"/>
                <a:cs typeface="Tahoma"/>
              </a:rPr>
              <a:t>-</a:t>
            </a:r>
            <a:fld id="{41A680C9-9D74-8C4A-9278-DBD33FF970F7}" type="slidenum">
              <a:rPr lang="en-US" spc="-10" dirty="0">
                <a:solidFill>
                  <a:srgbClr val="6F2F9F"/>
                </a:solidFill>
                <a:latin typeface="Tahoma"/>
                <a:cs typeface="Tahoma"/>
              </a:rPr>
              <a:t>11</a:t>
            </a:fld>
            <a:r>
              <a:rPr sz="1800" spc="-10" dirty="0" smtClean="0">
                <a:solidFill>
                  <a:srgbClr val="6F2F9F"/>
                </a:solidFill>
                <a:latin typeface="Tahoma"/>
                <a:cs typeface="Tahoma"/>
              </a:rPr>
              <a:t>-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" y="5029200"/>
            <a:ext cx="304800" cy="292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5"/>
          <p:cNvSpPr txBox="1"/>
          <p:nvPr/>
        </p:nvSpPr>
        <p:spPr>
          <a:xfrm>
            <a:off x="304800" y="1331383"/>
            <a:ext cx="870331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SzPct val="89285"/>
              <a:buFont typeface="Wingdings"/>
              <a:buChar char=""/>
              <a:tabLst>
                <a:tab pos="355600" algn="l"/>
              </a:tabLst>
            </a:pPr>
            <a:r>
              <a:rPr lang="en-US" sz="2800" b="1" dirty="0" err="1" smtClean="0">
                <a:latin typeface="Times New Roman"/>
                <a:cs typeface="Times New Roman"/>
              </a:rPr>
              <a:t>Inode</a:t>
            </a:r>
            <a:r>
              <a:rPr lang="en-US" sz="2800" b="1" dirty="0" smtClean="0">
                <a:latin typeface="Times New Roman"/>
                <a:cs typeface="Times New Roman"/>
              </a:rPr>
              <a:t> – on-disk </a:t>
            </a:r>
            <a:r>
              <a:rPr lang="en-US" sz="2800" b="1" dirty="0" err="1" smtClean="0">
                <a:latin typeface="Times New Roman"/>
                <a:cs typeface="Times New Roman"/>
              </a:rPr>
              <a:t>inodes</a:t>
            </a:r>
            <a:r>
              <a:rPr lang="en-US" sz="2800" b="1" dirty="0" smtClean="0">
                <a:latin typeface="Times New Roman"/>
                <a:cs typeface="Times New Roman"/>
              </a:rPr>
              <a:t> and in-memory </a:t>
            </a:r>
            <a:r>
              <a:rPr lang="en-US" sz="2800" b="1" dirty="0" err="1" smtClean="0">
                <a:latin typeface="Times New Roman"/>
                <a:cs typeface="Times New Roman"/>
              </a:rPr>
              <a:t>inodes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823453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7100" lvl="1" indent="-457200">
              <a:buSzPct val="89285"/>
              <a:buFont typeface="Wingdings" charset="2"/>
              <a:buChar char="Ø"/>
              <a:tabLst>
                <a:tab pos="35560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On-disk </a:t>
            </a:r>
            <a:r>
              <a:rPr lang="en-US" sz="2400" dirty="0" err="1" smtClean="0">
                <a:latin typeface="Times New Roman"/>
                <a:cs typeface="Times New Roman"/>
              </a:rPr>
              <a:t>inodes</a:t>
            </a:r>
            <a:r>
              <a:rPr lang="en-US" sz="2400" dirty="0" smtClean="0">
                <a:latin typeface="Times New Roman"/>
                <a:cs typeface="Times New Roman"/>
              </a:rPr>
              <a:t> (physical data stored on the disk)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2305546"/>
            <a:ext cx="75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7100" lvl="1" indent="-457200">
              <a:buSzPct val="89285"/>
              <a:buFont typeface="Wingdings" charset="2"/>
              <a:buChar char="Ø"/>
              <a:tabLst>
                <a:tab pos="3556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latin typeface="Times New Roman"/>
                <a:cs typeface="Times New Roman"/>
              </a:rPr>
              <a:t>n-memory </a:t>
            </a:r>
            <a:r>
              <a:rPr lang="en-US" sz="2400" dirty="0" err="1" smtClean="0">
                <a:latin typeface="Times New Roman"/>
                <a:cs typeface="Times New Roman"/>
              </a:rPr>
              <a:t>inodes</a:t>
            </a:r>
            <a:r>
              <a:rPr lang="en-US" sz="2400" dirty="0" smtClean="0">
                <a:latin typeface="Times New Roman"/>
                <a:cs typeface="Times New Roman"/>
              </a:rPr>
              <a:t> (served as a “cache” to the on-disk </a:t>
            </a:r>
            <a:r>
              <a:rPr lang="en-US" sz="2400" dirty="0" err="1" smtClean="0">
                <a:latin typeface="Times New Roman"/>
                <a:cs typeface="Times New Roman"/>
              </a:rPr>
              <a:t>inodes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0734" y="3109555"/>
            <a:ext cx="79460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7100" lvl="1" indent="-457200">
              <a:buSzPct val="89285"/>
              <a:buFont typeface="Wingdings" charset="2"/>
              <a:buChar char="Ø"/>
              <a:tabLst>
                <a:tab pos="35560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It could represent a file, a directory, or a special device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4" name="object 5"/>
          <p:cNvSpPr txBox="1"/>
          <p:nvPr/>
        </p:nvSpPr>
        <p:spPr>
          <a:xfrm>
            <a:off x="182245" y="3763879"/>
            <a:ext cx="870331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SzPct val="89285"/>
              <a:buFont typeface="Wingdings"/>
              <a:buChar char=""/>
              <a:tabLst>
                <a:tab pos="355600" algn="l"/>
              </a:tabLst>
            </a:pPr>
            <a:r>
              <a:rPr lang="en-US" sz="2800" b="1" dirty="0" smtClean="0">
                <a:latin typeface="Times New Roman"/>
                <a:cs typeface="Times New Roman"/>
              </a:rPr>
              <a:t>Directory – construct the tree structure of logical </a:t>
            </a:r>
            <a:r>
              <a:rPr lang="en-US" sz="2800" b="1" smtClean="0">
                <a:latin typeface="Times New Roman"/>
                <a:cs typeface="Times New Roman"/>
              </a:rPr>
              <a:t>file system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173385" y="4835450"/>
            <a:ext cx="870331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SzPct val="89285"/>
              <a:buFont typeface="Wingdings"/>
              <a:buChar char=""/>
              <a:tabLst>
                <a:tab pos="355600" algn="l"/>
              </a:tabLst>
            </a:pPr>
            <a:r>
              <a:rPr lang="en-US" sz="2800" b="1" dirty="0" smtClean="0">
                <a:latin typeface="Times New Roman"/>
                <a:cs typeface="Times New Roman"/>
              </a:rPr>
              <a:t>Pathname – mainly used to resolve paths, like “/root/sys/</a:t>
            </a:r>
            <a:r>
              <a:rPr lang="en-US" sz="2800" b="1" dirty="0" err="1" smtClean="0">
                <a:latin typeface="Times New Roman"/>
                <a:cs typeface="Times New Roman"/>
              </a:rPr>
              <a:t>init.conf</a:t>
            </a:r>
            <a:r>
              <a:rPr lang="en-US" sz="2800" b="1" dirty="0" smtClean="0">
                <a:latin typeface="Times New Roman"/>
                <a:cs typeface="Times New Roman"/>
              </a:rPr>
              <a:t>”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607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76400" y="451599"/>
            <a:ext cx="10363200" cy="430887"/>
          </a:xfrm>
        </p:spPr>
        <p:txBody>
          <a:bodyPr/>
          <a:lstStyle/>
          <a:p>
            <a:pPr marL="1972945" algn="ctr"/>
            <a:r>
              <a:rPr lang="en-US" sz="2800" dirty="0" smtClean="0"/>
              <a:t> Implementation – File Descriptor</a:t>
            </a:r>
            <a:endParaRPr lang="en-US" sz="2800" dirty="0"/>
          </a:p>
        </p:txBody>
      </p:sp>
      <p:sp>
        <p:nvSpPr>
          <p:cNvPr id="8" name="object 2"/>
          <p:cNvSpPr txBox="1"/>
          <p:nvPr/>
        </p:nvSpPr>
        <p:spPr>
          <a:xfrm>
            <a:off x="8001000" y="6452613"/>
            <a:ext cx="49467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>
                <a:solidFill>
                  <a:srgbClr val="6F2F9F"/>
                </a:solidFill>
                <a:latin typeface="Tahoma"/>
                <a:cs typeface="Tahoma"/>
              </a:rPr>
              <a:t>-</a:t>
            </a:r>
            <a:fld id="{E320F6F0-A39D-0C4A-9C06-03E64A831BB4}" type="slidenum">
              <a:rPr lang="en-US" smtClean="0">
                <a:solidFill>
                  <a:srgbClr val="6F2F9F"/>
                </a:solidFill>
                <a:latin typeface="Tahoma"/>
                <a:cs typeface="Tahoma"/>
              </a:rPr>
              <a:t>12</a:t>
            </a:fld>
            <a:r>
              <a:rPr lang="en-US" dirty="0" smtClean="0">
                <a:solidFill>
                  <a:srgbClr val="6F2F9F"/>
                </a:solidFill>
                <a:latin typeface="Tahoma"/>
                <a:cs typeface="Tahoma"/>
              </a:rPr>
              <a:t>-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" y="5029200"/>
            <a:ext cx="304800" cy="292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2999"/>
            <a:ext cx="8814253" cy="530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7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9043035" cy="523220"/>
          </a:xfrm>
        </p:spPr>
        <p:txBody>
          <a:bodyPr/>
          <a:lstStyle/>
          <a:p>
            <a:pPr marL="1972945" algn="l"/>
            <a:r>
              <a:rPr lang="en-US" sz="3400" dirty="0"/>
              <a:t> </a:t>
            </a:r>
            <a:r>
              <a:rPr lang="en-US" sz="3400" dirty="0" smtClean="0"/>
              <a:t>           Issue</a:t>
            </a:r>
            <a:endParaRPr lang="en-US" sz="3400" dirty="0"/>
          </a:p>
        </p:txBody>
      </p:sp>
      <p:sp>
        <p:nvSpPr>
          <p:cNvPr id="8" name="object 2"/>
          <p:cNvSpPr txBox="1"/>
          <p:nvPr/>
        </p:nvSpPr>
        <p:spPr>
          <a:xfrm>
            <a:off x="7848600" y="6452613"/>
            <a:ext cx="64707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6F2F9F"/>
                </a:solidFill>
                <a:latin typeface="Tahoma"/>
                <a:cs typeface="Tahoma"/>
              </a:rPr>
              <a:t>-</a:t>
            </a:r>
            <a:fld id="{41A680C9-9D74-8C4A-9278-DBD33FF970F7}" type="slidenum">
              <a:rPr lang="en-US" spc="-10" dirty="0">
                <a:solidFill>
                  <a:srgbClr val="6F2F9F"/>
                </a:solidFill>
                <a:latin typeface="Tahoma"/>
                <a:cs typeface="Tahoma"/>
              </a:rPr>
              <a:t>13</a:t>
            </a:fld>
            <a:r>
              <a:rPr sz="1800" spc="-10" dirty="0" smtClean="0">
                <a:solidFill>
                  <a:srgbClr val="6F2F9F"/>
                </a:solidFill>
                <a:latin typeface="Tahoma"/>
                <a:cs typeface="Tahoma"/>
              </a:rPr>
              <a:t>-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" y="5029200"/>
            <a:ext cx="304800" cy="292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bject 5"/>
          <p:cNvSpPr txBox="1"/>
          <p:nvPr/>
        </p:nvSpPr>
        <p:spPr>
          <a:xfrm>
            <a:off x="393405" y="1301424"/>
            <a:ext cx="870331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SzPct val="89285"/>
              <a:buFont typeface="Wingdings"/>
              <a:buChar char=""/>
              <a:tabLst>
                <a:tab pos="355600" algn="l"/>
              </a:tabLst>
            </a:pPr>
            <a:r>
              <a:rPr lang="en-US" sz="2800" b="1" dirty="0" smtClean="0">
                <a:latin typeface="Times New Roman"/>
                <a:cs typeface="Times New Roman"/>
              </a:rPr>
              <a:t>Not complete implement lock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72140" y="1699389"/>
            <a:ext cx="870331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buSzPct val="89285"/>
              <a:tabLst>
                <a:tab pos="35560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  </a:t>
            </a:r>
          </a:p>
          <a:p>
            <a:pPr marL="927100" lvl="1" indent="-457200">
              <a:buSzPct val="89285"/>
              <a:buFont typeface="Wingdings" charset="2"/>
              <a:buChar char="Ø"/>
              <a:tabLst>
                <a:tab pos="35560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Comment all code related to lock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382773" y="2234348"/>
            <a:ext cx="870331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buSzPct val="89285"/>
              <a:tabLst>
                <a:tab pos="35560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  </a:t>
            </a:r>
          </a:p>
          <a:p>
            <a:pPr marL="927100" lvl="1" indent="-457200">
              <a:buSzPct val="89285"/>
              <a:buFont typeface="Wingdings" charset="2"/>
              <a:buChar char="Ø"/>
              <a:tabLst>
                <a:tab pos="35560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Understand the implement logic but not code yet 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709840"/>
            <a:ext cx="4656808" cy="20059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54" y="4005452"/>
            <a:ext cx="62611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9043035" cy="523220"/>
          </a:xfrm>
        </p:spPr>
        <p:txBody>
          <a:bodyPr/>
          <a:lstStyle/>
          <a:p>
            <a:pPr marL="1972945" algn="l"/>
            <a:r>
              <a:rPr lang="en-US" sz="3400" dirty="0" smtClean="0"/>
              <a:t>	</a:t>
            </a:r>
            <a:r>
              <a:rPr lang="en-US" sz="3400" dirty="0" err="1" smtClean="0"/>
              <a:t>Todo</a:t>
            </a:r>
            <a:r>
              <a:rPr lang="en-US" sz="3400" dirty="0" smtClean="0"/>
              <a:t> List</a:t>
            </a:r>
            <a:endParaRPr lang="en-US" sz="3400" dirty="0"/>
          </a:p>
        </p:txBody>
      </p:sp>
      <p:sp>
        <p:nvSpPr>
          <p:cNvPr id="8" name="object 2"/>
          <p:cNvSpPr txBox="1"/>
          <p:nvPr/>
        </p:nvSpPr>
        <p:spPr>
          <a:xfrm>
            <a:off x="7848600" y="6452613"/>
            <a:ext cx="64707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6F2F9F"/>
                </a:solidFill>
                <a:latin typeface="Tahoma"/>
                <a:cs typeface="Tahoma"/>
              </a:rPr>
              <a:t>-</a:t>
            </a:r>
            <a:fld id="{41A680C9-9D74-8C4A-9278-DBD33FF970F7}" type="slidenum">
              <a:rPr lang="en-US" spc="-10" dirty="0">
                <a:solidFill>
                  <a:srgbClr val="6F2F9F"/>
                </a:solidFill>
                <a:latin typeface="Tahoma"/>
                <a:cs typeface="Tahoma"/>
              </a:rPr>
              <a:t>14</a:t>
            </a:fld>
            <a:r>
              <a:rPr sz="1800" spc="-10" dirty="0" smtClean="0">
                <a:solidFill>
                  <a:srgbClr val="6F2F9F"/>
                </a:solidFill>
                <a:latin typeface="Tahoma"/>
                <a:cs typeface="Tahoma"/>
              </a:rPr>
              <a:t>-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" y="5029200"/>
            <a:ext cx="304800" cy="292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bject 5"/>
          <p:cNvSpPr txBox="1"/>
          <p:nvPr/>
        </p:nvSpPr>
        <p:spPr>
          <a:xfrm>
            <a:off x="299484" y="1461405"/>
            <a:ext cx="870331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SzPct val="89285"/>
              <a:buFont typeface="Wingdings"/>
              <a:buChar char=""/>
              <a:tabLst>
                <a:tab pos="355600" algn="l"/>
              </a:tabLst>
            </a:pPr>
            <a:r>
              <a:rPr lang="en-US" sz="2800" b="1" dirty="0">
                <a:latin typeface="Times New Roman"/>
                <a:cs typeface="Times New Roman"/>
              </a:rPr>
              <a:t>(short </a:t>
            </a:r>
            <a:r>
              <a:rPr lang="en-US" sz="2800" b="1" dirty="0" smtClean="0">
                <a:latin typeface="Times New Roman"/>
                <a:cs typeface="Times New Roman"/>
              </a:rPr>
              <a:t>term)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800" b="1" dirty="0" smtClean="0">
                <a:latin typeface="Times New Roman"/>
                <a:cs typeface="Times New Roman"/>
              </a:rPr>
              <a:t>Modify and implement lock and pipe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324293" y="2290723"/>
            <a:ext cx="870331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SzPct val="89285"/>
              <a:buFont typeface="Wingdings"/>
              <a:buChar char=""/>
              <a:tabLst>
                <a:tab pos="355600" algn="l"/>
              </a:tabLst>
            </a:pPr>
            <a:r>
              <a:rPr lang="en-US" sz="2800" b="1" dirty="0" smtClean="0">
                <a:latin typeface="Times New Roman"/>
                <a:cs typeface="Times New Roman"/>
              </a:rPr>
              <a:t>Re-read source codes of XV6</a:t>
            </a:r>
          </a:p>
        </p:txBody>
      </p:sp>
      <p:sp>
        <p:nvSpPr>
          <p:cNvPr id="9" name="object 5"/>
          <p:cNvSpPr txBox="1"/>
          <p:nvPr/>
        </p:nvSpPr>
        <p:spPr>
          <a:xfrm>
            <a:off x="331381" y="3135610"/>
            <a:ext cx="870331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SzPct val="89285"/>
              <a:buFont typeface="Wingdings"/>
              <a:buChar char=""/>
              <a:tabLst>
                <a:tab pos="355600" algn="l"/>
              </a:tabLst>
            </a:pPr>
            <a:r>
              <a:rPr lang="en-US" sz="2800" b="1" dirty="0">
                <a:latin typeface="Times New Roman"/>
                <a:cs typeface="Times New Roman"/>
              </a:rPr>
              <a:t>(long </a:t>
            </a:r>
            <a:r>
              <a:rPr lang="en-US" sz="2800" b="1" dirty="0" smtClean="0">
                <a:latin typeface="Times New Roman"/>
                <a:cs typeface="Times New Roman"/>
              </a:rPr>
              <a:t>term) Modify </a:t>
            </a:r>
            <a:r>
              <a:rPr lang="en-US" sz="2800" b="1" dirty="0">
                <a:latin typeface="Times New Roman"/>
                <a:cs typeface="Times New Roman"/>
              </a:rPr>
              <a:t>and implement </a:t>
            </a:r>
            <a:r>
              <a:rPr lang="en-US" sz="2800" b="1" dirty="0">
                <a:latin typeface="Times New Roman"/>
                <a:cs typeface="Times New Roman"/>
              </a:rPr>
              <a:t>the rest </a:t>
            </a:r>
            <a:r>
              <a:rPr lang="en-US" sz="2800" b="1" dirty="0">
                <a:latin typeface="Times New Roman"/>
                <a:cs typeface="Times New Roman"/>
              </a:rPr>
              <a:t>of </a:t>
            </a:r>
            <a:r>
              <a:rPr lang="en-US" sz="2800" b="1" dirty="0" smtClean="0">
                <a:latin typeface="Times New Roman"/>
                <a:cs typeface="Times New Roman"/>
              </a:rPr>
              <a:t>xv6</a:t>
            </a:r>
            <a:endParaRPr lang="en-US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05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8806" y="6452613"/>
            <a:ext cx="44195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6F2F9F"/>
                </a:solidFill>
                <a:latin typeface="Tahoma"/>
                <a:cs typeface="Tahoma"/>
              </a:rPr>
              <a:t>-</a:t>
            </a:r>
            <a:fld id="{29FA564B-0335-054A-BC5D-0300F46D5440}" type="slidenum">
              <a:rPr lang="en-US" spc="-10">
                <a:solidFill>
                  <a:srgbClr val="6F2F9F"/>
                </a:solidFill>
                <a:latin typeface="Tahoma"/>
                <a:cs typeface="Tahoma"/>
              </a:rPr>
              <a:t>15</a:t>
            </a:fld>
            <a:r>
              <a:rPr sz="1800" spc="-10" dirty="0" smtClean="0">
                <a:solidFill>
                  <a:srgbClr val="6F2F9F"/>
                </a:solidFill>
                <a:latin typeface="Tahoma"/>
                <a:cs typeface="Tahoma"/>
              </a:rPr>
              <a:t>-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7207" y="82308"/>
            <a:ext cx="2152649" cy="1114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2459" y="82308"/>
            <a:ext cx="1616202" cy="11140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41264" y="82308"/>
            <a:ext cx="826020" cy="11140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8438" rIns="0" bIns="0" rtlCol="0">
            <a:spAutoFit/>
          </a:bodyPr>
          <a:lstStyle/>
          <a:p>
            <a:pPr marL="2486025">
              <a:lnSpc>
                <a:spcPct val="100000"/>
              </a:lnSpc>
            </a:pPr>
            <a:r>
              <a:rPr dirty="0"/>
              <a:t>Thank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You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dirty="0"/>
              <a:t>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499" y="1905000"/>
            <a:ext cx="4191000" cy="1917700"/>
          </a:xfrm>
          <a:prstGeom prst="rect">
            <a:avLst/>
          </a:prstGeom>
        </p:spPr>
      </p:pic>
      <p:sp>
        <p:nvSpPr>
          <p:cNvPr id="11" name="object 5"/>
          <p:cNvSpPr txBox="1"/>
          <p:nvPr/>
        </p:nvSpPr>
        <p:spPr>
          <a:xfrm>
            <a:off x="898905" y="4478150"/>
            <a:ext cx="870331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buSzPct val="89285"/>
              <a:tabLst>
                <a:tab pos="355600" algn="l"/>
              </a:tabLst>
            </a:pPr>
            <a:r>
              <a:rPr lang="en-US" sz="2800" b="1" dirty="0">
                <a:latin typeface="Times New Roman"/>
                <a:cs typeface="Times New Roman"/>
              </a:rPr>
              <a:t>https://</a:t>
            </a:r>
            <a:r>
              <a:rPr lang="en-US" sz="2800" b="1" dirty="0" err="1">
                <a:latin typeface="Times New Roman"/>
                <a:cs typeface="Times New Roman"/>
              </a:rPr>
              <a:t>github.com</a:t>
            </a:r>
            <a:r>
              <a:rPr lang="en-US" sz="2800" b="1" dirty="0">
                <a:latin typeface="Times New Roman"/>
                <a:cs typeface="Times New Roman"/>
              </a:rPr>
              <a:t>/</a:t>
            </a:r>
            <a:r>
              <a:rPr lang="en-US" sz="2800" b="1" dirty="0" err="1">
                <a:latin typeface="Times New Roman"/>
                <a:cs typeface="Times New Roman"/>
              </a:rPr>
              <a:t>wfgydbu</a:t>
            </a:r>
            <a:r>
              <a:rPr lang="en-US" sz="2800" b="1" dirty="0">
                <a:latin typeface="Times New Roman"/>
                <a:cs typeface="Times New Roman"/>
              </a:rPr>
              <a:t>/</a:t>
            </a:r>
            <a:r>
              <a:rPr lang="en-US" sz="2800" b="1" dirty="0" err="1">
                <a:latin typeface="Times New Roman"/>
                <a:cs typeface="Times New Roman"/>
              </a:rPr>
              <a:t>paravirtualization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412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8806" y="6452613"/>
            <a:ext cx="44195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6F2F9F"/>
                </a:solidFill>
                <a:latin typeface="Tahoma"/>
                <a:cs typeface="Tahoma"/>
              </a:rPr>
              <a:t>-</a:t>
            </a:r>
            <a:fld id="{29FA564B-0335-054A-BC5D-0300F46D5440}" type="slidenum">
              <a:rPr lang="en-US" spc="-10">
                <a:solidFill>
                  <a:srgbClr val="6F2F9F"/>
                </a:solidFill>
                <a:latin typeface="Tahoma"/>
                <a:cs typeface="Tahoma"/>
              </a:rPr>
              <a:t>16</a:t>
            </a:fld>
            <a:r>
              <a:rPr sz="1800" spc="-10" dirty="0" smtClean="0">
                <a:solidFill>
                  <a:srgbClr val="6F2F9F"/>
                </a:solidFill>
                <a:latin typeface="Tahoma"/>
                <a:cs typeface="Tahoma"/>
              </a:rPr>
              <a:t>-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7207" y="82308"/>
            <a:ext cx="2152649" cy="1114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2459" y="82308"/>
            <a:ext cx="1616202" cy="11140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41264" y="82308"/>
            <a:ext cx="826020" cy="11140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8438" rIns="0" bIns="0" rtlCol="0">
            <a:spAutoFit/>
          </a:bodyPr>
          <a:lstStyle/>
          <a:p>
            <a:pPr marL="2486025">
              <a:lnSpc>
                <a:spcPct val="100000"/>
              </a:lnSpc>
            </a:pPr>
            <a:r>
              <a:rPr dirty="0"/>
              <a:t>Thank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You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dirty="0"/>
              <a:t>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9434" y="1196339"/>
            <a:ext cx="72263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7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9043035" cy="523220"/>
          </a:xfrm>
        </p:spPr>
        <p:txBody>
          <a:bodyPr/>
          <a:lstStyle/>
          <a:p>
            <a:pPr marL="1972945" algn="l"/>
            <a:r>
              <a:rPr lang="en-US" sz="3400" dirty="0" smtClean="0"/>
              <a:t>              Goal</a:t>
            </a:r>
            <a:endParaRPr lang="en-US" sz="3400" dirty="0"/>
          </a:p>
        </p:txBody>
      </p:sp>
      <p:sp>
        <p:nvSpPr>
          <p:cNvPr id="8" name="object 2"/>
          <p:cNvSpPr txBox="1"/>
          <p:nvPr/>
        </p:nvSpPr>
        <p:spPr>
          <a:xfrm>
            <a:off x="8178806" y="6452613"/>
            <a:ext cx="31686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6F2F9F"/>
                </a:solidFill>
                <a:latin typeface="Tahoma"/>
                <a:cs typeface="Tahoma"/>
              </a:rPr>
              <a:t>-</a:t>
            </a:r>
            <a:fld id="{41A680C9-9D74-8C4A-9278-DBD33FF970F7}" type="slidenum">
              <a:rPr lang="en-US" spc="-10" dirty="0">
                <a:solidFill>
                  <a:srgbClr val="6F2F9F"/>
                </a:solidFill>
                <a:latin typeface="Tahoma"/>
                <a:cs typeface="Tahoma"/>
              </a:rPr>
              <a:t>2</a:t>
            </a:fld>
            <a:r>
              <a:rPr sz="1800" spc="-10" dirty="0" smtClean="0">
                <a:solidFill>
                  <a:srgbClr val="6F2F9F"/>
                </a:solidFill>
                <a:latin typeface="Tahoma"/>
                <a:cs typeface="Tahoma"/>
              </a:rPr>
              <a:t>-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" y="5029200"/>
            <a:ext cx="304800" cy="292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bject 5"/>
          <p:cNvSpPr txBox="1"/>
          <p:nvPr/>
        </p:nvSpPr>
        <p:spPr>
          <a:xfrm>
            <a:off x="630865" y="1752600"/>
            <a:ext cx="8703310" cy="2339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SzPct val="89285"/>
              <a:buFont typeface="Wingdings"/>
              <a:buChar char=""/>
              <a:tabLst>
                <a:tab pos="355600" algn="l"/>
              </a:tabLst>
            </a:pPr>
            <a:r>
              <a:rPr lang="en-US" sz="2800" b="1" dirty="0">
                <a:latin typeface="Times New Roman"/>
                <a:cs typeface="Times New Roman"/>
              </a:rPr>
              <a:t>Make XV6 run on Composite OS through para-virtualization </a:t>
            </a:r>
            <a:endParaRPr lang="en-US" sz="2800" b="1" dirty="0" smtClean="0">
              <a:latin typeface="Times New Roman"/>
              <a:cs typeface="Times New Roman"/>
            </a:endParaRPr>
          </a:p>
          <a:p>
            <a:pPr marL="12700">
              <a:buSzPct val="89285"/>
              <a:tabLst>
                <a:tab pos="35560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  </a:t>
            </a:r>
            <a:endParaRPr lang="en-US" sz="2400" dirty="0">
              <a:latin typeface="Times New Roman"/>
              <a:cs typeface="Times New Roman"/>
            </a:endParaRPr>
          </a:p>
          <a:p>
            <a:pPr marL="927100" lvl="1" indent="-457200">
              <a:buSzPct val="89285"/>
              <a:buFont typeface="Wingdings" charset="2"/>
              <a:buChar char="Ø"/>
              <a:tabLst>
                <a:tab pos="3556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Composite Component-based OS is a research </a:t>
            </a:r>
            <a:r>
              <a:rPr lang="en-US" sz="2400" dirty="0" smtClean="0">
                <a:latin typeface="Times New Roman"/>
                <a:cs typeface="Times New Roman"/>
              </a:rPr>
              <a:t>OS </a:t>
            </a:r>
            <a:endParaRPr lang="en-US" sz="2400" dirty="0">
              <a:latin typeface="Times New Roman"/>
              <a:cs typeface="Times New Roman"/>
            </a:endParaRPr>
          </a:p>
          <a:p>
            <a:pPr marL="927100" lvl="1" indent="-457200">
              <a:buSzPct val="89285"/>
              <a:buFont typeface="Wingdings" charset="2"/>
              <a:buChar char="Ø"/>
              <a:tabLst>
                <a:tab pos="3556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XV6 is </a:t>
            </a:r>
            <a:r>
              <a:rPr lang="en-US" sz="2400" dirty="0" smtClean="0">
                <a:latin typeface="Times New Roman"/>
                <a:cs typeface="Times New Roman"/>
              </a:rPr>
              <a:t>a simple Unix-like teaching OS developed </a:t>
            </a:r>
            <a:r>
              <a:rPr lang="en-US" sz="2400" dirty="0">
                <a:latin typeface="Times New Roman"/>
                <a:cs typeface="Times New Roman"/>
              </a:rPr>
              <a:t>by MIT (https://</a:t>
            </a:r>
            <a:r>
              <a:rPr lang="en-US" sz="2400" dirty="0" err="1">
                <a:latin typeface="Times New Roman"/>
                <a:cs typeface="Times New Roman"/>
              </a:rPr>
              <a:t>pdos.csail.mit.edu</a:t>
            </a:r>
            <a:r>
              <a:rPr lang="en-US" sz="2400" dirty="0">
                <a:latin typeface="Times New Roman"/>
                <a:cs typeface="Times New Roman"/>
              </a:rPr>
              <a:t>/6.828/2016/xv6.html)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552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304800"/>
            <a:ext cx="9043035" cy="523220"/>
          </a:xfrm>
        </p:spPr>
        <p:txBody>
          <a:bodyPr/>
          <a:lstStyle/>
          <a:p>
            <a:pPr marL="1972945" algn="l"/>
            <a:r>
              <a:rPr lang="en-US" sz="3400" smtClean="0"/>
              <a:t>          Structure of Code</a:t>
            </a:r>
            <a:endParaRPr lang="en-US" sz="3400" dirty="0"/>
          </a:p>
        </p:txBody>
      </p:sp>
      <p:sp>
        <p:nvSpPr>
          <p:cNvPr id="8" name="object 2"/>
          <p:cNvSpPr txBox="1"/>
          <p:nvPr/>
        </p:nvSpPr>
        <p:spPr>
          <a:xfrm>
            <a:off x="8178806" y="6452613"/>
            <a:ext cx="31686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6F2F9F"/>
                </a:solidFill>
                <a:latin typeface="Tahoma"/>
                <a:cs typeface="Tahoma"/>
              </a:rPr>
              <a:t>-</a:t>
            </a:r>
            <a:fld id="{41A680C9-9D74-8C4A-9278-DBD33FF970F7}" type="slidenum">
              <a:rPr lang="en-US" spc="-10" dirty="0">
                <a:solidFill>
                  <a:srgbClr val="6F2F9F"/>
                </a:solidFill>
                <a:latin typeface="Tahoma"/>
                <a:cs typeface="Tahoma"/>
              </a:rPr>
              <a:t>3</a:t>
            </a:fld>
            <a:r>
              <a:rPr sz="1800" spc="-10" dirty="0" smtClean="0">
                <a:solidFill>
                  <a:srgbClr val="6F2F9F"/>
                </a:solidFill>
                <a:latin typeface="Tahoma"/>
                <a:cs typeface="Tahoma"/>
              </a:rPr>
              <a:t>-</a:t>
            </a:r>
            <a:endParaRPr sz="1800" dirty="0">
              <a:latin typeface="Tahoma"/>
              <a:cs typeface="Tahom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" y="1447800"/>
            <a:ext cx="9144000" cy="459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3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9043035" cy="523220"/>
          </a:xfrm>
        </p:spPr>
        <p:txBody>
          <a:bodyPr/>
          <a:lstStyle/>
          <a:p>
            <a:pPr marL="1972945" algn="l"/>
            <a:r>
              <a:rPr lang="en-US" sz="3400" dirty="0" smtClean="0"/>
              <a:t>	Conventions</a:t>
            </a:r>
            <a:endParaRPr lang="en-US" sz="3400" dirty="0"/>
          </a:p>
        </p:txBody>
      </p:sp>
      <p:sp>
        <p:nvSpPr>
          <p:cNvPr id="8" name="object 2"/>
          <p:cNvSpPr txBox="1"/>
          <p:nvPr/>
        </p:nvSpPr>
        <p:spPr>
          <a:xfrm>
            <a:off x="8178806" y="6452613"/>
            <a:ext cx="31686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6F2F9F"/>
                </a:solidFill>
                <a:latin typeface="Tahoma"/>
                <a:cs typeface="Tahoma"/>
              </a:rPr>
              <a:t>-</a:t>
            </a:r>
            <a:fld id="{41A680C9-9D74-8C4A-9278-DBD33FF970F7}" type="slidenum">
              <a:rPr lang="en-US" spc="-10" dirty="0">
                <a:solidFill>
                  <a:srgbClr val="6F2F9F"/>
                </a:solidFill>
                <a:latin typeface="Tahoma"/>
                <a:cs typeface="Tahoma"/>
              </a:rPr>
              <a:t>4</a:t>
            </a:fld>
            <a:r>
              <a:rPr sz="1800" spc="-10" dirty="0" smtClean="0">
                <a:solidFill>
                  <a:srgbClr val="6F2F9F"/>
                </a:solidFill>
                <a:latin typeface="Tahoma"/>
                <a:cs typeface="Tahoma"/>
              </a:rPr>
              <a:t>-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" y="5029200"/>
            <a:ext cx="304800" cy="292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bject 5"/>
          <p:cNvSpPr txBox="1"/>
          <p:nvPr/>
        </p:nvSpPr>
        <p:spPr>
          <a:xfrm>
            <a:off x="299484" y="1461405"/>
            <a:ext cx="870331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SzPct val="89285"/>
              <a:buFont typeface="Wingdings"/>
              <a:buChar char=""/>
              <a:tabLst>
                <a:tab pos="355600" algn="l"/>
              </a:tabLst>
            </a:pPr>
            <a:r>
              <a:rPr lang="en-US" sz="2800" b="1" dirty="0" smtClean="0">
                <a:latin typeface="Times New Roman"/>
                <a:cs typeface="Times New Roman"/>
              </a:rPr>
              <a:t>Remain variable, function, and file names the same as xv6 source code, only modify them when necessary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304800" y="2637033"/>
            <a:ext cx="870331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SzPct val="89285"/>
              <a:buFont typeface="Wingdings"/>
              <a:buChar char=""/>
              <a:tabLst>
                <a:tab pos="355600" algn="l"/>
              </a:tabLst>
            </a:pPr>
            <a:r>
              <a:rPr lang="en-US" sz="2800" b="1" dirty="0" smtClean="0">
                <a:latin typeface="Times New Roman"/>
                <a:cs typeface="Times New Roman"/>
              </a:rPr>
              <a:t>Prefer using functions from xv6 rather than C built-in library functions</a:t>
            </a:r>
          </a:p>
        </p:txBody>
      </p:sp>
      <p:sp>
        <p:nvSpPr>
          <p:cNvPr id="7" name="object 5"/>
          <p:cNvSpPr txBox="1"/>
          <p:nvPr/>
        </p:nvSpPr>
        <p:spPr>
          <a:xfrm>
            <a:off x="299484" y="3304087"/>
            <a:ext cx="870331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buSzPct val="89285"/>
              <a:tabLst>
                <a:tab pos="35560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  </a:t>
            </a:r>
            <a:endParaRPr lang="en-US" sz="2400" dirty="0">
              <a:latin typeface="Times New Roman"/>
              <a:cs typeface="Times New Roman"/>
            </a:endParaRPr>
          </a:p>
          <a:p>
            <a:pPr marL="927100" lvl="1" indent="-457200">
              <a:buSzPct val="89285"/>
              <a:buFont typeface="Wingdings" charset="2"/>
              <a:buChar char="Ø"/>
              <a:tabLst>
                <a:tab pos="35560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Changing </a:t>
            </a:r>
            <a:r>
              <a:rPr lang="en-US" sz="2400" dirty="0" err="1" smtClean="0">
                <a:latin typeface="Times New Roman"/>
                <a:cs typeface="Times New Roman"/>
              </a:rPr>
              <a:t>memset</a:t>
            </a:r>
            <a:r>
              <a:rPr lang="en-US" sz="2400" dirty="0" smtClean="0">
                <a:latin typeface="Times New Roman"/>
                <a:cs typeface="Times New Roman"/>
              </a:rPr>
              <a:t>(...) to xv6_memset(…)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299484" y="4356605"/>
            <a:ext cx="870331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SzPct val="89285"/>
              <a:buFont typeface="Wingdings"/>
              <a:buChar char=""/>
              <a:tabLst>
                <a:tab pos="355600" algn="l"/>
              </a:tabLst>
            </a:pPr>
            <a:r>
              <a:rPr lang="en-US" sz="2800" b="1" dirty="0" smtClean="0">
                <a:latin typeface="Times New Roman"/>
                <a:cs typeface="Times New Roman"/>
              </a:rPr>
              <a:t>Marking modified code by using multi-line comment symbol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249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9043035" cy="523220"/>
          </a:xfrm>
        </p:spPr>
        <p:txBody>
          <a:bodyPr/>
          <a:lstStyle/>
          <a:p>
            <a:pPr marL="1972945" algn="l"/>
            <a:r>
              <a:rPr lang="en-US" sz="3400" dirty="0" smtClean="0"/>
              <a:t>	Done List</a:t>
            </a:r>
            <a:endParaRPr lang="en-US" sz="3400" dirty="0"/>
          </a:p>
        </p:txBody>
      </p:sp>
      <p:sp>
        <p:nvSpPr>
          <p:cNvPr id="8" name="object 2"/>
          <p:cNvSpPr txBox="1"/>
          <p:nvPr/>
        </p:nvSpPr>
        <p:spPr>
          <a:xfrm>
            <a:off x="8178806" y="6452613"/>
            <a:ext cx="31686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6F2F9F"/>
                </a:solidFill>
                <a:latin typeface="Tahoma"/>
                <a:cs typeface="Tahoma"/>
              </a:rPr>
              <a:t>-</a:t>
            </a:r>
            <a:fld id="{41A680C9-9D74-8C4A-9278-DBD33FF970F7}" type="slidenum">
              <a:rPr lang="en-US" spc="-10" dirty="0">
                <a:solidFill>
                  <a:srgbClr val="6F2F9F"/>
                </a:solidFill>
                <a:latin typeface="Tahoma"/>
                <a:cs typeface="Tahoma"/>
              </a:rPr>
              <a:t>5</a:t>
            </a:fld>
            <a:r>
              <a:rPr sz="1800" spc="-10" dirty="0" smtClean="0">
                <a:solidFill>
                  <a:srgbClr val="6F2F9F"/>
                </a:solidFill>
                <a:latin typeface="Tahoma"/>
                <a:cs typeface="Tahoma"/>
              </a:rPr>
              <a:t>-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" y="5029200"/>
            <a:ext cx="304800" cy="292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bject 5"/>
          <p:cNvSpPr txBox="1"/>
          <p:nvPr/>
        </p:nvSpPr>
        <p:spPr>
          <a:xfrm>
            <a:off x="299484" y="1461405"/>
            <a:ext cx="870331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SzPct val="89285"/>
              <a:buFont typeface="Wingdings"/>
              <a:buChar char=""/>
              <a:tabLst>
                <a:tab pos="355600" algn="l"/>
              </a:tabLst>
            </a:pPr>
            <a:r>
              <a:rPr lang="en-US" sz="2800" b="1" dirty="0" smtClean="0">
                <a:latin typeface="Times New Roman"/>
                <a:cs typeface="Times New Roman"/>
              </a:rPr>
              <a:t>Memory Allocator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299484" y="2318153"/>
            <a:ext cx="870331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SzPct val="89285"/>
              <a:buFont typeface="Wingdings"/>
              <a:buChar char=""/>
              <a:tabLst>
                <a:tab pos="355600" algn="l"/>
              </a:tabLst>
            </a:pPr>
            <a:r>
              <a:rPr lang="en-US" sz="2800" b="1" dirty="0" smtClean="0">
                <a:latin typeface="Times New Roman"/>
                <a:cs typeface="Times New Roman"/>
              </a:rPr>
              <a:t>Virtual File System</a:t>
            </a:r>
          </a:p>
        </p:txBody>
      </p:sp>
    </p:spTree>
    <p:extLst>
      <p:ext uri="{BB962C8B-B14F-4D97-AF65-F5344CB8AC3E}">
        <p14:creationId xmlns:p14="http://schemas.microsoft.com/office/powerpoint/2010/main" val="101173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9043035" cy="523220"/>
          </a:xfrm>
        </p:spPr>
        <p:txBody>
          <a:bodyPr/>
          <a:lstStyle/>
          <a:p>
            <a:pPr marL="1972945" algn="l"/>
            <a:r>
              <a:rPr lang="en-US" sz="3400" dirty="0" smtClean="0"/>
              <a:t>	Memory Allocator</a:t>
            </a:r>
            <a:endParaRPr lang="en-US" sz="3400" dirty="0"/>
          </a:p>
        </p:txBody>
      </p:sp>
      <p:sp>
        <p:nvSpPr>
          <p:cNvPr id="8" name="object 2"/>
          <p:cNvSpPr txBox="1"/>
          <p:nvPr/>
        </p:nvSpPr>
        <p:spPr>
          <a:xfrm>
            <a:off x="8178806" y="6452613"/>
            <a:ext cx="31686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6F2F9F"/>
                </a:solidFill>
                <a:latin typeface="Tahoma"/>
                <a:cs typeface="Tahoma"/>
              </a:rPr>
              <a:t>-</a:t>
            </a:r>
            <a:fld id="{41A680C9-9D74-8C4A-9278-DBD33FF970F7}" type="slidenum">
              <a:rPr lang="en-US" spc="-10" dirty="0">
                <a:solidFill>
                  <a:srgbClr val="6F2F9F"/>
                </a:solidFill>
                <a:latin typeface="Tahoma"/>
                <a:cs typeface="Tahoma"/>
              </a:rPr>
              <a:t>6</a:t>
            </a:fld>
            <a:r>
              <a:rPr sz="1800" spc="-10" dirty="0" smtClean="0">
                <a:solidFill>
                  <a:srgbClr val="6F2F9F"/>
                </a:solidFill>
                <a:latin typeface="Tahoma"/>
                <a:cs typeface="Tahoma"/>
              </a:rPr>
              <a:t>-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" y="5029200"/>
            <a:ext cx="304800" cy="292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9100"/>
            <a:ext cx="9144000" cy="532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381000"/>
            <a:ext cx="9043035" cy="523220"/>
          </a:xfrm>
        </p:spPr>
        <p:txBody>
          <a:bodyPr/>
          <a:lstStyle/>
          <a:p>
            <a:pPr marL="1972945" algn="l"/>
            <a:r>
              <a:rPr lang="en-US" sz="3400" dirty="0" smtClean="0"/>
              <a:t>Memory Allocator - </a:t>
            </a:r>
            <a:r>
              <a:rPr lang="en-US" sz="3400" dirty="0" err="1" smtClean="0"/>
              <a:t>freelist</a:t>
            </a:r>
            <a:endParaRPr lang="en-US" sz="3400" dirty="0"/>
          </a:p>
        </p:txBody>
      </p:sp>
      <p:sp>
        <p:nvSpPr>
          <p:cNvPr id="8" name="object 2"/>
          <p:cNvSpPr txBox="1"/>
          <p:nvPr/>
        </p:nvSpPr>
        <p:spPr>
          <a:xfrm>
            <a:off x="8178806" y="6452613"/>
            <a:ext cx="31686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6F2F9F"/>
                </a:solidFill>
                <a:latin typeface="Tahoma"/>
                <a:cs typeface="Tahoma"/>
              </a:rPr>
              <a:t>-</a:t>
            </a:r>
            <a:fld id="{41A680C9-9D74-8C4A-9278-DBD33FF970F7}" type="slidenum">
              <a:rPr lang="en-US" spc="-10" dirty="0">
                <a:solidFill>
                  <a:srgbClr val="6F2F9F"/>
                </a:solidFill>
                <a:latin typeface="Tahoma"/>
                <a:cs typeface="Tahoma"/>
              </a:rPr>
              <a:t>7</a:t>
            </a:fld>
            <a:r>
              <a:rPr sz="1800" spc="-10" dirty="0" smtClean="0">
                <a:solidFill>
                  <a:srgbClr val="6F2F9F"/>
                </a:solidFill>
                <a:latin typeface="Tahoma"/>
                <a:cs typeface="Tahoma"/>
              </a:rPr>
              <a:t>-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" y="5029200"/>
            <a:ext cx="304800" cy="292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47" y="1143000"/>
            <a:ext cx="8536838" cy="530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381000"/>
            <a:ext cx="9043035" cy="523220"/>
          </a:xfrm>
        </p:spPr>
        <p:txBody>
          <a:bodyPr/>
          <a:lstStyle/>
          <a:p>
            <a:pPr marL="1972945" algn="l"/>
            <a:r>
              <a:rPr lang="en-US" sz="3400" dirty="0" smtClean="0"/>
              <a:t>  Layers of XV6 File System</a:t>
            </a:r>
            <a:endParaRPr lang="en-US" sz="3400" dirty="0"/>
          </a:p>
        </p:txBody>
      </p:sp>
      <p:sp>
        <p:nvSpPr>
          <p:cNvPr id="8" name="object 2"/>
          <p:cNvSpPr txBox="1"/>
          <p:nvPr/>
        </p:nvSpPr>
        <p:spPr>
          <a:xfrm>
            <a:off x="8178806" y="6452613"/>
            <a:ext cx="31686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6F2F9F"/>
                </a:solidFill>
                <a:latin typeface="Tahoma"/>
                <a:cs typeface="Tahoma"/>
              </a:rPr>
              <a:t>-</a:t>
            </a:r>
            <a:fld id="{41A680C9-9D74-8C4A-9278-DBD33FF970F7}" type="slidenum">
              <a:rPr lang="en-US" spc="-10" dirty="0">
                <a:solidFill>
                  <a:srgbClr val="6F2F9F"/>
                </a:solidFill>
                <a:latin typeface="Tahoma"/>
                <a:cs typeface="Tahoma"/>
              </a:rPr>
              <a:t>8</a:t>
            </a:fld>
            <a:r>
              <a:rPr sz="1800" spc="-10" dirty="0" smtClean="0">
                <a:solidFill>
                  <a:srgbClr val="6F2F9F"/>
                </a:solidFill>
                <a:latin typeface="Tahoma"/>
                <a:cs typeface="Tahoma"/>
              </a:rPr>
              <a:t>-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" y="5029200"/>
            <a:ext cx="304800" cy="292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530365"/>
            <a:ext cx="58039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1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595" y="412322"/>
            <a:ext cx="9043035" cy="523220"/>
          </a:xfrm>
        </p:spPr>
        <p:txBody>
          <a:bodyPr/>
          <a:lstStyle/>
          <a:p>
            <a:pPr marL="1972945" algn="l"/>
            <a:r>
              <a:rPr lang="en-US" sz="3400" dirty="0" smtClean="0"/>
              <a:t> </a:t>
            </a:r>
            <a:r>
              <a:rPr lang="en-US" sz="3400" smtClean="0"/>
              <a:t>Implementation - </a:t>
            </a:r>
            <a:r>
              <a:rPr lang="en-US" sz="3400" dirty="0" smtClean="0"/>
              <a:t>Disk</a:t>
            </a:r>
            <a:endParaRPr lang="en-US" sz="3400" dirty="0"/>
          </a:p>
        </p:txBody>
      </p:sp>
      <p:sp>
        <p:nvSpPr>
          <p:cNvPr id="8" name="object 2"/>
          <p:cNvSpPr txBox="1"/>
          <p:nvPr/>
        </p:nvSpPr>
        <p:spPr>
          <a:xfrm>
            <a:off x="8178806" y="6452613"/>
            <a:ext cx="31686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6F2F9F"/>
                </a:solidFill>
                <a:latin typeface="Tahoma"/>
                <a:cs typeface="Tahoma"/>
              </a:rPr>
              <a:t>-</a:t>
            </a:r>
            <a:fld id="{41A680C9-9D74-8C4A-9278-DBD33FF970F7}" type="slidenum">
              <a:rPr lang="en-US" spc="-10" dirty="0">
                <a:solidFill>
                  <a:srgbClr val="6F2F9F"/>
                </a:solidFill>
                <a:latin typeface="Tahoma"/>
                <a:cs typeface="Tahoma"/>
              </a:rPr>
              <a:t>9</a:t>
            </a:fld>
            <a:r>
              <a:rPr sz="1800" spc="-10" dirty="0" smtClean="0">
                <a:solidFill>
                  <a:srgbClr val="6F2F9F"/>
                </a:solidFill>
                <a:latin typeface="Tahoma"/>
                <a:cs typeface="Tahoma"/>
              </a:rPr>
              <a:t>-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" y="5029200"/>
            <a:ext cx="304800" cy="292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5"/>
          <p:cNvSpPr txBox="1"/>
          <p:nvPr/>
        </p:nvSpPr>
        <p:spPr>
          <a:xfrm>
            <a:off x="329609" y="1295400"/>
            <a:ext cx="870331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SzPct val="89285"/>
              <a:buFont typeface="Wingdings"/>
              <a:buChar char=""/>
              <a:tabLst>
                <a:tab pos="355600" algn="l"/>
              </a:tabLst>
            </a:pPr>
            <a:r>
              <a:rPr lang="en-US" sz="2800" b="1" dirty="0" smtClean="0">
                <a:latin typeface="Times New Roman"/>
                <a:cs typeface="Times New Roman"/>
              </a:rPr>
              <a:t>Using a char array to represent a virtual disk with size of 64MB 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0400"/>
            <a:ext cx="9144000" cy="2532496"/>
          </a:xfrm>
          <a:prstGeom prst="rect">
            <a:avLst/>
          </a:prstGeom>
        </p:spPr>
      </p:pic>
      <p:sp>
        <p:nvSpPr>
          <p:cNvPr id="9" name="object 5"/>
          <p:cNvSpPr txBox="1"/>
          <p:nvPr/>
        </p:nvSpPr>
        <p:spPr>
          <a:xfrm>
            <a:off x="281763" y="2265239"/>
            <a:ext cx="870331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SzPct val="89285"/>
              <a:buFont typeface="Wingdings"/>
              <a:buChar char=""/>
              <a:tabLst>
                <a:tab pos="355600" algn="l"/>
              </a:tabLst>
            </a:pPr>
            <a:r>
              <a:rPr lang="en-US" sz="2800" b="1" dirty="0" err="1">
                <a:latin typeface="Times New Roman"/>
                <a:cs typeface="Times New Roman"/>
              </a:rPr>
              <a:t>d</a:t>
            </a:r>
            <a:r>
              <a:rPr lang="en-US" sz="2800" b="1" dirty="0" err="1" smtClean="0">
                <a:latin typeface="Times New Roman"/>
                <a:cs typeface="Times New Roman"/>
              </a:rPr>
              <a:t>iskread</a:t>
            </a:r>
            <a:r>
              <a:rPr lang="en-US" sz="2800" b="1" dirty="0" smtClean="0">
                <a:latin typeface="Times New Roman"/>
                <a:cs typeface="Times New Roman"/>
              </a:rPr>
              <a:t>() and </a:t>
            </a:r>
            <a:r>
              <a:rPr lang="en-US" sz="2800" b="1" dirty="0" err="1" smtClean="0">
                <a:latin typeface="Times New Roman"/>
                <a:cs typeface="Times New Roman"/>
              </a:rPr>
              <a:t>diskwrite</a:t>
            </a:r>
            <a:r>
              <a:rPr lang="en-US" sz="2800" b="1" dirty="0" smtClean="0">
                <a:latin typeface="Times New Roman"/>
                <a:cs typeface="Times New Roman"/>
              </a:rPr>
              <a:t>() in </a:t>
            </a:r>
            <a:r>
              <a:rPr lang="en-US" sz="2800" b="1" dirty="0" err="1" smtClean="0">
                <a:latin typeface="Times New Roman"/>
                <a:cs typeface="Times New Roman"/>
              </a:rPr>
              <a:t>disk.c</a:t>
            </a:r>
            <a:endParaRPr lang="en-US" sz="2800" b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41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1697</TotalTime>
  <Words>526</Words>
  <Application>Microsoft Macintosh PowerPoint</Application>
  <PresentationFormat>On-screen Show (4:3)</PresentationFormat>
  <Paragraphs>85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Tahoma</vt:lpstr>
      <vt:lpstr>Times New Roman</vt:lpstr>
      <vt:lpstr>Wingdings</vt:lpstr>
      <vt:lpstr>Arial</vt:lpstr>
      <vt:lpstr>Office Theme</vt:lpstr>
      <vt:lpstr>PowerPoint Presentation</vt:lpstr>
      <vt:lpstr>              Goal</vt:lpstr>
      <vt:lpstr>          Structure of Code</vt:lpstr>
      <vt:lpstr> Conventions</vt:lpstr>
      <vt:lpstr> Done List</vt:lpstr>
      <vt:lpstr> Memory Allocator</vt:lpstr>
      <vt:lpstr>Memory Allocator - freelist</vt:lpstr>
      <vt:lpstr>  Layers of XV6 File System</vt:lpstr>
      <vt:lpstr> Implementation - Disk</vt:lpstr>
      <vt:lpstr> Implementation – Buffer Cache</vt:lpstr>
      <vt:lpstr> Implementation – Inode, Directory and Pathname </vt:lpstr>
      <vt:lpstr> Implementation – File Descriptor</vt:lpstr>
      <vt:lpstr>            Issue</vt:lpstr>
      <vt:lpstr> Todo List</vt:lpstr>
      <vt:lpstr>Thank You !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2023680075</cp:lastModifiedBy>
  <cp:revision>90</cp:revision>
  <dcterms:created xsi:type="dcterms:W3CDTF">2016-11-18T23:37:54Z</dcterms:created>
  <dcterms:modified xsi:type="dcterms:W3CDTF">2016-12-06T23:10:15Z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2016-11-18T00:00:00Z</vt:filetime>
  </property>
  <property fmtid="{D5CDD505-2E9C-101B-9397-08002B2CF9AE}" pid="3" name="LastSaved">
    <vt:filetime>2016-11-18T00:00:00Z</vt:filetime>
  </property>
</Properties>
</file>