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302" r:id="rId4"/>
    <p:sldId id="277" r:id="rId5"/>
    <p:sldId id="303" r:id="rId6"/>
    <p:sldId id="298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21"/>
    <a:srgbClr val="B1754A"/>
    <a:srgbClr val="122A3E"/>
    <a:srgbClr val="11242B"/>
    <a:srgbClr val="0F1545"/>
    <a:srgbClr val="261300"/>
    <a:srgbClr val="778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F0F1-7CE1-4B29-A198-030091D9B526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E95C-B6A1-41F2-94DE-B83ABD498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67928" y="3053633"/>
            <a:ext cx="4852560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67928" y="2355042"/>
            <a:ext cx="4852560" cy="698591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67928" y="3775990"/>
            <a:ext cx="485256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67928" y="4147465"/>
            <a:ext cx="4852560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38842" y="1565334"/>
            <a:ext cx="5836681" cy="5292666"/>
            <a:chOff x="254283" y="1886754"/>
            <a:chExt cx="5836681" cy="5292666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3013849"/>
            <a:ext cx="7643973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4" y="3884152"/>
            <a:ext cx="7643973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610599" y="1269454"/>
            <a:ext cx="2765725" cy="2507942"/>
            <a:chOff x="254283" y="1886754"/>
            <a:chExt cx="5836681" cy="5292666"/>
          </a:xfrm>
        </p:grpSpPr>
        <p:grpSp>
          <p:nvGrpSpPr>
            <p:cNvPr id="8" name="组合 7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5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6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7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8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5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cxnSp>
        <p:nvCxnSpPr>
          <p:cNvPr id="3" name="直接连接符 2"/>
          <p:cNvCxnSpPr/>
          <p:nvPr userDrawn="1"/>
        </p:nvCxnSpPr>
        <p:spPr>
          <a:xfrm flipV="1">
            <a:off x="669925" y="3777396"/>
            <a:ext cx="10850562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5F46D-EF34-421B-941E-A8970BD4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07767-782E-4937-999B-350ABBF2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4255-254E-459B-8C4E-B173C1CC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6136F-32E3-47B6-AF1E-43746836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DE3BB-5C5C-43AB-8BCE-EFB504E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D0A89-AAD5-4D84-A4EE-93D08B40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819254" y="3515356"/>
            <a:ext cx="4701233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819254" y="4453597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19254" y="476923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38842" y="1565334"/>
            <a:ext cx="5836681" cy="5292666"/>
            <a:chOff x="254283" y="1886754"/>
            <a:chExt cx="5836681" cy="5292666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组合 315">
            <a:extLst/>
          </p:cNvPr>
          <p:cNvGrpSpPr/>
          <p:nvPr/>
        </p:nvGrpSpPr>
        <p:grpSpPr>
          <a:xfrm>
            <a:off x="6738290" y="1970844"/>
            <a:ext cx="4804598" cy="1848972"/>
            <a:chOff x="0" y="2755700"/>
            <a:chExt cx="2838517" cy="1336436"/>
          </a:xfrm>
        </p:grpSpPr>
        <p:sp>
          <p:nvSpPr>
            <p:cNvPr id="317" name="文本框 316">
              <a:extLst/>
            </p:cNvPr>
            <p:cNvSpPr txBox="1"/>
            <p:nvPr/>
          </p:nvSpPr>
          <p:spPr>
            <a:xfrm>
              <a:off x="1" y="3337210"/>
              <a:ext cx="2838516" cy="7549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TW" altLang="en-US" sz="16600" b="1" dirty="0">
                  <a:solidFill>
                    <a:schemeClr val="accent1"/>
                  </a:solidFill>
                </a:rPr>
                <a:t>回歸分類</a:t>
              </a:r>
              <a:endParaRPr lang="en-US" altLang="zh-CN" sz="16600" b="1" dirty="0">
                <a:solidFill>
                  <a:schemeClr val="accent1"/>
                </a:solidFill>
              </a:endParaRPr>
            </a:p>
          </p:txBody>
        </p:sp>
        <p:sp>
          <p:nvSpPr>
            <p:cNvPr id="318" name="矩形 317">
              <a:extLst/>
            </p:cNvPr>
            <p:cNvSpPr/>
            <p:nvPr/>
          </p:nvSpPr>
          <p:spPr>
            <a:xfrm>
              <a:off x="0" y="2755700"/>
              <a:ext cx="1251032" cy="488763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ctr"/>
              <a:r>
                <a:rPr lang="en-US" altLang="zh-TW" sz="16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4-3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9140590" y="2394194"/>
            <a:ext cx="2379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cxnSpLocks/>
          </p:cNvCxnSpPr>
          <p:nvPr/>
        </p:nvCxnSpPr>
        <p:spPr>
          <a:xfrm>
            <a:off x="6738290" y="4758023"/>
            <a:ext cx="4804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E2FF18-C9C6-47A3-9F54-7106C401E995}"/>
              </a:ext>
            </a:extLst>
          </p:cNvPr>
          <p:cNvSpPr txBox="1"/>
          <p:nvPr/>
        </p:nvSpPr>
        <p:spPr>
          <a:xfrm>
            <a:off x="6308613" y="3996532"/>
            <a:ext cx="56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EE7721"/>
                </a:solidFill>
              </a:rPr>
              <a:t>Classification by regression</a:t>
            </a:r>
            <a:endParaRPr lang="zh-TW" altLang="en-US" sz="3200" b="1" dirty="0">
              <a:solidFill>
                <a:srgbClr val="EE772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77879B-C153-4BD6-B6C5-BBDFDF37F853}"/>
              </a:ext>
            </a:extLst>
          </p:cNvPr>
          <p:cNvSpPr txBox="1"/>
          <p:nvPr/>
        </p:nvSpPr>
        <p:spPr>
          <a:xfrm>
            <a:off x="9987379" y="6031506"/>
            <a:ext cx="231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BBF107011</a:t>
            </a:r>
          </a:p>
          <a:p>
            <a:r>
              <a:rPr lang="zh-TW" altLang="en-US" dirty="0"/>
              <a:t>洪廷岳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0" dirty="0"/>
              <a:t>回歸方案可以用於分類嗎？</a:t>
            </a:r>
            <a:endParaRPr lang="zh-CN" altLang="en-US" sz="4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30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E9A35E6-E5CB-467B-ACBD-1EFE77FD9D1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31" name="îṧļídé">
              <a:extLst>
                <a:ext uri="{FF2B5EF4-FFF2-40B4-BE49-F238E27FC236}">
                  <a16:creationId xmlns:a16="http://schemas.microsoft.com/office/drawing/2014/main" id="{F7A647C7-1A2B-4AEC-AE2C-81E93170A4FF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ea typeface="標楷體" panose="03000509000000000000" pitchFamily="65" charset="-120"/>
              </a:endParaRPr>
            </a:p>
          </p:txBody>
        </p:sp>
        <p:sp>
          <p:nvSpPr>
            <p:cNvPr id="44" name="ïṩļîḍe">
              <a:extLst>
                <a:ext uri="{FF2B5EF4-FFF2-40B4-BE49-F238E27FC236}">
                  <a16:creationId xmlns:a16="http://schemas.microsoft.com/office/drawing/2014/main" id="{4CEE63EB-9AED-4EE3-88BD-19C06F320640}"/>
                </a:ext>
              </a:extLst>
            </p:cNvPr>
            <p:cNvSpPr txBox="1"/>
            <p:nvPr/>
          </p:nvSpPr>
          <p:spPr bwMode="auto">
            <a:xfrm>
              <a:off x="687279" y="1143496"/>
              <a:ext cx="738872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TW" sz="2800" b="1" dirty="0">
                  <a:ea typeface="標楷體" panose="03000509000000000000" pitchFamily="65" charset="-120"/>
                </a:rPr>
                <a:t>ANS:</a:t>
              </a:r>
              <a:r>
                <a:rPr lang="zh-TW" altLang="en-US" sz="2800" b="1" dirty="0">
                  <a:ea typeface="標楷體" panose="03000509000000000000" pitchFamily="65" charset="-120"/>
                </a:rPr>
                <a:t>回歸方案可以用來分類</a:t>
              </a:r>
              <a:endParaRPr lang="en-US" altLang="zh-CN" sz="2800" b="1" dirty="0">
                <a:ea typeface="標楷體" panose="03000509000000000000" pitchFamily="65" charset="-120"/>
              </a:endParaRPr>
            </a:p>
          </p:txBody>
        </p:sp>
        <p:grpSp>
          <p:nvGrpSpPr>
            <p:cNvPr id="34" name="íṩ1îdê">
              <a:extLst>
                <a:ext uri="{FF2B5EF4-FFF2-40B4-BE49-F238E27FC236}">
                  <a16:creationId xmlns:a16="http://schemas.microsoft.com/office/drawing/2014/main" id="{C6EA1146-FD5B-4792-B64A-61F7C480852B}"/>
                </a:ext>
              </a:extLst>
            </p:cNvPr>
            <p:cNvGrpSpPr/>
            <p:nvPr/>
          </p:nvGrpSpPr>
          <p:grpSpPr>
            <a:xfrm>
              <a:off x="687279" y="1758488"/>
              <a:ext cx="7388720" cy="1423582"/>
              <a:chOff x="687279" y="1386365"/>
              <a:chExt cx="7388720" cy="1423582"/>
            </a:xfrm>
          </p:grpSpPr>
          <p:sp>
            <p:nvSpPr>
              <p:cNvPr id="40" name="îšľíďe">
                <a:extLst>
                  <a:ext uri="{FF2B5EF4-FFF2-40B4-BE49-F238E27FC236}">
                    <a16:creationId xmlns:a16="http://schemas.microsoft.com/office/drawing/2014/main" id="{77F74648-010F-4A35-89A4-FABB1BC8AF1D}"/>
                  </a:ext>
                </a:extLst>
              </p:cNvPr>
              <p:cNvSpPr/>
              <p:nvPr/>
            </p:nvSpPr>
            <p:spPr>
              <a:xfrm>
                <a:off x="687279" y="1509242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 sz="2800">
                  <a:solidFill>
                    <a:schemeClr val="bg2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41" name="íśliďè">
                <a:extLst>
                  <a:ext uri="{FF2B5EF4-FFF2-40B4-BE49-F238E27FC236}">
                    <a16:creationId xmlns:a16="http://schemas.microsoft.com/office/drawing/2014/main" id="{78CBDD4F-A2C3-4DD8-9F5E-FDCBFEEB90ED}"/>
                  </a:ext>
                </a:extLst>
              </p:cNvPr>
              <p:cNvSpPr txBox="1"/>
              <p:nvPr/>
            </p:nvSpPr>
            <p:spPr bwMode="auto">
              <a:xfrm>
                <a:off x="1011000" y="1386365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400" b="1" dirty="0">
                    <a:ea typeface="標楷體" panose="03000509000000000000" pitchFamily="65" charset="-120"/>
                  </a:rPr>
                  <a:t>兩類問題</a:t>
                </a:r>
                <a:endParaRPr lang="en-US" altLang="zh-CN" sz="2400" b="1" dirty="0">
                  <a:ea typeface="標楷體" panose="03000509000000000000" pitchFamily="65" charset="-120"/>
                </a:endParaRPr>
              </a:p>
            </p:txBody>
          </p:sp>
          <p:sp>
            <p:nvSpPr>
              <p:cNvPr id="42" name="íṧliḍè">
                <a:extLst>
                  <a:ext uri="{FF2B5EF4-FFF2-40B4-BE49-F238E27FC236}">
                    <a16:creationId xmlns:a16="http://schemas.microsoft.com/office/drawing/2014/main" id="{42568EF7-9D34-47B8-98CE-065FFE71B1CA}"/>
                  </a:ext>
                </a:extLst>
              </p:cNvPr>
              <p:cNvSpPr/>
              <p:nvPr/>
            </p:nvSpPr>
            <p:spPr bwMode="auto">
              <a:xfrm>
                <a:off x="1011000" y="1996846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ea typeface="標楷體" panose="03000509000000000000" pitchFamily="65" charset="-120"/>
                  </a:rPr>
                  <a:t>用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0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和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去代表兩個分類</a:t>
                </a:r>
                <a:endParaRPr lang="en-US" altLang="zh-CN" sz="1600" dirty="0">
                  <a:ea typeface="標楷體" panose="03000509000000000000" pitchFamily="65" charset="-12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ea typeface="標楷體" panose="03000509000000000000" pitchFamily="65" charset="-120"/>
                  </a:rPr>
                  <a:t>設置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0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或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的閾值</a:t>
                </a:r>
                <a:r>
                  <a:rPr lang="en-US" altLang="zh-CN" sz="1600" dirty="0">
                    <a:ea typeface="標楷體" panose="03000509000000000000" pitchFamily="65" charset="-120"/>
                  </a:rPr>
                  <a:t>.</a:t>
                </a:r>
              </a:p>
            </p:txBody>
          </p:sp>
        </p:grpSp>
        <p:grpSp>
          <p:nvGrpSpPr>
            <p:cNvPr id="35" name="ïšḻiďè">
              <a:extLst>
                <a:ext uri="{FF2B5EF4-FFF2-40B4-BE49-F238E27FC236}">
                  <a16:creationId xmlns:a16="http://schemas.microsoft.com/office/drawing/2014/main" id="{01389CA0-832C-4937-9AF4-68E6FF0AF8E5}"/>
                </a:ext>
              </a:extLst>
            </p:cNvPr>
            <p:cNvGrpSpPr/>
            <p:nvPr/>
          </p:nvGrpSpPr>
          <p:grpSpPr>
            <a:xfrm>
              <a:off x="687279" y="3870956"/>
              <a:ext cx="7388720" cy="1920244"/>
              <a:chOff x="687279" y="1963410"/>
              <a:chExt cx="7388720" cy="1920244"/>
            </a:xfrm>
          </p:grpSpPr>
          <p:sp>
            <p:nvSpPr>
              <p:cNvPr id="37" name="îş1ïḑê">
                <a:extLst>
                  <a:ext uri="{FF2B5EF4-FFF2-40B4-BE49-F238E27FC236}">
                    <a16:creationId xmlns:a16="http://schemas.microsoft.com/office/drawing/2014/main" id="{A2792F11-4A2F-44E8-A249-E22E5EA7004D}"/>
                  </a:ext>
                </a:extLst>
              </p:cNvPr>
              <p:cNvSpPr/>
              <p:nvPr/>
            </p:nvSpPr>
            <p:spPr>
              <a:xfrm>
                <a:off x="687279" y="2006392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 sz="2800">
                  <a:solidFill>
                    <a:schemeClr val="bg2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îṧḻíḑe">
                <a:extLst>
                  <a:ext uri="{FF2B5EF4-FFF2-40B4-BE49-F238E27FC236}">
                    <a16:creationId xmlns:a16="http://schemas.microsoft.com/office/drawing/2014/main" id="{D41BECA4-11E7-471E-9DF2-CA7FA8234A07}"/>
                  </a:ext>
                </a:extLst>
              </p:cNvPr>
              <p:cNvSpPr txBox="1"/>
              <p:nvPr/>
            </p:nvSpPr>
            <p:spPr bwMode="auto">
              <a:xfrm>
                <a:off x="1011000" y="1963410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TW" altLang="en-US" sz="2400" b="1" dirty="0">
                    <a:ea typeface="標楷體" panose="03000509000000000000" pitchFamily="65" charset="-120"/>
                  </a:rPr>
                  <a:t>多類問題</a:t>
                </a:r>
                <a:r>
                  <a:rPr lang="en-US" altLang="zh-CN" sz="2400" b="1" dirty="0">
                    <a:ea typeface="標楷體" panose="03000509000000000000" pitchFamily="65" charset="-120"/>
                  </a:rPr>
                  <a:t>: “</a:t>
                </a:r>
                <a:r>
                  <a:rPr lang="zh-TW" altLang="en-US" sz="2400" b="1" dirty="0">
                    <a:ea typeface="標楷體" panose="03000509000000000000" pitchFamily="65" charset="-120"/>
                  </a:rPr>
                  <a:t>多反映線性回歸</a:t>
                </a:r>
                <a:r>
                  <a:rPr lang="en-US" altLang="zh-CN" sz="2400" b="1" dirty="0">
                    <a:ea typeface="標楷體" panose="03000509000000000000" pitchFamily="65" charset="-120"/>
                  </a:rPr>
                  <a:t>”</a:t>
                </a:r>
              </a:p>
            </p:txBody>
          </p:sp>
          <p:sp>
            <p:nvSpPr>
              <p:cNvPr id="39" name="îš1iḓé">
                <a:extLst>
                  <a:ext uri="{FF2B5EF4-FFF2-40B4-BE49-F238E27FC236}">
                    <a16:creationId xmlns:a16="http://schemas.microsoft.com/office/drawing/2014/main" id="{55B9F712-0FCE-4903-B275-CCDAC3D32C2B}"/>
                  </a:ext>
                </a:extLst>
              </p:cNvPr>
              <p:cNvSpPr/>
              <p:nvPr/>
            </p:nvSpPr>
            <p:spPr bwMode="auto">
              <a:xfrm>
                <a:off x="1011000" y="2662672"/>
                <a:ext cx="7064999" cy="1220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ea typeface="標楷體" panose="03000509000000000000" pitchFamily="65" charset="-120"/>
                  </a:rPr>
                  <a:t>對每個類別進行回歸</a:t>
                </a:r>
                <a:endParaRPr lang="en-US" altLang="zh-TW" sz="1600" dirty="0">
                  <a:ea typeface="標楷體" panose="03000509000000000000" pitchFamily="65" charset="-120"/>
                </a:endParaRPr>
              </a:p>
              <a:p>
                <a:pPr marL="628639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ea typeface="標楷體" panose="03000509000000000000" pitchFamily="65" charset="-120"/>
                  </a:rPr>
                  <a:t>屬於該類別的實例設置為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非該類的設置為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0</a:t>
                </a:r>
                <a:endParaRPr lang="en-US" altLang="zh-CN" sz="1600" dirty="0">
                  <a:ea typeface="標楷體" panose="03000509000000000000" pitchFamily="65" charset="-12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600" dirty="0">
                    <a:ea typeface="標楷體" panose="03000509000000000000" pitchFamily="65" charset="-120"/>
                  </a:rPr>
                  <a:t>選擇具有最大輸出的類別</a:t>
                </a:r>
                <a:r>
                  <a:rPr lang="en-US" altLang="zh-TW" sz="1600" dirty="0">
                    <a:ea typeface="標楷體" panose="03000509000000000000" pitchFamily="65" charset="-120"/>
                  </a:rPr>
                  <a:t>...</a:t>
                </a:r>
                <a:r>
                  <a:rPr lang="zh-TW" altLang="en-US" sz="1600" dirty="0">
                    <a:ea typeface="標楷體" panose="03000509000000000000" pitchFamily="65" charset="-120"/>
                  </a:rPr>
                  <a:t>或使用“成對線性回歸”，它對每對類執行回歸</a:t>
                </a:r>
              </a:p>
            </p:txBody>
          </p:sp>
        </p:grp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2A3D0B8-970E-40D2-8398-806621DEB866}"/>
                </a:ext>
              </a:extLst>
            </p:cNvPr>
            <p:cNvCxnSpPr/>
            <p:nvPr/>
          </p:nvCxnSpPr>
          <p:spPr>
            <a:xfrm>
              <a:off x="1101000" y="3215914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4" y="2325951"/>
            <a:ext cx="7643973" cy="1344690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0" dirty="0"/>
              <a:t>實作解說</a:t>
            </a:r>
            <a:endParaRPr lang="zh-CN" altLang="en-US" sz="8800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88905-C02A-40B4-AFF4-2F27456CABC3}"/>
              </a:ext>
            </a:extLst>
          </p:cNvPr>
          <p:cNvSpPr txBox="1"/>
          <p:nvPr/>
        </p:nvSpPr>
        <p:spPr>
          <a:xfrm>
            <a:off x="9350708" y="378705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8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更廣泛的調查</a:t>
            </a:r>
            <a:endParaRPr lang="zh-CN" altLang="en-US" sz="4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050"/>
              <a:t>www.islide.cc </a:t>
            </a:r>
            <a:endParaRPr lang="zh-CN" altLang="en-US" sz="105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1050" smtClean="0"/>
              <a:pPr/>
              <a:t>4</a:t>
            </a:fld>
            <a:endParaRPr lang="zh-CN" altLang="en-US" sz="1050"/>
          </a:p>
        </p:txBody>
      </p:sp>
      <p:grpSp>
        <p:nvGrpSpPr>
          <p:cNvPr id="5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D8E51EC-6F86-47E6-92BA-B1B54E8F1A1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2760" y="1180232"/>
            <a:ext cx="10609028" cy="5031623"/>
            <a:chOff x="911985" y="1115304"/>
            <a:chExt cx="10609028" cy="5031623"/>
          </a:xfrm>
        </p:grpSpPr>
        <p:grpSp>
          <p:nvGrpSpPr>
            <p:cNvPr id="6" name="iŝḻiďê">
              <a:extLst>
                <a:ext uri="{FF2B5EF4-FFF2-40B4-BE49-F238E27FC236}">
                  <a16:creationId xmlns:a16="http://schemas.microsoft.com/office/drawing/2014/main" id="{91851C18-7BC5-4871-97E2-FE0E23F70349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3" name="ïś1ïďe">
                <a:extLst>
                  <a:ext uri="{FF2B5EF4-FFF2-40B4-BE49-F238E27FC236}">
                    <a16:creationId xmlns:a16="http://schemas.microsoft.com/office/drawing/2014/main" id="{6AB285AC-6402-4B33-8453-2978A9824FE1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3" name="i$ḻîde">
                  <a:extLst>
                    <a:ext uri="{FF2B5EF4-FFF2-40B4-BE49-F238E27FC236}">
                      <a16:creationId xmlns:a16="http://schemas.microsoft.com/office/drawing/2014/main" id="{4A0C8E4E-BBCF-4B2A-AC68-4D6A26203ABB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6" name="iṧlïḋê">
                    <a:extLst>
                      <a:ext uri="{FF2B5EF4-FFF2-40B4-BE49-F238E27FC236}">
                        <a16:creationId xmlns:a16="http://schemas.microsoft.com/office/drawing/2014/main" id="{36FADA49-205D-44E8-A959-DD46D2692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800"/>
                  </a:p>
                </p:txBody>
              </p:sp>
              <p:sp>
                <p:nvSpPr>
                  <p:cNvPr id="97" name="í$ḷïḑé">
                    <a:extLst>
                      <a:ext uri="{FF2B5EF4-FFF2-40B4-BE49-F238E27FC236}">
                        <a16:creationId xmlns:a16="http://schemas.microsoft.com/office/drawing/2014/main" id="{748DD063-ABF7-4630-A77B-A9A9EFE3CB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 sz="2800"/>
                  </a:p>
                </p:txBody>
              </p:sp>
            </p:grpSp>
            <p:sp>
              <p:nvSpPr>
                <p:cNvPr id="94" name="íŝľíḓè">
                  <a:extLst>
                    <a:ext uri="{FF2B5EF4-FFF2-40B4-BE49-F238E27FC236}">
                      <a16:creationId xmlns:a16="http://schemas.microsoft.com/office/drawing/2014/main" id="{32BA8793-DA2E-4234-90D6-72AC65A8F279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800"/>
                </a:p>
              </p:txBody>
            </p:sp>
            <p:sp>
              <p:nvSpPr>
                <p:cNvPr id="95" name="îṡľíḋê">
                  <a:extLst>
                    <a:ext uri="{FF2B5EF4-FFF2-40B4-BE49-F238E27FC236}">
                      <a16:creationId xmlns:a16="http://schemas.microsoft.com/office/drawing/2014/main" id="{536F16AE-7D5B-4FDE-8057-BDFBC76A02BF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sz="2800"/>
                </a:p>
              </p:txBody>
            </p:sp>
          </p:grpSp>
          <p:sp>
            <p:nvSpPr>
              <p:cNvPr id="24" name="îṣlîḋé">
                <a:extLst>
                  <a:ext uri="{FF2B5EF4-FFF2-40B4-BE49-F238E27FC236}">
                    <a16:creationId xmlns:a16="http://schemas.microsoft.com/office/drawing/2014/main" id="{327F26BA-994F-4E05-9979-872576BE5514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25" name="ïṧ1idê">
                <a:extLst>
                  <a:ext uri="{FF2B5EF4-FFF2-40B4-BE49-F238E27FC236}">
                    <a16:creationId xmlns:a16="http://schemas.microsoft.com/office/drawing/2014/main" id="{BD195819-2C9F-4707-9D17-57FC585CA9D6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26" name="íš1idê">
                <a:extLst>
                  <a:ext uri="{FF2B5EF4-FFF2-40B4-BE49-F238E27FC236}">
                    <a16:creationId xmlns:a16="http://schemas.microsoft.com/office/drawing/2014/main" id="{E9F104A8-B805-450E-A5E4-73665AF3F211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27" name="isliḑé">
                <a:extLst>
                  <a:ext uri="{FF2B5EF4-FFF2-40B4-BE49-F238E27FC236}">
                    <a16:creationId xmlns:a16="http://schemas.microsoft.com/office/drawing/2014/main" id="{83D1E1EC-BAE6-4D43-8B4B-785E10A4A672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28" name="îŝļídê">
                <a:extLst>
                  <a:ext uri="{FF2B5EF4-FFF2-40B4-BE49-F238E27FC236}">
                    <a16:creationId xmlns:a16="http://schemas.microsoft.com/office/drawing/2014/main" id="{4BAA8CCA-2216-4E53-B8D3-7418D80B9D2E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29" name="íṥľíḍé">
                <a:extLst>
                  <a:ext uri="{FF2B5EF4-FFF2-40B4-BE49-F238E27FC236}">
                    <a16:creationId xmlns:a16="http://schemas.microsoft.com/office/drawing/2014/main" id="{0652C76B-435D-4D93-AC83-B6D6CE7D586B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0" name="îŝḻïďê">
                <a:extLst>
                  <a:ext uri="{FF2B5EF4-FFF2-40B4-BE49-F238E27FC236}">
                    <a16:creationId xmlns:a16="http://schemas.microsoft.com/office/drawing/2014/main" id="{C7AA95FE-F83F-427E-96EB-AE790993C09D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1" name="îśļîďê">
                <a:extLst>
                  <a:ext uri="{FF2B5EF4-FFF2-40B4-BE49-F238E27FC236}">
                    <a16:creationId xmlns:a16="http://schemas.microsoft.com/office/drawing/2014/main" id="{C6C66126-E3D8-4AC9-A22E-885FA12F6C0A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2" name="íṡlîḍe">
                <a:extLst>
                  <a:ext uri="{FF2B5EF4-FFF2-40B4-BE49-F238E27FC236}">
                    <a16:creationId xmlns:a16="http://schemas.microsoft.com/office/drawing/2014/main" id="{6C9372C1-E202-401A-95BC-1786F28E832C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3" name="îṩ1îdé">
                <a:extLst>
                  <a:ext uri="{FF2B5EF4-FFF2-40B4-BE49-F238E27FC236}">
                    <a16:creationId xmlns:a16="http://schemas.microsoft.com/office/drawing/2014/main" id="{15656209-D6EE-46DC-A1B1-3E087A49BD6C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4" name="iṥḷiḓé">
                <a:extLst>
                  <a:ext uri="{FF2B5EF4-FFF2-40B4-BE49-F238E27FC236}">
                    <a16:creationId xmlns:a16="http://schemas.microsoft.com/office/drawing/2014/main" id="{ADCF5E3C-B72F-4963-9232-98FF3BC589E8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5" name="íSľîḑè">
                <a:extLst>
                  <a:ext uri="{FF2B5EF4-FFF2-40B4-BE49-F238E27FC236}">
                    <a16:creationId xmlns:a16="http://schemas.microsoft.com/office/drawing/2014/main" id="{793BDD0A-E55B-4546-8D0B-3762E05DB6FD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6" name="ïS1íḍè">
                <a:extLst>
                  <a:ext uri="{FF2B5EF4-FFF2-40B4-BE49-F238E27FC236}">
                    <a16:creationId xmlns:a16="http://schemas.microsoft.com/office/drawing/2014/main" id="{E506A903-0C69-4748-98F4-8AD9D3147790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7" name="işḷïdê">
                <a:extLst>
                  <a:ext uri="{FF2B5EF4-FFF2-40B4-BE49-F238E27FC236}">
                    <a16:creationId xmlns:a16="http://schemas.microsoft.com/office/drawing/2014/main" id="{274DE67C-2F58-4E90-940B-AE67DA7FB34D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8" name="îṧ1íḓê">
                <a:extLst>
                  <a:ext uri="{FF2B5EF4-FFF2-40B4-BE49-F238E27FC236}">
                    <a16:creationId xmlns:a16="http://schemas.microsoft.com/office/drawing/2014/main" id="{11E40666-6571-4DF4-8585-15727905D9C6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39" name="ísḷíḓè">
                <a:extLst>
                  <a:ext uri="{FF2B5EF4-FFF2-40B4-BE49-F238E27FC236}">
                    <a16:creationId xmlns:a16="http://schemas.microsoft.com/office/drawing/2014/main" id="{1B5EF90D-662C-4705-A1FE-BAD463F9CC98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0" name="iṡļiḋê">
                <a:extLst>
                  <a:ext uri="{FF2B5EF4-FFF2-40B4-BE49-F238E27FC236}">
                    <a16:creationId xmlns:a16="http://schemas.microsoft.com/office/drawing/2014/main" id="{F5990570-52C8-4643-94BD-D2AA1BAA2DBC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1" name="íšḻïḑè">
                <a:extLst>
                  <a:ext uri="{FF2B5EF4-FFF2-40B4-BE49-F238E27FC236}">
                    <a16:creationId xmlns:a16="http://schemas.microsoft.com/office/drawing/2014/main" id="{3A8217D1-BBB9-410B-A3B6-4ECF66C9B045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2" name="i$1ïḍe">
                <a:extLst>
                  <a:ext uri="{FF2B5EF4-FFF2-40B4-BE49-F238E27FC236}">
                    <a16:creationId xmlns:a16="http://schemas.microsoft.com/office/drawing/2014/main" id="{BE2E9559-0A5C-4555-9C50-562DD7A268FF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3" name="ïṩľïḑê">
                <a:extLst>
                  <a:ext uri="{FF2B5EF4-FFF2-40B4-BE49-F238E27FC236}">
                    <a16:creationId xmlns:a16="http://schemas.microsoft.com/office/drawing/2014/main" id="{847B2D8F-A975-42C5-A058-FA761FECB8B3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4" name="íSlîdè">
                <a:extLst>
                  <a:ext uri="{FF2B5EF4-FFF2-40B4-BE49-F238E27FC236}">
                    <a16:creationId xmlns:a16="http://schemas.microsoft.com/office/drawing/2014/main" id="{4A3B0197-81AD-4362-9D5B-CA74CF76BC54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5" name="îŝlîḋe">
                <a:extLst>
                  <a:ext uri="{FF2B5EF4-FFF2-40B4-BE49-F238E27FC236}">
                    <a16:creationId xmlns:a16="http://schemas.microsoft.com/office/drawing/2014/main" id="{39CCF1DA-00CA-46B0-9252-9FA9F2EF36C9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6" name="îşļïḍe">
                <a:extLst>
                  <a:ext uri="{FF2B5EF4-FFF2-40B4-BE49-F238E27FC236}">
                    <a16:creationId xmlns:a16="http://schemas.microsoft.com/office/drawing/2014/main" id="{BC459141-86E1-491F-9CF3-9E5DA09BF48A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7" name="ïṣlîḋé">
                <a:extLst>
                  <a:ext uri="{FF2B5EF4-FFF2-40B4-BE49-F238E27FC236}">
                    <a16:creationId xmlns:a16="http://schemas.microsoft.com/office/drawing/2014/main" id="{A2191350-5834-4544-98CE-B49C6A84C952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8" name="ïṥļîḍè">
                <a:extLst>
                  <a:ext uri="{FF2B5EF4-FFF2-40B4-BE49-F238E27FC236}">
                    <a16:creationId xmlns:a16="http://schemas.microsoft.com/office/drawing/2014/main" id="{AB115250-0405-4A12-8598-9C99688C0983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49" name="ï$ḷîḑè">
                <a:extLst>
                  <a:ext uri="{FF2B5EF4-FFF2-40B4-BE49-F238E27FC236}">
                    <a16:creationId xmlns:a16="http://schemas.microsoft.com/office/drawing/2014/main" id="{67A16B60-4489-40E6-A2A7-B91A485019E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0" name="îŝḷíḋê">
                <a:extLst>
                  <a:ext uri="{FF2B5EF4-FFF2-40B4-BE49-F238E27FC236}">
                    <a16:creationId xmlns:a16="http://schemas.microsoft.com/office/drawing/2014/main" id="{5B314BC0-ACA4-4628-BDDA-CB33F3A82446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1" name="iṡḻidè">
                <a:extLst>
                  <a:ext uri="{FF2B5EF4-FFF2-40B4-BE49-F238E27FC236}">
                    <a16:creationId xmlns:a16="http://schemas.microsoft.com/office/drawing/2014/main" id="{C3223789-71B1-40E2-BBA5-7C1C2328F4BD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2" name="íşḻíde">
                <a:extLst>
                  <a:ext uri="{FF2B5EF4-FFF2-40B4-BE49-F238E27FC236}">
                    <a16:creationId xmlns:a16="http://schemas.microsoft.com/office/drawing/2014/main" id="{783322EC-4423-43C4-A3C6-9CF380709314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3" name="îṧḷîḓé">
                <a:extLst>
                  <a:ext uri="{FF2B5EF4-FFF2-40B4-BE49-F238E27FC236}">
                    <a16:creationId xmlns:a16="http://schemas.microsoft.com/office/drawing/2014/main" id="{63097A92-A79C-4F71-8ECE-9FF4450458C0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4" name="ïşlïḑe">
                <a:extLst>
                  <a:ext uri="{FF2B5EF4-FFF2-40B4-BE49-F238E27FC236}">
                    <a16:creationId xmlns:a16="http://schemas.microsoft.com/office/drawing/2014/main" id="{6533ED5D-8D7C-46AA-ACC4-4C68573AE515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5" name="íSľíḋé">
                <a:extLst>
                  <a:ext uri="{FF2B5EF4-FFF2-40B4-BE49-F238E27FC236}">
                    <a16:creationId xmlns:a16="http://schemas.microsoft.com/office/drawing/2014/main" id="{AA7C9E70-E7E0-4667-A845-3B6FC56969F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6" name="íṩliḍê">
                <a:extLst>
                  <a:ext uri="{FF2B5EF4-FFF2-40B4-BE49-F238E27FC236}">
                    <a16:creationId xmlns:a16="http://schemas.microsoft.com/office/drawing/2014/main" id="{5BA5FDC9-C417-4BFF-9EF3-22AC6DCF328A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7" name="îšľiḋè">
                <a:extLst>
                  <a:ext uri="{FF2B5EF4-FFF2-40B4-BE49-F238E27FC236}">
                    <a16:creationId xmlns:a16="http://schemas.microsoft.com/office/drawing/2014/main" id="{D9C2601F-F6B0-40F2-8DD1-E3BFE33B7A70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8" name="íŝlîďê">
                <a:extLst>
                  <a:ext uri="{FF2B5EF4-FFF2-40B4-BE49-F238E27FC236}">
                    <a16:creationId xmlns:a16="http://schemas.microsoft.com/office/drawing/2014/main" id="{D0D5FC00-3C90-410F-A902-96F759687EAC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59" name="íš1iḑè">
                <a:extLst>
                  <a:ext uri="{FF2B5EF4-FFF2-40B4-BE49-F238E27FC236}">
                    <a16:creationId xmlns:a16="http://schemas.microsoft.com/office/drawing/2014/main" id="{7CD8E63B-6FFB-4C47-BF0E-D84A4F161906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0" name="îśḷîḓe">
                <a:extLst>
                  <a:ext uri="{FF2B5EF4-FFF2-40B4-BE49-F238E27FC236}">
                    <a16:creationId xmlns:a16="http://schemas.microsoft.com/office/drawing/2014/main" id="{EDB6904B-D676-49AB-AD72-4EF8EE12201A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1" name="i$ḷíďé">
                <a:extLst>
                  <a:ext uri="{FF2B5EF4-FFF2-40B4-BE49-F238E27FC236}">
                    <a16:creationId xmlns:a16="http://schemas.microsoft.com/office/drawing/2014/main" id="{E272D59F-4EED-45FB-97E1-D98B73CC4838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2" name="ïṥliďê">
                <a:extLst>
                  <a:ext uri="{FF2B5EF4-FFF2-40B4-BE49-F238E27FC236}">
                    <a16:creationId xmlns:a16="http://schemas.microsoft.com/office/drawing/2014/main" id="{8E32F560-8C9E-4F4D-B5C4-E936D8BC666C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3" name="iṣḷïḑê">
                <a:extLst>
                  <a:ext uri="{FF2B5EF4-FFF2-40B4-BE49-F238E27FC236}">
                    <a16:creationId xmlns:a16="http://schemas.microsoft.com/office/drawing/2014/main" id="{0629F6B1-0222-4215-A2E6-18616B1EDC92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4" name="ïŝ1íḓè">
                <a:extLst>
                  <a:ext uri="{FF2B5EF4-FFF2-40B4-BE49-F238E27FC236}">
                    <a16:creationId xmlns:a16="http://schemas.microsoft.com/office/drawing/2014/main" id="{929F8ADF-B6F9-4677-80D7-A250B4DCA2B1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5" name="î$ḻïḑe">
                <a:extLst>
                  <a:ext uri="{FF2B5EF4-FFF2-40B4-BE49-F238E27FC236}">
                    <a16:creationId xmlns:a16="http://schemas.microsoft.com/office/drawing/2014/main" id="{BDA33E7C-3B0C-4699-9692-B3EBC30397E4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6" name="işlídê">
                <a:extLst>
                  <a:ext uri="{FF2B5EF4-FFF2-40B4-BE49-F238E27FC236}">
                    <a16:creationId xmlns:a16="http://schemas.microsoft.com/office/drawing/2014/main" id="{C8F4FC56-A0DE-478E-8FAC-43D7D193E8D6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7" name="îsḻîďè">
                <a:extLst>
                  <a:ext uri="{FF2B5EF4-FFF2-40B4-BE49-F238E27FC236}">
                    <a16:creationId xmlns:a16="http://schemas.microsoft.com/office/drawing/2014/main" id="{8A9F118F-EE60-42EC-BC1B-B9133B821361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8" name="îṩḻidê">
                <a:extLst>
                  <a:ext uri="{FF2B5EF4-FFF2-40B4-BE49-F238E27FC236}">
                    <a16:creationId xmlns:a16="http://schemas.microsoft.com/office/drawing/2014/main" id="{1BB08D5E-2BA1-428B-A4E9-513CCB00F88E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69" name="îšḷïḓê">
                <a:extLst>
                  <a:ext uri="{FF2B5EF4-FFF2-40B4-BE49-F238E27FC236}">
                    <a16:creationId xmlns:a16="http://schemas.microsoft.com/office/drawing/2014/main" id="{35C13F28-1ABC-4BC0-975D-6AD22EDE6B0F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0" name="ïṣľíḑé">
                <a:extLst>
                  <a:ext uri="{FF2B5EF4-FFF2-40B4-BE49-F238E27FC236}">
                    <a16:creationId xmlns:a16="http://schemas.microsoft.com/office/drawing/2014/main" id="{A71B400A-7FFA-4481-879D-235FCC11C267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1" name="îšḻiďe">
                <a:extLst>
                  <a:ext uri="{FF2B5EF4-FFF2-40B4-BE49-F238E27FC236}">
                    <a16:creationId xmlns:a16="http://schemas.microsoft.com/office/drawing/2014/main" id="{E08AFD18-E6DE-461B-83D4-8C1CDFCA6AD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2" name="îṧļïdè">
                <a:extLst>
                  <a:ext uri="{FF2B5EF4-FFF2-40B4-BE49-F238E27FC236}">
                    <a16:creationId xmlns:a16="http://schemas.microsoft.com/office/drawing/2014/main" id="{1D5AE36F-3659-436B-83BC-D2C3A8C21031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3" name="iṡḷîďè">
                <a:extLst>
                  <a:ext uri="{FF2B5EF4-FFF2-40B4-BE49-F238E27FC236}">
                    <a16:creationId xmlns:a16="http://schemas.microsoft.com/office/drawing/2014/main" id="{0FF4A3B9-F649-4158-9655-E72C391441E2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4" name="íṡ1ïḍé">
                <a:extLst>
                  <a:ext uri="{FF2B5EF4-FFF2-40B4-BE49-F238E27FC236}">
                    <a16:creationId xmlns:a16="http://schemas.microsoft.com/office/drawing/2014/main" id="{C1D0BA52-35A5-4DEE-9ED6-78123A8061EE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5" name="í$liḍè">
                <a:extLst>
                  <a:ext uri="{FF2B5EF4-FFF2-40B4-BE49-F238E27FC236}">
                    <a16:creationId xmlns:a16="http://schemas.microsoft.com/office/drawing/2014/main" id="{171714A0-A686-46FA-9CF5-734733847379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6" name="îṡľiďe">
                <a:extLst>
                  <a:ext uri="{FF2B5EF4-FFF2-40B4-BE49-F238E27FC236}">
                    <a16:creationId xmlns:a16="http://schemas.microsoft.com/office/drawing/2014/main" id="{F91B52DE-F5E3-4A2D-91D9-A4175B2C8DE4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7" name="íśľïḑè">
                <a:extLst>
                  <a:ext uri="{FF2B5EF4-FFF2-40B4-BE49-F238E27FC236}">
                    <a16:creationId xmlns:a16="http://schemas.microsoft.com/office/drawing/2014/main" id="{246A1D34-48CA-4904-A623-BA7F2D266F22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8" name="íŝḷíḓè">
                <a:extLst>
                  <a:ext uri="{FF2B5EF4-FFF2-40B4-BE49-F238E27FC236}">
                    <a16:creationId xmlns:a16="http://schemas.microsoft.com/office/drawing/2014/main" id="{EC858FDF-F012-4084-92C2-6B1D044996B9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79" name="i$ḷiďe">
                <a:extLst>
                  <a:ext uri="{FF2B5EF4-FFF2-40B4-BE49-F238E27FC236}">
                    <a16:creationId xmlns:a16="http://schemas.microsoft.com/office/drawing/2014/main" id="{152B4F4E-3DCC-44EF-A75F-1BD49DBA60EA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0" name="îṧľiďê">
                <a:extLst>
                  <a:ext uri="{FF2B5EF4-FFF2-40B4-BE49-F238E27FC236}">
                    <a16:creationId xmlns:a16="http://schemas.microsoft.com/office/drawing/2014/main" id="{C02BB1E8-7E74-4864-8EFC-186D63BEFBB0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1" name="ïṩľíḋé">
                <a:extLst>
                  <a:ext uri="{FF2B5EF4-FFF2-40B4-BE49-F238E27FC236}">
                    <a16:creationId xmlns:a16="http://schemas.microsoft.com/office/drawing/2014/main" id="{EB7036F5-C4B5-42AC-810C-B91A9F735329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2" name="ïšľîḋé">
                <a:extLst>
                  <a:ext uri="{FF2B5EF4-FFF2-40B4-BE49-F238E27FC236}">
                    <a16:creationId xmlns:a16="http://schemas.microsoft.com/office/drawing/2014/main" id="{DB28D42E-F18D-4987-A26C-8B4D180BA93B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3" name="ïṥḷîḑé">
                <a:extLst>
                  <a:ext uri="{FF2B5EF4-FFF2-40B4-BE49-F238E27FC236}">
                    <a16:creationId xmlns:a16="http://schemas.microsoft.com/office/drawing/2014/main" id="{4A2A5EEE-1022-444E-8850-89B1C384CB7E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4" name="ïşľïďe">
                <a:extLst>
                  <a:ext uri="{FF2B5EF4-FFF2-40B4-BE49-F238E27FC236}">
                    <a16:creationId xmlns:a16="http://schemas.microsoft.com/office/drawing/2014/main" id="{137DAC56-AA56-4478-8D38-7E0168C1BB23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5" name="îṣľíḑe">
                <a:extLst>
                  <a:ext uri="{FF2B5EF4-FFF2-40B4-BE49-F238E27FC236}">
                    <a16:creationId xmlns:a16="http://schemas.microsoft.com/office/drawing/2014/main" id="{2BA09F02-1417-4844-AA48-80BAE0A32AEC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6" name="î$ľîde">
                <a:extLst>
                  <a:ext uri="{FF2B5EF4-FFF2-40B4-BE49-F238E27FC236}">
                    <a16:creationId xmlns:a16="http://schemas.microsoft.com/office/drawing/2014/main" id="{A1F76555-90F2-404B-B472-F28D9E4412E4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7" name="ïSľiḍê">
                <a:extLst>
                  <a:ext uri="{FF2B5EF4-FFF2-40B4-BE49-F238E27FC236}">
                    <a16:creationId xmlns:a16="http://schemas.microsoft.com/office/drawing/2014/main" id="{01D883BA-879F-41D0-88A7-2255FFDEAB64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8" name="iṥḻidè">
                <a:extLst>
                  <a:ext uri="{FF2B5EF4-FFF2-40B4-BE49-F238E27FC236}">
                    <a16:creationId xmlns:a16="http://schemas.microsoft.com/office/drawing/2014/main" id="{4266562E-EC2F-446C-B1CD-0C825680FA4D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89" name="íSlïḋê">
                <a:extLst>
                  <a:ext uri="{FF2B5EF4-FFF2-40B4-BE49-F238E27FC236}">
                    <a16:creationId xmlns:a16="http://schemas.microsoft.com/office/drawing/2014/main" id="{10A7457F-1AF2-4EBA-AA25-1112538E78E1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90" name="íşľiḑé">
                <a:extLst>
                  <a:ext uri="{FF2B5EF4-FFF2-40B4-BE49-F238E27FC236}">
                    <a16:creationId xmlns:a16="http://schemas.microsoft.com/office/drawing/2014/main" id="{D85FEEA5-F1DE-49D4-9319-515C47E1310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91" name="íṣľide">
                <a:extLst>
                  <a:ext uri="{FF2B5EF4-FFF2-40B4-BE49-F238E27FC236}">
                    <a16:creationId xmlns:a16="http://schemas.microsoft.com/office/drawing/2014/main" id="{E76EFFB5-C35E-45AA-82D8-783BB5227239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  <p:sp>
            <p:nvSpPr>
              <p:cNvPr id="92" name="i$ľîḑè">
                <a:extLst>
                  <a:ext uri="{FF2B5EF4-FFF2-40B4-BE49-F238E27FC236}">
                    <a16:creationId xmlns:a16="http://schemas.microsoft.com/office/drawing/2014/main" id="{BC3E6F9B-032F-49D4-8091-DB80FB8A9B5C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 sz="2800"/>
              </a:p>
            </p:txBody>
          </p:sp>
        </p:grpSp>
        <p:grpSp>
          <p:nvGrpSpPr>
            <p:cNvPr id="7" name="i$lîḋè">
              <a:extLst>
                <a:ext uri="{FF2B5EF4-FFF2-40B4-BE49-F238E27FC236}">
                  <a16:creationId xmlns:a16="http://schemas.microsoft.com/office/drawing/2014/main" id="{37EE1E70-503E-4789-8D91-C9B562FFA555}"/>
                </a:ext>
              </a:extLst>
            </p:cNvPr>
            <p:cNvGrpSpPr/>
            <p:nvPr/>
          </p:nvGrpSpPr>
          <p:grpSpPr>
            <a:xfrm>
              <a:off x="911985" y="1115304"/>
              <a:ext cx="5608352" cy="2309551"/>
              <a:chOff x="7484264" y="1220840"/>
              <a:chExt cx="5608352" cy="2309551"/>
            </a:xfrm>
          </p:grpSpPr>
          <p:sp>
            <p:nvSpPr>
              <p:cNvPr id="21" name="išļîḓè">
                <a:extLst>
                  <a:ext uri="{FF2B5EF4-FFF2-40B4-BE49-F238E27FC236}">
                    <a16:creationId xmlns:a16="http://schemas.microsoft.com/office/drawing/2014/main" id="{0C2FB48B-F032-453C-B0E3-EB0D611F57F4}"/>
                  </a:ext>
                </a:extLst>
              </p:cNvPr>
              <p:cNvSpPr/>
              <p:nvPr/>
            </p:nvSpPr>
            <p:spPr bwMode="auto">
              <a:xfrm>
                <a:off x="7484264" y="1633718"/>
                <a:ext cx="5608352" cy="1896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探索是一個有趣的想法</a:t>
                </a:r>
                <a:endParaRPr lang="en-US" altLang="zh-TW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它會導致回歸分類有不錯的表現</a:t>
                </a:r>
                <a:endParaRPr lang="en-US" altLang="zh-TW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它將會引入下一刻的主題：</a:t>
                </a:r>
                <a:r>
                  <a:rPr lang="en-US" altLang="zh-TW" sz="1600" dirty="0"/>
                  <a:t>Logistic</a:t>
                </a:r>
                <a:r>
                  <a:rPr lang="zh-TW" altLang="en-US" sz="1600" dirty="0"/>
                  <a:t>回歸，這是一個很好的分類技術</a:t>
                </a:r>
                <a:endParaRPr lang="en-US" altLang="zh-TW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學習如何使用</a:t>
                </a:r>
                <a:r>
                  <a:rPr lang="en-US" altLang="zh-TW" sz="1600" dirty="0"/>
                  <a:t>Weka</a:t>
                </a:r>
                <a:r>
                  <a:rPr lang="zh-TW" altLang="en-US" sz="1600" dirty="0"/>
                  <a:t>介面做一些很酷的事情</a:t>
                </a:r>
                <a:endParaRPr lang="en-US" altLang="zh-TW" sz="1600" dirty="0"/>
              </a:p>
            </p:txBody>
          </p:sp>
          <p:sp>
            <p:nvSpPr>
              <p:cNvPr id="22" name="iṣļiďé">
                <a:extLst>
                  <a:ext uri="{FF2B5EF4-FFF2-40B4-BE49-F238E27FC236}">
                    <a16:creationId xmlns:a16="http://schemas.microsoft.com/office/drawing/2014/main" id="{6F9323D0-BD62-4C9A-B7BE-A27D9316DC8D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2800" b="1" dirty="0"/>
                  <a:t>為什麼要這樣做</a:t>
                </a:r>
                <a:r>
                  <a:rPr lang="en-US" altLang="zh-TW" sz="2800" b="1" dirty="0"/>
                  <a:t>?</a:t>
                </a:r>
                <a:endParaRPr lang="en-US" altLang="zh-CN" sz="2800" b="1" dirty="0"/>
              </a:p>
            </p:txBody>
          </p:sp>
        </p:grpSp>
        <p:grpSp>
          <p:nvGrpSpPr>
            <p:cNvPr id="10" name="ïṧḻíḓè">
              <a:extLst>
                <a:ext uri="{FF2B5EF4-FFF2-40B4-BE49-F238E27FC236}">
                  <a16:creationId xmlns:a16="http://schemas.microsoft.com/office/drawing/2014/main" id="{A077E687-E4DF-45C2-A044-BF57AC7E74EA}"/>
                </a:ext>
              </a:extLst>
            </p:cNvPr>
            <p:cNvGrpSpPr/>
            <p:nvPr/>
          </p:nvGrpSpPr>
          <p:grpSpPr>
            <a:xfrm>
              <a:off x="911985" y="3618295"/>
              <a:ext cx="5233239" cy="2203222"/>
              <a:chOff x="7484264" y="-150773"/>
              <a:chExt cx="5233239" cy="2203222"/>
            </a:xfrm>
          </p:grpSpPr>
          <p:sp>
            <p:nvSpPr>
              <p:cNvPr id="15" name="íš1idê">
                <a:extLst>
                  <a:ext uri="{FF2B5EF4-FFF2-40B4-BE49-F238E27FC236}">
                    <a16:creationId xmlns:a16="http://schemas.microsoft.com/office/drawing/2014/main" id="{0CDD9E9A-9144-476A-B462-E9B15441A314}"/>
                  </a:ext>
                </a:extLst>
              </p:cNvPr>
              <p:cNvSpPr/>
              <p:nvPr/>
            </p:nvSpPr>
            <p:spPr bwMode="auto">
              <a:xfrm>
                <a:off x="7484264" y="471046"/>
                <a:ext cx="5233239" cy="158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添加一個新的屬性</a:t>
                </a:r>
                <a:r>
                  <a:rPr lang="en-US" altLang="zh-TW" sz="1600" dirty="0"/>
                  <a:t>”classification”</a:t>
                </a:r>
                <a:endParaRPr lang="en-US" altLang="zh-CN" sz="16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TW" altLang="en-US" sz="1600" dirty="0"/>
                  <a:t>使用</a:t>
                </a:r>
                <a:r>
                  <a:rPr lang="en-US" altLang="zh-TW" sz="1600" dirty="0" err="1"/>
                  <a:t>OneRu</a:t>
                </a:r>
                <a:r>
                  <a:rPr lang="zh-TW" altLang="en-US" sz="1600" dirty="0"/>
                  <a:t>優化兩個類的分割點</a:t>
                </a:r>
                <a:br>
                  <a:rPr lang="en-US" altLang="zh-TW" sz="1600" dirty="0"/>
                </a:br>
                <a:r>
                  <a:rPr lang="en-US" altLang="zh-TW" sz="1600" dirty="0"/>
                  <a:t>(</a:t>
                </a:r>
                <a:r>
                  <a:rPr lang="zh-TW" altLang="en-US" sz="1600" dirty="0"/>
                  <a:t>首先將類別恢復到原來的名詞性質</a:t>
                </a:r>
                <a:r>
                  <a:rPr lang="en-US" altLang="zh-TW" sz="1600" dirty="0"/>
                  <a:t>)</a:t>
                </a:r>
                <a:endParaRPr lang="zh-CN" altLang="en-US" sz="1600" dirty="0"/>
              </a:p>
            </p:txBody>
          </p:sp>
          <p:sp>
            <p:nvSpPr>
              <p:cNvPr id="16" name="i$ḷïḋè">
                <a:extLst>
                  <a:ext uri="{FF2B5EF4-FFF2-40B4-BE49-F238E27FC236}">
                    <a16:creationId xmlns:a16="http://schemas.microsoft.com/office/drawing/2014/main" id="{74A3CC85-D02B-4806-B80F-A26731612061}"/>
                  </a:ext>
                </a:extLst>
              </p:cNvPr>
              <p:cNvSpPr txBox="1"/>
              <p:nvPr/>
            </p:nvSpPr>
            <p:spPr bwMode="auto">
              <a:xfrm>
                <a:off x="7484265" y="-150773"/>
                <a:ext cx="4036224" cy="621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2800" b="1" dirty="0"/>
                  <a:t>策略</a:t>
                </a:r>
                <a:endParaRPr lang="en-US" altLang="zh-CN" sz="2800" b="1" dirty="0"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5AF34BD-0F90-423F-8CEB-32FD401142BD}"/>
                </a:ext>
              </a:extLst>
            </p:cNvPr>
            <p:cNvCxnSpPr>
              <a:cxnSpLocks/>
            </p:cNvCxnSpPr>
            <p:nvPr/>
          </p:nvCxnSpPr>
          <p:spPr>
            <a:xfrm>
              <a:off x="956041" y="353742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654694-B24F-4E58-A475-D23C922B8FB2}"/>
                </a:ext>
              </a:extLst>
            </p:cNvPr>
            <p:cNvCxnSpPr>
              <a:cxnSpLocks/>
              <a:endCxn id="97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7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4" y="2325951"/>
            <a:ext cx="7643973" cy="1344690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0" dirty="0"/>
              <a:t>實作解說 </a:t>
            </a:r>
            <a:r>
              <a:rPr lang="en-US" altLang="zh-TW" sz="8800" b="0" dirty="0"/>
              <a:t>2</a:t>
            </a:r>
            <a:endParaRPr lang="zh-CN" altLang="en-US" sz="8800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288905-C02A-40B4-AFF4-2F27456CABC3}"/>
              </a:ext>
            </a:extLst>
          </p:cNvPr>
          <p:cNvSpPr txBox="1"/>
          <p:nvPr/>
        </p:nvSpPr>
        <p:spPr>
          <a:xfrm>
            <a:off x="9350708" y="378705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4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94" y="84930"/>
            <a:ext cx="10850563" cy="1028699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結論</a:t>
            </a:r>
            <a:endParaRPr lang="zh-CN" altLang="en-US" sz="66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9" name="be2b5877-fc96-4714-be8f-0ebf0c2a79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17680F3-660B-4056-A3D4-04C739A4B4F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3430" y="1353727"/>
            <a:ext cx="10926727" cy="5489273"/>
            <a:chOff x="593430" y="1353727"/>
            <a:chExt cx="10926727" cy="5489273"/>
          </a:xfrm>
        </p:grpSpPr>
        <p:sp>
          <p:nvSpPr>
            <p:cNvPr id="20" name="ïṡ1íḍê">
              <a:extLst>
                <a:ext uri="{FF2B5EF4-FFF2-40B4-BE49-F238E27FC236}">
                  <a16:creationId xmlns:a16="http://schemas.microsoft.com/office/drawing/2014/main" id="{CDF61F6F-94A4-4828-8FFD-30D8CE5E1EDF}"/>
                </a:ext>
              </a:extLst>
            </p:cNvPr>
            <p:cNvSpPr/>
            <p:nvPr/>
          </p:nvSpPr>
          <p:spPr>
            <a:xfrm flipH="1">
              <a:off x="3356655" y="4397216"/>
              <a:ext cx="5512022" cy="2445784"/>
            </a:xfrm>
            <a:custGeom>
              <a:avLst/>
              <a:gdLst>
                <a:gd name="connsiteX0" fmla="*/ 3025157 w 6067310"/>
                <a:gd name="connsiteY0" fmla="*/ 1055951 h 2705986"/>
                <a:gd name="connsiteX1" fmla="*/ 3064024 w 6067310"/>
                <a:gd name="connsiteY1" fmla="*/ 1059484 h 2705986"/>
                <a:gd name="connsiteX2" fmla="*/ 3063946 w 6067310"/>
                <a:gd name="connsiteY2" fmla="*/ 1056391 h 2705986"/>
                <a:gd name="connsiteX3" fmla="*/ 3120244 w 6067310"/>
                <a:gd name="connsiteY3" fmla="*/ 1153633 h 2705986"/>
                <a:gd name="connsiteX4" fmla="*/ 3067081 w 6067310"/>
                <a:gd name="connsiteY4" fmla="*/ 1254642 h 2705986"/>
                <a:gd name="connsiteX5" fmla="*/ 3157458 w 6067310"/>
                <a:gd name="connsiteY5" fmla="*/ 2232837 h 2705986"/>
                <a:gd name="connsiteX6" fmla="*/ 3032614 w 6067310"/>
                <a:gd name="connsiteY6" fmla="*/ 2325464 h 2705986"/>
                <a:gd name="connsiteX7" fmla="*/ 2909852 w 6067310"/>
                <a:gd name="connsiteY7" fmla="*/ 2234382 h 2705986"/>
                <a:gd name="connsiteX8" fmla="*/ 3000229 w 6067310"/>
                <a:gd name="connsiteY8" fmla="*/ 1256187 h 2705986"/>
                <a:gd name="connsiteX9" fmla="*/ 2947066 w 6067310"/>
                <a:gd name="connsiteY9" fmla="*/ 1155178 h 2705986"/>
                <a:gd name="connsiteX10" fmla="*/ 3003366 w 6067310"/>
                <a:gd name="connsiteY10" fmla="*/ 1057932 h 2705986"/>
                <a:gd name="connsiteX11" fmla="*/ 3029867 w 6067310"/>
                <a:gd name="connsiteY11" fmla="*/ 0 h 2705986"/>
                <a:gd name="connsiteX12" fmla="*/ 3029807 w 6067310"/>
                <a:gd name="connsiteY12" fmla="*/ 2381 h 2705986"/>
                <a:gd name="connsiteX13" fmla="*/ 2964451 w 6067310"/>
                <a:gd name="connsiteY13" fmla="*/ 9531 h 2705986"/>
                <a:gd name="connsiteX14" fmla="*/ 2862005 w 6067310"/>
                <a:gd name="connsiteY14" fmla="*/ 894680 h 2705986"/>
                <a:gd name="connsiteX15" fmla="*/ 2808843 w 6067310"/>
                <a:gd name="connsiteY15" fmla="*/ 894680 h 2705986"/>
                <a:gd name="connsiteX16" fmla="*/ 2372908 w 6067310"/>
                <a:gd name="connsiteY16" fmla="*/ 1059484 h 2705986"/>
                <a:gd name="connsiteX17" fmla="*/ 1570150 w 6067310"/>
                <a:gd name="connsiteY17" fmla="*/ 1442257 h 2705986"/>
                <a:gd name="connsiteX18" fmla="*/ 634485 w 6067310"/>
                <a:gd name="connsiteY18" fmla="*/ 1197708 h 2705986"/>
                <a:gd name="connsiteX19" fmla="*/ 623852 w 6067310"/>
                <a:gd name="connsiteY19" fmla="*/ 1229605 h 2705986"/>
                <a:gd name="connsiteX20" fmla="*/ 437782 w 6067310"/>
                <a:gd name="connsiteY20" fmla="*/ 942526 h 2705986"/>
                <a:gd name="connsiteX21" fmla="*/ 437782 w 6067310"/>
                <a:gd name="connsiteY21" fmla="*/ 1176443 h 2705986"/>
                <a:gd name="connsiteX22" fmla="*/ 267661 w 6067310"/>
                <a:gd name="connsiteY22" fmla="*/ 1144545 h 2705986"/>
                <a:gd name="connsiteX23" fmla="*/ 272978 w 6067310"/>
                <a:gd name="connsiteY23" fmla="*/ 1086066 h 2705986"/>
                <a:gd name="connsiteX24" fmla="*/ 246396 w 6067310"/>
                <a:gd name="connsiteY24" fmla="*/ 1080750 h 2705986"/>
                <a:gd name="connsiteX25" fmla="*/ 235764 w 6067310"/>
                <a:gd name="connsiteY25" fmla="*/ 1128596 h 2705986"/>
                <a:gd name="connsiteX26" fmla="*/ 44378 w 6067310"/>
                <a:gd name="connsiteY26" fmla="*/ 1022271 h 2705986"/>
                <a:gd name="connsiteX27" fmla="*/ 76275 w 6067310"/>
                <a:gd name="connsiteY27" fmla="*/ 1160494 h 2705986"/>
                <a:gd name="connsiteX28" fmla="*/ 549424 w 6067310"/>
                <a:gd name="connsiteY28" fmla="*/ 1420991 h 2705986"/>
                <a:gd name="connsiteX29" fmla="*/ 544108 w 6067310"/>
                <a:gd name="connsiteY29" fmla="*/ 1442257 h 2705986"/>
                <a:gd name="connsiteX30" fmla="*/ 1203326 w 6067310"/>
                <a:gd name="connsiteY30" fmla="*/ 1692122 h 2705986"/>
                <a:gd name="connsiteX31" fmla="*/ 1804066 w 6067310"/>
                <a:gd name="connsiteY31" fmla="*/ 1835661 h 2705986"/>
                <a:gd name="connsiteX32" fmla="*/ 2356959 w 6067310"/>
                <a:gd name="connsiteY32" fmla="*/ 1670857 h 2705986"/>
                <a:gd name="connsiteX33" fmla="*/ 2457968 w 6067310"/>
                <a:gd name="connsiteY33" fmla="*/ 2011098 h 2705986"/>
                <a:gd name="connsiteX34" fmla="*/ 2468601 w 6067310"/>
                <a:gd name="connsiteY34" fmla="*/ 2622471 h 2705986"/>
                <a:gd name="connsiteX35" fmla="*/ 2532396 w 6067310"/>
                <a:gd name="connsiteY35" fmla="*/ 2702215 h 2705986"/>
                <a:gd name="connsiteX36" fmla="*/ 3079973 w 6067310"/>
                <a:gd name="connsiteY36" fmla="*/ 2702215 h 2705986"/>
                <a:gd name="connsiteX37" fmla="*/ 3079949 w 6067310"/>
                <a:gd name="connsiteY37" fmla="*/ 2700670 h 2705986"/>
                <a:gd name="connsiteX38" fmla="*/ 3534914 w 6067310"/>
                <a:gd name="connsiteY38" fmla="*/ 2700670 h 2705986"/>
                <a:gd name="connsiteX39" fmla="*/ 3598709 w 6067310"/>
                <a:gd name="connsiteY39" fmla="*/ 2620926 h 2705986"/>
                <a:gd name="connsiteX40" fmla="*/ 3609342 w 6067310"/>
                <a:gd name="connsiteY40" fmla="*/ 2009553 h 2705986"/>
                <a:gd name="connsiteX41" fmla="*/ 3710351 w 6067310"/>
                <a:gd name="connsiteY41" fmla="*/ 1669312 h 2705986"/>
                <a:gd name="connsiteX42" fmla="*/ 4263244 w 6067310"/>
                <a:gd name="connsiteY42" fmla="*/ 1834116 h 2705986"/>
                <a:gd name="connsiteX43" fmla="*/ 4863984 w 6067310"/>
                <a:gd name="connsiteY43" fmla="*/ 1690577 h 2705986"/>
                <a:gd name="connsiteX44" fmla="*/ 5523202 w 6067310"/>
                <a:gd name="connsiteY44" fmla="*/ 1440712 h 2705986"/>
                <a:gd name="connsiteX45" fmla="*/ 5517886 w 6067310"/>
                <a:gd name="connsiteY45" fmla="*/ 1419446 h 2705986"/>
                <a:gd name="connsiteX46" fmla="*/ 5991035 w 6067310"/>
                <a:gd name="connsiteY46" fmla="*/ 1158949 h 2705986"/>
                <a:gd name="connsiteX47" fmla="*/ 6022932 w 6067310"/>
                <a:gd name="connsiteY47" fmla="*/ 1020726 h 2705986"/>
                <a:gd name="connsiteX48" fmla="*/ 5831546 w 6067310"/>
                <a:gd name="connsiteY48" fmla="*/ 1127051 h 2705986"/>
                <a:gd name="connsiteX49" fmla="*/ 5820914 w 6067310"/>
                <a:gd name="connsiteY49" fmla="*/ 1079205 h 2705986"/>
                <a:gd name="connsiteX50" fmla="*/ 5794332 w 6067310"/>
                <a:gd name="connsiteY50" fmla="*/ 1084521 h 2705986"/>
                <a:gd name="connsiteX51" fmla="*/ 5799649 w 6067310"/>
                <a:gd name="connsiteY51" fmla="*/ 1143000 h 2705986"/>
                <a:gd name="connsiteX52" fmla="*/ 5629528 w 6067310"/>
                <a:gd name="connsiteY52" fmla="*/ 1174898 h 2705986"/>
                <a:gd name="connsiteX53" fmla="*/ 5629528 w 6067310"/>
                <a:gd name="connsiteY53" fmla="*/ 940981 h 2705986"/>
                <a:gd name="connsiteX54" fmla="*/ 5443458 w 6067310"/>
                <a:gd name="connsiteY54" fmla="*/ 1228060 h 2705986"/>
                <a:gd name="connsiteX55" fmla="*/ 5432825 w 6067310"/>
                <a:gd name="connsiteY55" fmla="*/ 1196163 h 2705986"/>
                <a:gd name="connsiteX56" fmla="*/ 4497160 w 6067310"/>
                <a:gd name="connsiteY56" fmla="*/ 1440712 h 2705986"/>
                <a:gd name="connsiteX57" fmla="*/ 3694402 w 6067310"/>
                <a:gd name="connsiteY57" fmla="*/ 1057939 h 2705986"/>
                <a:gd name="connsiteX58" fmla="*/ 3258467 w 6067310"/>
                <a:gd name="connsiteY58" fmla="*/ 893135 h 2705986"/>
                <a:gd name="connsiteX59" fmla="*/ 3205305 w 6067310"/>
                <a:gd name="connsiteY59" fmla="*/ 893135 h 2705986"/>
                <a:gd name="connsiteX60" fmla="*/ 3029867 w 6067310"/>
                <a:gd name="connsiteY60" fmla="*/ 0 h 270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67310" h="2705986">
                  <a:moveTo>
                    <a:pt x="3025157" y="1055951"/>
                  </a:moveTo>
                  <a:lnTo>
                    <a:pt x="3064024" y="1059484"/>
                  </a:lnTo>
                  <a:lnTo>
                    <a:pt x="3063946" y="1056391"/>
                  </a:lnTo>
                  <a:lnTo>
                    <a:pt x="3120244" y="1153633"/>
                  </a:lnTo>
                  <a:lnTo>
                    <a:pt x="3067081" y="1254642"/>
                  </a:lnTo>
                  <a:lnTo>
                    <a:pt x="3157458" y="2232837"/>
                  </a:lnTo>
                  <a:lnTo>
                    <a:pt x="3032614" y="2325464"/>
                  </a:lnTo>
                  <a:lnTo>
                    <a:pt x="2909852" y="2234382"/>
                  </a:lnTo>
                  <a:lnTo>
                    <a:pt x="3000229" y="1256187"/>
                  </a:lnTo>
                  <a:lnTo>
                    <a:pt x="2947066" y="1155178"/>
                  </a:lnTo>
                  <a:lnTo>
                    <a:pt x="3003366" y="1057932"/>
                  </a:lnTo>
                  <a:close/>
                  <a:moveTo>
                    <a:pt x="3029867" y="0"/>
                  </a:moveTo>
                  <a:lnTo>
                    <a:pt x="3029807" y="2381"/>
                  </a:lnTo>
                  <a:lnTo>
                    <a:pt x="2964451" y="9531"/>
                  </a:lnTo>
                  <a:cubicBezTo>
                    <a:pt x="2632430" y="73877"/>
                    <a:pt x="2782261" y="495959"/>
                    <a:pt x="2862005" y="894680"/>
                  </a:cubicBezTo>
                  <a:lnTo>
                    <a:pt x="2808843" y="894680"/>
                  </a:lnTo>
                  <a:cubicBezTo>
                    <a:pt x="2727326" y="1013411"/>
                    <a:pt x="2550117" y="1068345"/>
                    <a:pt x="2372908" y="1059484"/>
                  </a:cubicBezTo>
                  <a:cubicBezTo>
                    <a:pt x="2105322" y="1187075"/>
                    <a:pt x="1837736" y="1341247"/>
                    <a:pt x="1570150" y="1442257"/>
                  </a:cubicBezTo>
                  <a:cubicBezTo>
                    <a:pt x="1252946" y="1387323"/>
                    <a:pt x="887894" y="1289856"/>
                    <a:pt x="634485" y="1197708"/>
                  </a:cubicBezTo>
                  <a:lnTo>
                    <a:pt x="623852" y="1229605"/>
                  </a:lnTo>
                  <a:lnTo>
                    <a:pt x="437782" y="942526"/>
                  </a:lnTo>
                  <a:cubicBezTo>
                    <a:pt x="299559" y="956702"/>
                    <a:pt x="437782" y="1098471"/>
                    <a:pt x="437782" y="1176443"/>
                  </a:cubicBezTo>
                  <a:lnTo>
                    <a:pt x="267661" y="1144545"/>
                  </a:lnTo>
                  <a:lnTo>
                    <a:pt x="272978" y="1086066"/>
                  </a:lnTo>
                  <a:lnTo>
                    <a:pt x="246396" y="1080750"/>
                  </a:lnTo>
                  <a:lnTo>
                    <a:pt x="235764" y="1128596"/>
                  </a:lnTo>
                  <a:cubicBezTo>
                    <a:pt x="171969" y="1093154"/>
                    <a:pt x="108173" y="988602"/>
                    <a:pt x="44378" y="1022271"/>
                  </a:cubicBezTo>
                  <a:cubicBezTo>
                    <a:pt x="-67265" y="1031131"/>
                    <a:pt x="65643" y="1114420"/>
                    <a:pt x="76275" y="1160494"/>
                  </a:cubicBezTo>
                  <a:cubicBezTo>
                    <a:pt x="196777" y="1358968"/>
                    <a:pt x="397024" y="1382006"/>
                    <a:pt x="549424" y="1420991"/>
                  </a:cubicBezTo>
                  <a:lnTo>
                    <a:pt x="544108" y="1442257"/>
                  </a:lnTo>
                  <a:lnTo>
                    <a:pt x="1203326" y="1692122"/>
                  </a:lnTo>
                  <a:cubicBezTo>
                    <a:pt x="1398256" y="1793130"/>
                    <a:pt x="1699512" y="1878192"/>
                    <a:pt x="1804066" y="1835661"/>
                  </a:cubicBezTo>
                  <a:cubicBezTo>
                    <a:pt x="2014945" y="1732880"/>
                    <a:pt x="2172661" y="1725792"/>
                    <a:pt x="2356959" y="1670857"/>
                  </a:cubicBezTo>
                  <a:cubicBezTo>
                    <a:pt x="2417211" y="1757689"/>
                    <a:pt x="2450879" y="1881735"/>
                    <a:pt x="2457968" y="2011098"/>
                  </a:cubicBezTo>
                  <a:lnTo>
                    <a:pt x="2468601" y="2622471"/>
                  </a:lnTo>
                  <a:cubicBezTo>
                    <a:pt x="2489866" y="2649052"/>
                    <a:pt x="2479233" y="2723481"/>
                    <a:pt x="2532396" y="2702215"/>
                  </a:cubicBezTo>
                  <a:lnTo>
                    <a:pt x="3079973" y="2702215"/>
                  </a:lnTo>
                  <a:lnTo>
                    <a:pt x="3079949" y="2700670"/>
                  </a:lnTo>
                  <a:lnTo>
                    <a:pt x="3534914" y="2700670"/>
                  </a:lnTo>
                  <a:cubicBezTo>
                    <a:pt x="3588077" y="2721936"/>
                    <a:pt x="3577444" y="2647507"/>
                    <a:pt x="3598709" y="2620926"/>
                  </a:cubicBezTo>
                  <a:lnTo>
                    <a:pt x="3609342" y="2009553"/>
                  </a:lnTo>
                  <a:cubicBezTo>
                    <a:pt x="3616431" y="1880190"/>
                    <a:pt x="3650099" y="1756144"/>
                    <a:pt x="3710351" y="1669312"/>
                  </a:cubicBezTo>
                  <a:cubicBezTo>
                    <a:pt x="3894649" y="1724247"/>
                    <a:pt x="4052365" y="1731335"/>
                    <a:pt x="4263244" y="1834116"/>
                  </a:cubicBezTo>
                  <a:cubicBezTo>
                    <a:pt x="4367798" y="1876647"/>
                    <a:pt x="4669054" y="1791585"/>
                    <a:pt x="4863984" y="1690577"/>
                  </a:cubicBezTo>
                  <a:lnTo>
                    <a:pt x="5523202" y="1440712"/>
                  </a:lnTo>
                  <a:lnTo>
                    <a:pt x="5517886" y="1419446"/>
                  </a:lnTo>
                  <a:cubicBezTo>
                    <a:pt x="5670286" y="1380461"/>
                    <a:pt x="5870533" y="1357423"/>
                    <a:pt x="5991035" y="1158949"/>
                  </a:cubicBezTo>
                  <a:cubicBezTo>
                    <a:pt x="6001667" y="1112875"/>
                    <a:pt x="6134575" y="1029586"/>
                    <a:pt x="6022932" y="1020726"/>
                  </a:cubicBezTo>
                  <a:cubicBezTo>
                    <a:pt x="5959137" y="987057"/>
                    <a:pt x="5895341" y="1091609"/>
                    <a:pt x="5831546" y="1127051"/>
                  </a:cubicBezTo>
                  <a:lnTo>
                    <a:pt x="5820914" y="1079205"/>
                  </a:lnTo>
                  <a:lnTo>
                    <a:pt x="5794332" y="1084521"/>
                  </a:lnTo>
                  <a:lnTo>
                    <a:pt x="5799649" y="1143000"/>
                  </a:lnTo>
                  <a:lnTo>
                    <a:pt x="5629528" y="1174898"/>
                  </a:lnTo>
                  <a:cubicBezTo>
                    <a:pt x="5629528" y="1096926"/>
                    <a:pt x="5767751" y="955157"/>
                    <a:pt x="5629528" y="940981"/>
                  </a:cubicBezTo>
                  <a:lnTo>
                    <a:pt x="5443458" y="1228060"/>
                  </a:lnTo>
                  <a:lnTo>
                    <a:pt x="5432825" y="1196163"/>
                  </a:lnTo>
                  <a:cubicBezTo>
                    <a:pt x="5179416" y="1288311"/>
                    <a:pt x="4814364" y="1385778"/>
                    <a:pt x="4497160" y="1440712"/>
                  </a:cubicBezTo>
                  <a:cubicBezTo>
                    <a:pt x="4229574" y="1339702"/>
                    <a:pt x="3961988" y="1185530"/>
                    <a:pt x="3694402" y="1057939"/>
                  </a:cubicBezTo>
                  <a:cubicBezTo>
                    <a:pt x="3517193" y="1066800"/>
                    <a:pt x="3339984" y="1011866"/>
                    <a:pt x="3258467" y="893135"/>
                  </a:cubicBezTo>
                  <a:lnTo>
                    <a:pt x="3205305" y="893135"/>
                  </a:lnTo>
                  <a:cubicBezTo>
                    <a:pt x="3290366" y="467832"/>
                    <a:pt x="3455169" y="15950"/>
                    <a:pt x="3029867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iśḻíḑê">
              <a:extLst>
                <a:ext uri="{FF2B5EF4-FFF2-40B4-BE49-F238E27FC236}">
                  <a16:creationId xmlns:a16="http://schemas.microsoft.com/office/drawing/2014/main" id="{5B69A5CE-AD2C-4607-8F23-AC503743C4C5}"/>
                </a:ext>
              </a:extLst>
            </p:cNvPr>
            <p:cNvSpPr/>
            <p:nvPr/>
          </p:nvSpPr>
          <p:spPr>
            <a:xfrm>
              <a:off x="5576922" y="1353727"/>
              <a:ext cx="1071488" cy="1071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800" dirty="0"/>
                <a:t>02</a:t>
              </a:r>
              <a:endParaRPr lang="zh-CN" altLang="en-US" sz="2800" dirty="0"/>
            </a:p>
          </p:txBody>
        </p:sp>
        <p:sp>
          <p:nvSpPr>
            <p:cNvPr id="22" name="îṡ1iďè">
              <a:extLst>
                <a:ext uri="{FF2B5EF4-FFF2-40B4-BE49-F238E27FC236}">
                  <a16:creationId xmlns:a16="http://schemas.microsoft.com/office/drawing/2014/main" id="{E3D7ED33-4024-45AF-A169-E1231B708587}"/>
                </a:ext>
              </a:extLst>
            </p:cNvPr>
            <p:cNvSpPr/>
            <p:nvPr/>
          </p:nvSpPr>
          <p:spPr>
            <a:xfrm>
              <a:off x="3165378" y="4038601"/>
              <a:ext cx="1071488" cy="1071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800" dirty="0"/>
                <a:t>01</a:t>
              </a:r>
              <a:endParaRPr lang="zh-CN" altLang="en-US" sz="2800" dirty="0"/>
            </a:p>
          </p:txBody>
        </p:sp>
        <p:sp>
          <p:nvSpPr>
            <p:cNvPr id="24" name="îŝ1îde">
              <a:extLst>
                <a:ext uri="{FF2B5EF4-FFF2-40B4-BE49-F238E27FC236}">
                  <a16:creationId xmlns:a16="http://schemas.microsoft.com/office/drawing/2014/main" id="{266BA30E-20EE-476C-9925-224BAE66F347}"/>
                </a:ext>
              </a:extLst>
            </p:cNvPr>
            <p:cNvSpPr/>
            <p:nvPr/>
          </p:nvSpPr>
          <p:spPr>
            <a:xfrm>
              <a:off x="7955136" y="4038600"/>
              <a:ext cx="1071488" cy="1071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800" dirty="0"/>
                <a:t>0</a:t>
              </a:r>
              <a:r>
                <a:rPr lang="en-US" altLang="zh-TW" sz="2800" dirty="0"/>
                <a:t>3</a:t>
              </a:r>
              <a:endParaRPr lang="zh-CN" altLang="en-US" sz="2800" dirty="0"/>
            </a:p>
          </p:txBody>
        </p:sp>
        <p:sp>
          <p:nvSpPr>
            <p:cNvPr id="25" name="íṧ1îḍê">
              <a:extLst>
                <a:ext uri="{FF2B5EF4-FFF2-40B4-BE49-F238E27FC236}">
                  <a16:creationId xmlns:a16="http://schemas.microsoft.com/office/drawing/2014/main" id="{3F4E1474-D602-46BE-BE03-500CDDA2861F}"/>
                </a:ext>
              </a:extLst>
            </p:cNvPr>
            <p:cNvSpPr txBox="1"/>
            <p:nvPr/>
          </p:nvSpPr>
          <p:spPr bwMode="auto">
            <a:xfrm>
              <a:off x="593430" y="3607145"/>
              <a:ext cx="248210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TW" altLang="en-US" sz="2000" b="1" dirty="0"/>
                <a:t>線性回歸的應用擴展到分類</a:t>
              </a:r>
              <a:endParaRPr lang="en-US" altLang="zh-CN" sz="2000" b="1" dirty="0"/>
            </a:p>
          </p:txBody>
        </p:sp>
        <p:sp>
          <p:nvSpPr>
            <p:cNvPr id="26" name="ïṡḷíḓe">
              <a:extLst>
                <a:ext uri="{FF2B5EF4-FFF2-40B4-BE49-F238E27FC236}">
                  <a16:creationId xmlns:a16="http://schemas.microsoft.com/office/drawing/2014/main" id="{A0703B4A-7C2F-46FB-BB87-C8478C9D43FD}"/>
                </a:ext>
              </a:extLst>
            </p:cNvPr>
            <p:cNvSpPr/>
            <p:nvPr/>
          </p:nvSpPr>
          <p:spPr bwMode="auto">
            <a:xfrm>
              <a:off x="593430" y="4176312"/>
              <a:ext cx="2603788" cy="146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/>
                <a:t>兩個類別的分類是很簡單</a:t>
              </a:r>
              <a:endParaRPr lang="en-US" altLang="zh-TW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/>
                <a:t>否則使用多響應線性回歸或成對線性回歸</a:t>
              </a:r>
              <a:endParaRPr lang="en-US" altLang="zh-CN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/>
            </a:p>
          </p:txBody>
        </p:sp>
        <p:sp>
          <p:nvSpPr>
            <p:cNvPr id="27" name="îṧľïḑé">
              <a:extLst>
                <a:ext uri="{FF2B5EF4-FFF2-40B4-BE49-F238E27FC236}">
                  <a16:creationId xmlns:a16="http://schemas.microsoft.com/office/drawing/2014/main" id="{DDA72554-E202-4472-9FB1-588DE6A3AADE}"/>
                </a:ext>
              </a:extLst>
            </p:cNvPr>
            <p:cNvSpPr txBox="1"/>
            <p:nvPr/>
          </p:nvSpPr>
          <p:spPr bwMode="auto">
            <a:xfrm>
              <a:off x="9038054" y="4221181"/>
              <a:ext cx="2482103" cy="6900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TW" altLang="en-US" sz="2000" b="1" dirty="0"/>
                <a:t>但我們可以做得更好：</a:t>
              </a:r>
              <a:endParaRPr lang="en-US" altLang="zh-TW" sz="2000" b="1" dirty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TW" altLang="en-US" sz="2000" b="1" dirty="0"/>
                <a:t>邏輯回歸</a:t>
              </a:r>
              <a:endParaRPr lang="en-US" altLang="zh-CN" sz="2000" b="1" dirty="0"/>
            </a:p>
          </p:txBody>
        </p:sp>
        <p:sp>
          <p:nvSpPr>
            <p:cNvPr id="29" name="iṥḷíḓé">
              <a:extLst>
                <a:ext uri="{FF2B5EF4-FFF2-40B4-BE49-F238E27FC236}">
                  <a16:creationId xmlns:a16="http://schemas.microsoft.com/office/drawing/2014/main" id="{D2F3DB81-33DB-44DB-AEAB-0DF578A8EDE6}"/>
                </a:ext>
              </a:extLst>
            </p:cNvPr>
            <p:cNvSpPr txBox="1"/>
            <p:nvPr/>
          </p:nvSpPr>
          <p:spPr bwMode="auto">
            <a:xfrm>
              <a:off x="4378512" y="2424068"/>
              <a:ext cx="3432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TW" altLang="en-US" sz="2000" b="1" dirty="0"/>
                <a:t>還了解到</a:t>
              </a:r>
              <a:endParaRPr lang="en-US" altLang="zh-CN" sz="2000" b="1" dirty="0"/>
            </a:p>
          </p:txBody>
        </p:sp>
        <p:sp>
          <p:nvSpPr>
            <p:cNvPr id="30" name="ïṩlïdê">
              <a:extLst>
                <a:ext uri="{FF2B5EF4-FFF2-40B4-BE49-F238E27FC236}">
                  <a16:creationId xmlns:a16="http://schemas.microsoft.com/office/drawing/2014/main" id="{6A23DB16-5340-40C7-B6CC-659FCFDD5675}"/>
                </a:ext>
              </a:extLst>
            </p:cNvPr>
            <p:cNvSpPr/>
            <p:nvPr/>
          </p:nvSpPr>
          <p:spPr bwMode="auto">
            <a:xfrm>
              <a:off x="4396302" y="2791776"/>
              <a:ext cx="3842175" cy="233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/>
                <a:t>無監督屬性過濾器</a:t>
              </a:r>
              <a:r>
                <a:rPr lang="en-US" altLang="zh-TW" sz="1600" dirty="0" err="1"/>
                <a:t>NominalToBinary</a:t>
              </a:r>
              <a:r>
                <a:rPr lang="zh-TW" altLang="en-US" sz="1600" dirty="0"/>
                <a:t>，</a:t>
              </a:r>
              <a:br>
                <a:rPr lang="en-US" altLang="zh-TW" sz="1600" dirty="0"/>
              </a:br>
              <a:r>
                <a:rPr lang="en-US" altLang="zh-TW" sz="1600" dirty="0" err="1"/>
                <a:t>NumericToNomina</a:t>
              </a:r>
              <a:endParaRPr lang="en-US" altLang="zh-TW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600" dirty="0"/>
                <a:t>監督屬性過濾器</a:t>
              </a:r>
              <a:r>
                <a:rPr lang="en-US" altLang="zh-TW" sz="1600" dirty="0" err="1"/>
                <a:t>AddClassification</a:t>
              </a:r>
              <a:endParaRPr lang="en-US" altLang="zh-TW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1600" dirty="0"/>
                <a:t>設置/取消設置</a:t>
              </a:r>
              <a:r>
                <a:rPr lang="zh-TW" altLang="en-US" sz="1600" dirty="0"/>
                <a:t>類別</a:t>
              </a:r>
              <a:endParaRPr lang="en-US" altLang="zh-TW" sz="16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zh-TW" sz="1600" dirty="0"/>
                <a:t>OneR的minBucketSize參數</a:t>
              </a:r>
              <a:br>
                <a:rPr lang="zh-TW" altLang="zh-TW" sz="1600" dirty="0"/>
              </a:br>
              <a:br>
                <a:rPr lang="zh-TW" altLang="zh-TW" sz="1600" dirty="0"/>
              </a:br>
              <a:endParaRPr lang="en-US" altLang="zh-CN" sz="1600" dirty="0"/>
            </a:p>
          </p:txBody>
        </p:sp>
      </p:grpSp>
      <p:sp>
        <p:nvSpPr>
          <p:cNvPr id="33" name="ïṩlïdê">
            <a:extLst>
              <a:ext uri="{FF2B5EF4-FFF2-40B4-BE49-F238E27FC236}">
                <a16:creationId xmlns:a16="http://schemas.microsoft.com/office/drawing/2014/main" id="{236E3B6B-DD43-4D2E-B89C-07A89E56EA4A}"/>
              </a:ext>
            </a:extLst>
          </p:cNvPr>
          <p:cNvSpPr/>
          <p:nvPr/>
        </p:nvSpPr>
        <p:spPr bwMode="auto">
          <a:xfrm>
            <a:off x="9038054" y="4937088"/>
            <a:ext cx="2759258" cy="117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下一節課</a:t>
            </a:r>
            <a:br>
              <a:rPr lang="zh-TW" altLang="zh-TW" sz="1600" dirty="0"/>
            </a:br>
            <a:br>
              <a:rPr lang="zh-TW" altLang="zh-TW" sz="1600" dirty="0"/>
            </a:b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43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6">
            <a:extLst/>
          </p:cNvPr>
          <p:cNvSpPr txBox="1"/>
          <p:nvPr/>
        </p:nvSpPr>
        <p:spPr>
          <a:xfrm>
            <a:off x="6863642" y="2592176"/>
            <a:ext cx="4437631" cy="1811149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03732492-8157-43e9-b422-4a6d6d8f4c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e2b5877-fc96-4714-be8f-0ebf0c2a7964"/>
</p:tagLst>
</file>

<file path=ppt/theme/theme1.xml><?xml version="1.0" encoding="utf-8"?>
<a:theme xmlns:a="http://schemas.openxmlformats.org/drawingml/2006/main" name="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721"/>
      </a:accent1>
      <a:accent2>
        <a:srgbClr val="4DAFCE"/>
      </a:accent2>
      <a:accent3>
        <a:srgbClr val="192834"/>
      </a:accent3>
      <a:accent4>
        <a:srgbClr val="F3B919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232</TotalTime>
  <Words>252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宋体</vt:lpstr>
      <vt:lpstr>標楷體</vt:lpstr>
      <vt:lpstr>Arial</vt:lpstr>
      <vt:lpstr>Calibri</vt:lpstr>
      <vt:lpstr>Impact</vt:lpstr>
      <vt:lpstr>主题5</vt:lpstr>
      <vt:lpstr>PowerPoint 簡報</vt:lpstr>
      <vt:lpstr>回歸方案可以用於分類嗎？</vt:lpstr>
      <vt:lpstr>實作解說</vt:lpstr>
      <vt:lpstr>更廣泛的調查</vt:lpstr>
      <vt:lpstr>實作解說 2</vt:lpstr>
      <vt:lpstr>結論</vt:lpstr>
      <vt:lpstr>PowerPoint 簡報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user</cp:lastModifiedBy>
  <cp:revision>24</cp:revision>
  <cp:lastPrinted>2017-08-28T16:00:00Z</cp:lastPrinted>
  <dcterms:created xsi:type="dcterms:W3CDTF">2017-08-28T16:00:00Z</dcterms:created>
  <dcterms:modified xsi:type="dcterms:W3CDTF">2018-10-24T14:18:52Z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f7558377-1bae-4970-a70c-20193bc15c74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2018-08-22T07:30:33.2265457Z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