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38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2FB-2373-4AF9-A21D-2283A90855E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88E5-6751-49E6-953A-D3CAB9AAD9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在概率論中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D88E5-6751-49E6-953A-D3CAB9AAD9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4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D88E5-6751-49E6-953A-D3CAB9AAD9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49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Pr</a:t>
            </a:r>
            <a:r>
              <a:rPr lang="en-US" altLang="zh-TW" dirty="0"/>
              <a:t>[play]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假設去玩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D88E5-6751-49E6-953A-D3CAB9AAD9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7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Pr</a:t>
            </a:r>
            <a:r>
              <a:rPr lang="en-US" altLang="zh-TW" dirty="0"/>
              <a:t>[E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H]</a:t>
            </a:r>
            <a:r>
              <a:rPr lang="zh-TW" altLang="en-US" dirty="0"/>
              <a:t> 的後驗機率，即為在</a:t>
            </a:r>
            <a:r>
              <a:rPr lang="en-US" altLang="zh-TW" dirty="0"/>
              <a:t>outlook</a:t>
            </a:r>
            <a:r>
              <a:rPr lang="zh-TW" altLang="en-US" dirty="0"/>
              <a:t>、</a:t>
            </a:r>
            <a:r>
              <a:rPr lang="en-US" altLang="zh-TW" dirty="0"/>
              <a:t>temperature</a:t>
            </a:r>
            <a:r>
              <a:rPr lang="zh-TW" altLang="en-US" dirty="0"/>
              <a:t>等每個證據</a:t>
            </a:r>
            <a:r>
              <a:rPr lang="zh-TW" altLang="en-US" dirty="0" smtClean="0"/>
              <a:t>的後驗</a:t>
            </a:r>
            <a:r>
              <a:rPr lang="zh-TW" altLang="en-US" dirty="0"/>
              <a:t>機率的乘積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D88E5-6751-49E6-953A-D3CAB9AAD9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77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D88E5-6751-49E6-953A-D3CAB9AAD9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4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Weka</a:t>
            </a:r>
            <a:r>
              <a:rPr lang="zh-TW" altLang="en-US" dirty="0"/>
              <a:t>的上方列表中，每個項目都多</a:t>
            </a:r>
            <a:r>
              <a:rPr lang="en-US" altLang="zh-TW" dirty="0"/>
              <a:t>+1</a:t>
            </a:r>
            <a:r>
              <a:rPr lang="zh-TW" altLang="en-US" dirty="0"/>
              <a:t>，這麼做是為了避免有</a:t>
            </a:r>
            <a:r>
              <a:rPr lang="en-US" altLang="zh-TW" dirty="0"/>
              <a:t>0</a:t>
            </a:r>
            <a:r>
              <a:rPr lang="zh-TW" altLang="en-US" dirty="0"/>
              <a:t>次的資料。因為如果是</a:t>
            </a:r>
            <a:r>
              <a:rPr lang="en-US" altLang="zh-TW" dirty="0"/>
              <a:t>0</a:t>
            </a:r>
            <a:r>
              <a:rPr lang="zh-TW" altLang="en-US" dirty="0"/>
              <a:t>次算出的概率會為</a:t>
            </a:r>
            <a:r>
              <a:rPr lang="en-US" altLang="zh-TW" dirty="0"/>
              <a:t>0</a:t>
            </a:r>
            <a:r>
              <a:rPr lang="zh-TW" altLang="en-US" dirty="0"/>
              <a:t>，不管乘以什麼數都是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D88E5-6751-49E6-953A-D3CAB9AAD9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18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3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31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1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50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33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5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7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10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99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0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5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B238-5EB3-4AB4-BDA5-CEBDB46F8973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3C87-08BA-4D0C-B863-921A94E11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99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04594-707E-47E2-94D7-584EB0BEC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DATA MINING WITH WEKA 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8208D5-6F71-4134-9479-0B66BF464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Class 3 – lesson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59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2A5DA-054F-43D6-A91F-37F7C5D9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</a:pPr>
            <a:r>
              <a:rPr lang="en-US" altLang="zh-TW" sz="4800" cap="none" dirty="0">
                <a:solidFill>
                  <a:prstClr val="white"/>
                </a:solidFill>
                <a:cs typeface="+mn-cs"/>
              </a:rPr>
              <a:t>Naive Bayes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CFCB7-167E-4E85-9115-F6E24FBD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84606" cy="398999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Naive Bayes</a:t>
            </a:r>
            <a:r>
              <a:rPr lang="zh-TW" altLang="en-US" dirty="0"/>
              <a:t>基於兩個假設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       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1.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所有屬性都是</a:t>
            </a:r>
            <a:r>
              <a:rPr lang="zh-TW" altLang="en-US" b="1" dirty="0">
                <a:latin typeface="PMingLiU" panose="02020500000000000000" pitchFamily="18" charset="-120"/>
                <a:ea typeface="PMingLiU" panose="02020500000000000000" pitchFamily="18" charset="-120"/>
              </a:rPr>
              <a:t>同樣的重要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       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2.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且它們在統計上是</a:t>
            </a:r>
            <a:r>
              <a:rPr lang="zh-TW" altLang="en-US" b="1" dirty="0">
                <a:latin typeface="PMingLiU" panose="02020500000000000000" pitchFamily="18" charset="-120"/>
                <a:ea typeface="PMingLiU" panose="02020500000000000000" pitchFamily="18" charset="-120"/>
              </a:rPr>
              <a:t>獨立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的。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因此，若是有兩個屬性有同樣的值和屬性，對該方法會造成較大的影響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獨立：根據已知屬性的值，無法推測出其它屬性之值。</a:t>
            </a:r>
          </a:p>
          <a:p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實際上獨立條件假設從來沒有成立過，但是基於它的方法在實踐中是十分有效的，所以只是要求相對獨立。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0470F-182A-443B-A404-3D68B7A9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 Theorem(</a:t>
            </a:r>
            <a:r>
              <a:rPr lang="zh-TW" altLang="en-US" dirty="0"/>
              <a:t>貝葉斯定理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81111-C222-4BCD-B683-07A21AF2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52175"/>
          </a:xfrm>
        </p:spPr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Tomas Bays</a:t>
            </a:r>
            <a:r>
              <a:rPr lang="zh-TW" altLang="en-US" dirty="0"/>
              <a:t>在</a:t>
            </a:r>
            <a:r>
              <a:rPr lang="en-US" altLang="zh-TW" dirty="0"/>
              <a:t>18</a:t>
            </a:r>
            <a:r>
              <a:rPr lang="zh-TW" altLang="en-US" dirty="0"/>
              <a:t>世紀提出</a:t>
            </a:r>
            <a:endParaRPr lang="en-US" altLang="zh-TW" dirty="0"/>
          </a:p>
          <a:p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假設</a:t>
            </a:r>
            <a:r>
              <a:rPr lang="en-US" altLang="zh-TW" dirty="0"/>
              <a:t>H</a:t>
            </a:r>
            <a:r>
              <a:rPr lang="en-US" altLang="zh-TW" dirty="0">
                <a:latin typeface="Poor Richard" panose="02080502050505020702" pitchFamily="18" charset="0"/>
              </a:rPr>
              <a:t> 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/>
              <a:t>基於 </a:t>
            </a:r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證據</a:t>
            </a:r>
            <a:r>
              <a:rPr lang="en-US" altLang="zh-TW" dirty="0"/>
              <a:t>E</a:t>
            </a:r>
            <a:r>
              <a:rPr lang="en-US" altLang="zh-TW" dirty="0">
                <a:latin typeface="Poor Richard" panose="02080502050505020702" pitchFamily="18" charset="0"/>
              </a:rPr>
              <a:t> 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/>
              <a:t>發生的概率</a:t>
            </a:r>
            <a:endParaRPr lang="en-US" altLang="zh-TW" dirty="0"/>
          </a:p>
          <a:p>
            <a:r>
              <a:rPr lang="zh-TW" altLang="en-US" dirty="0"/>
              <a:t>應用在</a:t>
            </a:r>
            <a:r>
              <a:rPr lang="en-US" altLang="zh-TW" dirty="0"/>
              <a:t>Weka</a:t>
            </a:r>
            <a:r>
              <a:rPr lang="zh-TW" altLang="en-US" dirty="0"/>
              <a:t>中，</a:t>
            </a:r>
            <a:r>
              <a:rPr lang="en-US" altLang="zh-TW" dirty="0">
                <a:latin typeface="Poor Richard" panose="02080502050505020702" pitchFamily="18" charset="0"/>
              </a:rPr>
              <a:t> “</a:t>
            </a:r>
            <a:r>
              <a:rPr lang="zh-TW" altLang="en-US" dirty="0"/>
              <a:t>假設</a:t>
            </a:r>
            <a:r>
              <a:rPr lang="en-US" altLang="zh-TW" dirty="0"/>
              <a:t>H</a:t>
            </a:r>
            <a:r>
              <a:rPr lang="en-US" altLang="zh-TW" dirty="0">
                <a:latin typeface="Poor Richard" panose="02080502050505020702" pitchFamily="18" charset="0"/>
              </a:rPr>
              <a:t> 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/>
              <a:t>是實例的分類</a:t>
            </a:r>
            <a:r>
              <a:rPr lang="en-US" altLang="zh-TW" dirty="0"/>
              <a:t>(class)</a:t>
            </a:r>
            <a:r>
              <a:rPr lang="zh-TW" altLang="en-US" dirty="0"/>
              <a:t>、</a:t>
            </a:r>
            <a:r>
              <a:rPr lang="en-US" altLang="zh-TW" dirty="0">
                <a:latin typeface="Poor Richard" panose="02080502050505020702" pitchFamily="18" charset="0"/>
              </a:rPr>
              <a:t> “</a:t>
            </a:r>
            <a:r>
              <a:rPr lang="zh-TW" altLang="en-US" dirty="0"/>
              <a:t>證據</a:t>
            </a:r>
            <a:r>
              <a:rPr lang="en-US" altLang="zh-TW" dirty="0"/>
              <a:t>E</a:t>
            </a:r>
            <a:r>
              <a:rPr lang="en-US" altLang="zh-TW" dirty="0">
                <a:latin typeface="Poor Richard" panose="02080502050505020702" pitchFamily="18" charset="0"/>
              </a:rPr>
              <a:t>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/>
              <a:t>是實例的屬性值</a:t>
            </a:r>
            <a:r>
              <a:rPr lang="en-US" altLang="zh-TW" dirty="0"/>
              <a:t>(instance)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9B4992-BD48-4654-A048-93C63C0E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6" y="4654061"/>
            <a:ext cx="7670593" cy="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F8CB2A6-4C68-42AC-A50D-14BDE3D00199}"/>
              </a:ext>
            </a:extLst>
          </p:cNvPr>
          <p:cNvSpPr txBox="1">
            <a:spLocks/>
          </p:cNvSpPr>
          <p:nvPr/>
        </p:nvSpPr>
        <p:spPr>
          <a:xfrm>
            <a:off x="1141411" y="2096086"/>
            <a:ext cx="9905999" cy="384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zh-TW" altLang="en-US" dirty="0"/>
              <a:t>依照定理，</a:t>
            </a:r>
            <a:r>
              <a:rPr lang="en-US" altLang="zh-TW" dirty="0" err="1"/>
              <a:t>Pr</a:t>
            </a:r>
            <a:r>
              <a:rPr lang="en-US" altLang="zh-TW" dirty="0"/>
              <a:t>[H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E]</a:t>
            </a:r>
            <a:r>
              <a:rPr lang="zh-TW" altLang="en-US" dirty="0"/>
              <a:t>是根據 </a:t>
            </a:r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證據</a:t>
            </a:r>
            <a:r>
              <a:rPr lang="en-US" altLang="zh-TW" dirty="0"/>
              <a:t>E</a:t>
            </a:r>
            <a:r>
              <a:rPr lang="en-US" altLang="zh-TW" dirty="0">
                <a:latin typeface="Poor Richard" panose="02080502050505020702" pitchFamily="18" charset="0"/>
              </a:rPr>
              <a:t>”</a:t>
            </a:r>
            <a:r>
              <a:rPr lang="zh-TW" altLang="en-US" dirty="0">
                <a:latin typeface="Poor Richard" panose="02080502050505020702" pitchFamily="18" charset="0"/>
              </a:rPr>
              <a:t> ，該實例被歸類為某一</a:t>
            </a:r>
            <a:r>
              <a:rPr lang="zh-TW" altLang="en-US" dirty="0"/>
              <a:t>分類的概率</a:t>
            </a:r>
            <a:endParaRPr lang="en-US" altLang="zh-TW" dirty="0"/>
          </a:p>
          <a:p>
            <a:pPr>
              <a:lnSpc>
                <a:spcPts val="4000"/>
              </a:lnSpc>
            </a:pPr>
            <a:r>
              <a:rPr lang="en-US" altLang="zh-TW" dirty="0" err="1"/>
              <a:t>Pr</a:t>
            </a:r>
            <a:r>
              <a:rPr lang="en-US" altLang="zh-TW" dirty="0"/>
              <a:t>[H]</a:t>
            </a:r>
            <a:r>
              <a:rPr lang="zh-TW" altLang="en-US" dirty="0"/>
              <a:t> 是 </a:t>
            </a:r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假設</a:t>
            </a:r>
            <a:r>
              <a:rPr lang="en-US" altLang="zh-TW" dirty="0"/>
              <a:t>H</a:t>
            </a:r>
            <a:r>
              <a:rPr lang="en-US" altLang="zh-TW" dirty="0">
                <a:latin typeface="Poor Richard" panose="02080502050505020702" pitchFamily="18" charset="0"/>
              </a:rPr>
              <a:t> 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/>
              <a:t>的</a:t>
            </a:r>
            <a:r>
              <a:rPr lang="zh-TW" altLang="en-US" b="1" dirty="0"/>
              <a:t>先驗機率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[E]</a:t>
            </a:r>
            <a:r>
              <a:rPr lang="zh-TW" altLang="en-US" dirty="0"/>
              <a:t>是 </a:t>
            </a:r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證據</a:t>
            </a:r>
            <a:r>
              <a:rPr lang="en-US" altLang="zh-TW" dirty="0"/>
              <a:t>E</a:t>
            </a:r>
            <a:r>
              <a:rPr lang="en-US" altLang="zh-TW" dirty="0">
                <a:latin typeface="Poor Richard" panose="02080502050505020702" pitchFamily="18" charset="0"/>
              </a:rPr>
              <a:t>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/>
              <a:t>的</a:t>
            </a:r>
            <a:r>
              <a:rPr lang="zh-TW" altLang="en-US" b="1" dirty="0"/>
              <a:t>先驗機率</a:t>
            </a:r>
            <a:endParaRPr lang="en-US" altLang="zh-TW" b="1" dirty="0"/>
          </a:p>
          <a:p>
            <a:pPr marL="0" indent="0">
              <a:lnSpc>
                <a:spcPts val="4000"/>
              </a:lnSpc>
              <a:buNone/>
            </a:pPr>
            <a:r>
              <a:rPr lang="zh-TW" altLang="en-US" sz="2000" dirty="0"/>
              <a:t>      先驗機率</a:t>
            </a:r>
            <a:r>
              <a:rPr lang="zh-TW" altLang="en-US" sz="2000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Poor Richard" panose="02080502050505020702" pitchFamily="18" charset="0"/>
              </a:rPr>
              <a:t>“</a:t>
            </a:r>
            <a:r>
              <a:rPr lang="zh-TW" altLang="en-US" sz="2000" dirty="0"/>
              <a:t>假設</a:t>
            </a:r>
            <a:r>
              <a:rPr lang="en-US" altLang="zh-TW" sz="2000" dirty="0"/>
              <a:t>H</a:t>
            </a:r>
            <a:r>
              <a:rPr lang="en-US" altLang="zh-TW" sz="2000" dirty="0">
                <a:latin typeface="Poor Richard" panose="02080502050505020702" pitchFamily="18" charset="0"/>
              </a:rPr>
              <a:t> ”</a:t>
            </a:r>
            <a:r>
              <a:rPr lang="zh-TW" altLang="en-US" sz="2000" dirty="0">
                <a:latin typeface="Poor Richard" panose="02080502050505020702" pitchFamily="18" charset="0"/>
              </a:rPr>
              <a:t>在</a:t>
            </a:r>
            <a:r>
              <a:rPr lang="zh-TW" altLang="en-US" sz="2000" dirty="0"/>
              <a:t>不知道 </a:t>
            </a:r>
            <a:r>
              <a:rPr lang="en-US" altLang="zh-TW" sz="2000" dirty="0">
                <a:latin typeface="Poor Richard" panose="02080502050505020702" pitchFamily="18" charset="0"/>
              </a:rPr>
              <a:t>“</a:t>
            </a:r>
            <a:r>
              <a:rPr lang="zh-TW" altLang="en-US" sz="2000" dirty="0"/>
              <a:t>證據</a:t>
            </a:r>
            <a:r>
              <a:rPr lang="en-US" altLang="zh-TW" sz="2000" dirty="0"/>
              <a:t>E</a:t>
            </a:r>
            <a:r>
              <a:rPr lang="en-US" altLang="zh-TW" sz="2000" dirty="0">
                <a:latin typeface="Poor Richard" panose="02080502050505020702" pitchFamily="18" charset="0"/>
              </a:rPr>
              <a:t>”</a:t>
            </a:r>
            <a:r>
              <a:rPr lang="zh-TW" altLang="en-US" sz="2000" dirty="0">
                <a:latin typeface="Poor Richard" panose="02080502050505020702" pitchFamily="18" charset="0"/>
              </a:rPr>
              <a:t> 時的</a:t>
            </a:r>
            <a:r>
              <a:rPr lang="zh-TW" altLang="en-US" sz="2000" b="1" dirty="0">
                <a:latin typeface="Poor Richard" panose="02080502050505020702" pitchFamily="18" charset="0"/>
              </a:rPr>
              <a:t>基線概率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>
              <a:lnSpc>
                <a:spcPts val="4000"/>
              </a:lnSpc>
            </a:pPr>
            <a:r>
              <a:rPr lang="zh-TW" altLang="en-US" dirty="0"/>
              <a:t>用這個等式可以基於 </a:t>
            </a:r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證據</a:t>
            </a:r>
            <a:r>
              <a:rPr lang="en-US" altLang="zh-TW" dirty="0"/>
              <a:t>E</a:t>
            </a:r>
            <a:r>
              <a:rPr lang="en-US" altLang="zh-TW" dirty="0">
                <a:latin typeface="Poor Richard" panose="02080502050505020702" pitchFamily="18" charset="0"/>
              </a:rPr>
              <a:t>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/>
              <a:t>來校正</a:t>
            </a:r>
            <a:r>
              <a:rPr lang="en-US" altLang="zh-TW" dirty="0" err="1"/>
              <a:t>Pr</a:t>
            </a:r>
            <a:r>
              <a:rPr lang="en-US" altLang="zh-TW" dirty="0"/>
              <a:t>[H]</a:t>
            </a:r>
            <a:r>
              <a:rPr lang="zh-TW" altLang="en-US" dirty="0">
                <a:latin typeface="Poor Richard" panose="02080502050505020702" pitchFamily="18" charset="0"/>
              </a:rPr>
              <a:t> ，意同於知道 </a:t>
            </a:r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證據</a:t>
            </a:r>
            <a:r>
              <a:rPr lang="en-US" altLang="zh-TW" dirty="0"/>
              <a:t>E</a:t>
            </a:r>
            <a:r>
              <a:rPr lang="en-US" altLang="zh-TW" dirty="0">
                <a:latin typeface="Poor Richard" panose="02080502050505020702" pitchFamily="18" charset="0"/>
              </a:rPr>
              <a:t>”</a:t>
            </a:r>
            <a:r>
              <a:rPr lang="zh-TW" altLang="en-US" dirty="0">
                <a:latin typeface="Poor Richard" panose="02080502050505020702" pitchFamily="18" charset="0"/>
              </a:rPr>
              <a:t> 後 </a:t>
            </a:r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假設</a:t>
            </a:r>
            <a:r>
              <a:rPr lang="en-US" altLang="zh-TW" dirty="0"/>
              <a:t>H</a:t>
            </a:r>
            <a:r>
              <a:rPr lang="en-US" altLang="zh-TW" dirty="0">
                <a:latin typeface="Poor Richard" panose="02080502050505020702" pitchFamily="18" charset="0"/>
              </a:rPr>
              <a:t> ”</a:t>
            </a:r>
            <a:r>
              <a:rPr lang="zh-TW" altLang="en-US" dirty="0">
                <a:latin typeface="Poor Richard" panose="02080502050505020702" pitchFamily="18" charset="0"/>
              </a:rPr>
              <a:t> 發生的概率</a:t>
            </a:r>
            <a:r>
              <a:rPr lang="zh-TW" altLang="en-US" dirty="0"/>
              <a:t>，</a:t>
            </a:r>
            <a:r>
              <a:rPr lang="zh-TW" altLang="en-US" dirty="0">
                <a:latin typeface="Poor Richard" panose="02080502050505020702" pitchFamily="18" charset="0"/>
              </a:rPr>
              <a:t>也就是</a:t>
            </a:r>
            <a:r>
              <a:rPr lang="zh-TW" altLang="en-US" b="1" dirty="0">
                <a:latin typeface="Poor Richard" panose="02080502050505020702" pitchFamily="18" charset="0"/>
              </a:rPr>
              <a:t>後驗機率</a:t>
            </a:r>
            <a:r>
              <a:rPr lang="en-US" altLang="zh-TW" dirty="0" err="1"/>
              <a:t>Pr</a:t>
            </a:r>
            <a:r>
              <a:rPr lang="en-US" altLang="zh-TW" dirty="0"/>
              <a:t>[H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E] </a:t>
            </a:r>
            <a:r>
              <a:rPr lang="zh-TW" altLang="en-US" dirty="0">
                <a:latin typeface="Poor Richard" panose="02080502050505020702" pitchFamily="18" charset="0"/>
              </a:rPr>
              <a:t>。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359ADB-55C4-4568-A49E-04D3F505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13" y="916009"/>
            <a:ext cx="7670593" cy="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77D01-E221-4695-B958-49792889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543" y="1252023"/>
            <a:ext cx="4477799" cy="510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Ex: </a:t>
            </a:r>
          </a:p>
          <a:p>
            <a:pPr marL="0" indent="0">
              <a:buNone/>
            </a:pPr>
            <a:r>
              <a:rPr lang="zh-TW" altLang="en-US" dirty="0"/>
              <a:t>在天氣數據中有</a:t>
            </a:r>
            <a:r>
              <a:rPr lang="en-US" altLang="zh-TW" dirty="0"/>
              <a:t>9</a:t>
            </a:r>
            <a:r>
              <a:rPr lang="zh-TW" altLang="en-US" dirty="0"/>
              <a:t>個</a:t>
            </a:r>
            <a:r>
              <a:rPr lang="en-US" altLang="zh-TW" dirty="0"/>
              <a:t>yes</a:t>
            </a:r>
            <a:r>
              <a:rPr lang="zh-TW" altLang="en-US" dirty="0"/>
              <a:t>和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no</a:t>
            </a:r>
          </a:p>
          <a:p>
            <a:pPr marL="0" indent="0">
              <a:buNone/>
            </a:pPr>
            <a:r>
              <a:rPr lang="zh-TW" altLang="en-US" dirty="0"/>
              <a:t>所以假設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play</a:t>
            </a:r>
            <a:r>
              <a:rPr lang="zh-TW" altLang="en-US" dirty="0"/>
              <a:t>是</a:t>
            </a:r>
            <a:r>
              <a:rPr lang="en-US" altLang="zh-TW" dirty="0"/>
              <a:t>yes</a:t>
            </a:r>
            <a:r>
              <a:rPr lang="zh-TW" altLang="en-US" dirty="0"/>
              <a:t>的概率是</a:t>
            </a:r>
            <a:r>
              <a:rPr lang="en-US" altLang="zh-TW" dirty="0"/>
              <a:t>9/14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play</a:t>
            </a:r>
            <a:r>
              <a:rPr lang="zh-TW" altLang="en-US" dirty="0"/>
              <a:t>是</a:t>
            </a:r>
            <a:r>
              <a:rPr lang="en-US" altLang="zh-TW" dirty="0"/>
              <a:t>no</a:t>
            </a:r>
            <a:r>
              <a:rPr lang="zh-TW" altLang="en-US" dirty="0"/>
              <a:t>的概率是</a:t>
            </a:r>
            <a:r>
              <a:rPr lang="en-US" altLang="zh-TW" dirty="0"/>
              <a:t>5/14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Pr</a:t>
            </a:r>
            <a:r>
              <a:rPr lang="en-US" altLang="zh-TW" dirty="0"/>
              <a:t>[H] = </a:t>
            </a:r>
            <a:r>
              <a:rPr lang="en-US" altLang="zh-TW" dirty="0" err="1"/>
              <a:t>Pr</a:t>
            </a:r>
            <a:r>
              <a:rPr lang="en-US" altLang="zh-TW" dirty="0"/>
              <a:t>[play]</a:t>
            </a:r>
            <a:r>
              <a:rPr lang="zh-TW" altLang="en-US" dirty="0"/>
              <a:t>，其中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yes</a:t>
            </a:r>
            <a:r>
              <a:rPr lang="zh-TW" altLang="en-US" dirty="0"/>
              <a:t>的概率為</a:t>
            </a:r>
            <a:r>
              <a:rPr lang="en-US" altLang="zh-TW" dirty="0"/>
              <a:t>64%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no</a:t>
            </a:r>
            <a:r>
              <a:rPr lang="zh-TW" altLang="en-US" dirty="0"/>
              <a:t>的概率為</a:t>
            </a:r>
            <a:r>
              <a:rPr lang="en-US" altLang="zh-TW" dirty="0"/>
              <a:t>36%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5CAECA-35A5-4FCE-8D46-13BA20AC7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6831"/>
              </p:ext>
            </p:extLst>
          </p:nvPr>
        </p:nvGraphicFramePr>
        <p:xfrm>
          <a:off x="2036802" y="4994029"/>
          <a:ext cx="3612468" cy="136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156">
                  <a:extLst>
                    <a:ext uri="{9D8B030D-6E8A-4147-A177-3AD203B41FA5}">
                      <a16:colId xmlns:a16="http://schemas.microsoft.com/office/drawing/2014/main" val="1054999177"/>
                    </a:ext>
                  </a:extLst>
                </a:gridCol>
                <a:gridCol w="1204156">
                  <a:extLst>
                    <a:ext uri="{9D8B030D-6E8A-4147-A177-3AD203B41FA5}">
                      <a16:colId xmlns:a16="http://schemas.microsoft.com/office/drawing/2014/main" val="3993368849"/>
                    </a:ext>
                  </a:extLst>
                </a:gridCol>
                <a:gridCol w="1204156">
                  <a:extLst>
                    <a:ext uri="{9D8B030D-6E8A-4147-A177-3AD203B41FA5}">
                      <a16:colId xmlns:a16="http://schemas.microsoft.com/office/drawing/2014/main" val="451933329"/>
                    </a:ext>
                  </a:extLst>
                </a:gridCol>
              </a:tblGrid>
              <a:tr h="340671"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Play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概率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994887"/>
                  </a:ext>
                </a:extLst>
              </a:tr>
              <a:tr h="340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64%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9558827"/>
                  </a:ext>
                </a:extLst>
              </a:tr>
              <a:tr h="340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36%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1818360"/>
                  </a:ext>
                </a:extLst>
              </a:tr>
              <a:tr h="34067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總量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6058781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1E0CA45-E36F-4DB0-956F-44C94E42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15" y="759654"/>
            <a:ext cx="4806042" cy="40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A82C0D3-F9C1-4A06-B2FC-A7554A81EC92}"/>
              </a:ext>
            </a:extLst>
          </p:cNvPr>
          <p:cNvSpPr txBox="1">
            <a:spLocks/>
          </p:cNvSpPr>
          <p:nvPr/>
        </p:nvSpPr>
        <p:spPr>
          <a:xfrm>
            <a:off x="1139483" y="1266092"/>
            <a:ext cx="10072468" cy="476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證據</a:t>
            </a:r>
            <a:r>
              <a:rPr lang="en-US" altLang="zh-TW" dirty="0"/>
              <a:t>E</a:t>
            </a:r>
            <a:r>
              <a:rPr lang="en-US" altLang="zh-TW" dirty="0">
                <a:latin typeface="Poor Richard" panose="02080502050505020702" pitchFamily="18" charset="0"/>
              </a:rPr>
              <a:t>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：數據集中</a:t>
            </a:r>
            <a:r>
              <a:rPr lang="zh-TW" altLang="en-US" dirty="0"/>
              <a:t>的四個屬性值</a:t>
            </a:r>
            <a:r>
              <a:rPr lang="en-US" altLang="zh-TW" dirty="0"/>
              <a:t>outlook</a:t>
            </a:r>
            <a:r>
              <a:rPr lang="zh-TW" altLang="en-US" dirty="0"/>
              <a:t>、</a:t>
            </a:r>
            <a:r>
              <a:rPr lang="en-US" altLang="zh-TW" dirty="0"/>
              <a:t>temperature</a:t>
            </a:r>
            <a:r>
              <a:rPr lang="zh-TW" altLang="en-US" dirty="0"/>
              <a:t>、</a:t>
            </a:r>
            <a:r>
              <a:rPr lang="en-US" altLang="zh-TW" dirty="0"/>
              <a:t>humidity</a:t>
            </a:r>
            <a:r>
              <a:rPr lang="zh-TW" altLang="en-US" dirty="0"/>
              <a:t>、</a:t>
            </a:r>
            <a:r>
              <a:rPr lang="en-US" altLang="zh-TW" dirty="0"/>
              <a:t>windy</a:t>
            </a:r>
          </a:p>
          <a:p>
            <a:r>
              <a:rPr lang="en-US" altLang="zh-TW" dirty="0">
                <a:latin typeface="Poor Richard" panose="02080502050505020702" pitchFamily="18" charset="0"/>
              </a:rPr>
              <a:t>“</a:t>
            </a:r>
            <a:r>
              <a:rPr lang="zh-TW" altLang="en-US" dirty="0"/>
              <a:t>假設</a:t>
            </a:r>
            <a:r>
              <a:rPr lang="en-US" altLang="zh-TW" dirty="0"/>
              <a:t>H</a:t>
            </a:r>
            <a:r>
              <a:rPr lang="en-US" altLang="zh-TW" dirty="0">
                <a:latin typeface="Poor Richard" panose="02080502050505020702" pitchFamily="18" charset="0"/>
              </a:rPr>
              <a:t> ”</a:t>
            </a:r>
            <a:r>
              <a:rPr lang="zh-TW" altLang="en-US" dirty="0">
                <a:latin typeface="Poor Richard" panose="02080502050505020702" pitchFamily="18" charset="0"/>
              </a:rPr>
              <a:t> 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：數據集中</a:t>
            </a:r>
            <a:r>
              <a:rPr lang="zh-TW" altLang="en-US" dirty="0"/>
              <a:t>的屬性值</a:t>
            </a:r>
            <a:r>
              <a:rPr lang="en-US" altLang="zh-TW" dirty="0"/>
              <a:t>play</a:t>
            </a:r>
          </a:p>
          <a:p>
            <a:endParaRPr lang="en-US" altLang="zh-TW" dirty="0"/>
          </a:p>
          <a:p>
            <a:r>
              <a:rPr lang="en-US" altLang="zh-TW" dirty="0" err="1"/>
              <a:t>Pr</a:t>
            </a:r>
            <a:r>
              <a:rPr lang="en-US" altLang="zh-TW" dirty="0"/>
              <a:t>[H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E]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Pr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[E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Poor Richard" panose="02080502050505020702" pitchFamily="18" charset="0"/>
              </a:rPr>
              <a:t>|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H]</a:t>
            </a:r>
            <a:r>
              <a:rPr lang="zh-TW" altLang="en-US" dirty="0"/>
              <a:t> *</a:t>
            </a:r>
            <a:r>
              <a:rPr lang="en-US" altLang="zh-TW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[H]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Pr</a:t>
            </a:r>
            <a:r>
              <a:rPr lang="en-US" altLang="zh-TW" dirty="0"/>
              <a:t>[E]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Pr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[E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Poor Richard" panose="02080502050505020702" pitchFamily="18" charset="0"/>
              </a:rPr>
              <a:t>|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H]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[E1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H]</a:t>
            </a:r>
            <a:r>
              <a:rPr lang="zh-TW" altLang="en-US" dirty="0"/>
              <a:t> *</a:t>
            </a:r>
            <a:r>
              <a:rPr lang="en-US" altLang="zh-TW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[E2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H]</a:t>
            </a:r>
            <a:r>
              <a:rPr lang="zh-TW" altLang="en-US" dirty="0"/>
              <a:t> *</a:t>
            </a:r>
            <a:r>
              <a:rPr lang="en-US" altLang="zh-TW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[E3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H]</a:t>
            </a:r>
            <a:r>
              <a:rPr lang="zh-TW" altLang="en-US" dirty="0"/>
              <a:t> * </a:t>
            </a:r>
            <a:r>
              <a:rPr lang="en-US" altLang="zh-TW" dirty="0" err="1"/>
              <a:t>Pr</a:t>
            </a:r>
            <a:r>
              <a:rPr lang="en-US" altLang="zh-TW" dirty="0"/>
              <a:t>[E4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H]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</a:t>
            </a:r>
            <a:r>
              <a:rPr lang="en-US" altLang="zh-TW" dirty="0" err="1"/>
              <a:t>outlook</a:t>
            </a:r>
            <a:r>
              <a:rPr lang="en-US" altLang="zh-TW" dirty="0" err="1">
                <a:latin typeface="Poor Richard" panose="02080502050505020702" pitchFamily="18" charset="0"/>
              </a:rPr>
              <a:t>|</a:t>
            </a:r>
            <a:r>
              <a:rPr lang="en-US" altLang="zh-TW" dirty="0" err="1"/>
              <a:t>play</a:t>
            </a:r>
            <a:r>
              <a:rPr lang="en-US" altLang="zh-TW" dirty="0"/>
              <a:t>]</a:t>
            </a:r>
            <a:r>
              <a:rPr lang="zh-TW" altLang="en-US" dirty="0"/>
              <a:t> * </a:t>
            </a:r>
            <a:r>
              <a:rPr lang="en-US" altLang="zh-TW" dirty="0" err="1"/>
              <a:t>Pr</a:t>
            </a:r>
            <a:r>
              <a:rPr lang="en-US" altLang="zh-TW" dirty="0"/>
              <a:t>[</a:t>
            </a:r>
            <a:r>
              <a:rPr lang="en-US" altLang="zh-TW" dirty="0" err="1"/>
              <a:t>temperature</a:t>
            </a:r>
            <a:r>
              <a:rPr lang="en-US" altLang="zh-TW" dirty="0" err="1">
                <a:latin typeface="Poor Richard" panose="02080502050505020702" pitchFamily="18" charset="0"/>
              </a:rPr>
              <a:t>|</a:t>
            </a:r>
            <a:r>
              <a:rPr lang="en-US" altLang="zh-TW" dirty="0" err="1"/>
              <a:t>play</a:t>
            </a:r>
            <a:r>
              <a:rPr lang="en-US" altLang="zh-TW" dirty="0"/>
              <a:t>]</a:t>
            </a:r>
            <a:r>
              <a:rPr lang="zh-TW" altLang="en-US" dirty="0"/>
              <a:t> * </a:t>
            </a:r>
            <a:r>
              <a:rPr lang="en-US" altLang="zh-TW" dirty="0" err="1"/>
              <a:t>Pr</a:t>
            </a:r>
            <a:r>
              <a:rPr lang="en-US" altLang="zh-TW" dirty="0"/>
              <a:t>[</a:t>
            </a:r>
            <a:r>
              <a:rPr lang="en-US" altLang="zh-TW" dirty="0" err="1"/>
              <a:t>humidity</a:t>
            </a:r>
            <a:r>
              <a:rPr lang="en-US" altLang="zh-TW" dirty="0" err="1">
                <a:latin typeface="Poor Richard" panose="02080502050505020702" pitchFamily="18" charset="0"/>
              </a:rPr>
              <a:t>|</a:t>
            </a:r>
            <a:r>
              <a:rPr lang="en-US" altLang="zh-TW" dirty="0" err="1"/>
              <a:t>play</a:t>
            </a:r>
            <a:r>
              <a:rPr lang="en-US" altLang="zh-TW" dirty="0"/>
              <a:t>]</a:t>
            </a:r>
            <a:r>
              <a:rPr lang="zh-TW" altLang="en-US" dirty="0"/>
              <a:t> * </a:t>
            </a:r>
            <a:r>
              <a:rPr lang="en-US" altLang="zh-TW" dirty="0" err="1"/>
              <a:t>Pr</a:t>
            </a:r>
            <a:r>
              <a:rPr lang="en-US" altLang="zh-TW" dirty="0"/>
              <a:t>[</a:t>
            </a:r>
            <a:r>
              <a:rPr lang="en-US" altLang="zh-TW" dirty="0" err="1"/>
              <a:t>windy</a:t>
            </a:r>
            <a:r>
              <a:rPr lang="en-US" altLang="zh-TW" dirty="0" err="1">
                <a:latin typeface="Poor Richard" panose="02080502050505020702" pitchFamily="18" charset="0"/>
              </a:rPr>
              <a:t>|</a:t>
            </a:r>
            <a:r>
              <a:rPr lang="en-US" altLang="zh-TW" dirty="0" err="1"/>
              <a:t>play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28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8F9C5-71E7-444B-84C7-F41A70BB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1182"/>
            <a:ext cx="9905999" cy="58099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假設某日天氣為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en-US" altLang="zh-TW" dirty="0"/>
          </a:p>
          <a:p>
            <a:r>
              <a:rPr lang="en-US" altLang="zh-TW" dirty="0"/>
              <a:t>Outlook: sunny </a:t>
            </a:r>
            <a:r>
              <a:rPr lang="zh-TW" altLang="en-US" dirty="0"/>
              <a:t>、</a:t>
            </a:r>
            <a:r>
              <a:rPr lang="en-US" altLang="zh-TW" dirty="0"/>
              <a:t>temperature: cool </a:t>
            </a:r>
            <a:r>
              <a:rPr lang="zh-TW" altLang="en-US" dirty="0"/>
              <a:t>、</a:t>
            </a:r>
            <a:r>
              <a:rPr lang="en-US" altLang="zh-TW" dirty="0"/>
              <a:t>humidity: high </a:t>
            </a:r>
            <a:r>
              <a:rPr lang="zh-TW" altLang="en-US" dirty="0"/>
              <a:t>、</a:t>
            </a:r>
            <a:r>
              <a:rPr lang="en-US" altLang="zh-TW" dirty="0"/>
              <a:t>windy: true</a:t>
            </a:r>
          </a:p>
          <a:p>
            <a:r>
              <a:rPr lang="en-US" altLang="zh-TW" dirty="0"/>
              <a:t>Play :</a:t>
            </a:r>
            <a:r>
              <a:rPr lang="zh-TW" altLang="en-US" dirty="0"/>
              <a:t>未知   </a:t>
            </a:r>
            <a:r>
              <a:rPr lang="zh-TW" altLang="en-US" sz="1800" dirty="0"/>
              <a:t>前面提過</a:t>
            </a:r>
            <a:r>
              <a:rPr lang="en-US" altLang="zh-TW" sz="1800" dirty="0" err="1"/>
              <a:t>Pr</a:t>
            </a:r>
            <a:r>
              <a:rPr lang="en-US" altLang="zh-TW" sz="1800" dirty="0"/>
              <a:t>[play]</a:t>
            </a:r>
            <a:r>
              <a:rPr lang="zh-TW" altLang="en-US" sz="1800" dirty="0"/>
              <a:t>，</a:t>
            </a:r>
            <a:r>
              <a:rPr lang="en-US" altLang="zh-TW" sz="1800" dirty="0"/>
              <a:t>yes</a:t>
            </a:r>
            <a:r>
              <a:rPr lang="zh-TW" altLang="en-US" sz="1800" dirty="0"/>
              <a:t>的概率為</a:t>
            </a:r>
            <a:r>
              <a:rPr lang="en-US" altLang="zh-TW" sz="1800" dirty="0"/>
              <a:t>64%</a:t>
            </a:r>
            <a:r>
              <a:rPr lang="zh-TW" altLang="en-US" sz="1800" dirty="0"/>
              <a:t>、</a:t>
            </a:r>
            <a:r>
              <a:rPr lang="en-US" altLang="zh-TW" sz="1800" dirty="0"/>
              <a:t>no</a:t>
            </a:r>
            <a:r>
              <a:rPr lang="zh-TW" altLang="en-US" sz="1800" dirty="0"/>
              <a:t>的概率為</a:t>
            </a:r>
            <a:r>
              <a:rPr lang="en-US" altLang="zh-TW" sz="1800" dirty="0"/>
              <a:t>36%</a:t>
            </a:r>
          </a:p>
          <a:p>
            <a:pPr marL="0" indent="0">
              <a:lnSpc>
                <a:spcPts val="1800"/>
              </a:lnSpc>
              <a:buNone/>
            </a:pP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 err="1"/>
              <a:t>Pr</a:t>
            </a:r>
            <a:r>
              <a:rPr lang="en-US" altLang="zh-TW" dirty="0"/>
              <a:t>[play] </a:t>
            </a:r>
            <a:r>
              <a:rPr lang="zh-TW" altLang="en-US" dirty="0"/>
              <a:t>是</a:t>
            </a:r>
            <a:r>
              <a:rPr lang="en-US" altLang="zh-TW" dirty="0"/>
              <a:t>yes</a:t>
            </a:r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[E|H]</a:t>
            </a:r>
            <a:r>
              <a:rPr lang="zh-TW" altLang="en-US" dirty="0"/>
              <a:t> *</a:t>
            </a:r>
            <a:r>
              <a:rPr lang="en-US" altLang="zh-TW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[H]</a:t>
            </a:r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(22%</a:t>
            </a:r>
            <a:r>
              <a:rPr lang="zh-TW" altLang="en-US" dirty="0"/>
              <a:t>*</a:t>
            </a:r>
            <a:r>
              <a:rPr lang="en-US" altLang="zh-TW" dirty="0"/>
              <a:t>33%</a:t>
            </a:r>
            <a:r>
              <a:rPr lang="zh-TW" altLang="en-US" dirty="0"/>
              <a:t>*</a:t>
            </a:r>
            <a:r>
              <a:rPr lang="en-US" altLang="zh-TW" dirty="0"/>
              <a:t>33%</a:t>
            </a:r>
            <a:r>
              <a:rPr lang="zh-TW" altLang="en-US" dirty="0"/>
              <a:t>*</a:t>
            </a:r>
            <a:r>
              <a:rPr lang="en-US" altLang="zh-TW" dirty="0"/>
              <a:t>33%)</a:t>
            </a:r>
            <a:r>
              <a:rPr lang="zh-TW" altLang="en-US" dirty="0"/>
              <a:t>*</a:t>
            </a:r>
            <a:r>
              <a:rPr lang="en-US" altLang="zh-TW" dirty="0"/>
              <a:t>64%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u="sng" dirty="0"/>
              <a:t>0.0053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 err="1"/>
              <a:t>Pr</a:t>
            </a:r>
            <a:r>
              <a:rPr lang="en-US" altLang="zh-TW" dirty="0"/>
              <a:t>[play] </a:t>
            </a:r>
            <a:r>
              <a:rPr lang="zh-TW" altLang="en-US" dirty="0"/>
              <a:t>是</a:t>
            </a:r>
            <a:r>
              <a:rPr lang="en-US" altLang="zh-TW" dirty="0"/>
              <a:t>no</a:t>
            </a:r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[E|H]</a:t>
            </a:r>
            <a:r>
              <a:rPr lang="zh-TW" altLang="en-US" dirty="0"/>
              <a:t> *</a:t>
            </a:r>
            <a:r>
              <a:rPr lang="en-US" altLang="zh-TW" dirty="0"/>
              <a:t> </a:t>
            </a:r>
            <a:r>
              <a:rPr lang="en-US" altLang="zh-TW" dirty="0" err="1"/>
              <a:t>Pr</a:t>
            </a:r>
            <a:r>
              <a:rPr lang="en-US" altLang="zh-TW" dirty="0"/>
              <a:t>[H]</a:t>
            </a:r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(60%</a:t>
            </a:r>
            <a:r>
              <a:rPr lang="zh-TW" altLang="en-US" dirty="0"/>
              <a:t>*</a:t>
            </a:r>
            <a:r>
              <a:rPr lang="en-US" altLang="zh-TW" dirty="0"/>
              <a:t>20%</a:t>
            </a:r>
            <a:r>
              <a:rPr lang="zh-TW" altLang="en-US" dirty="0"/>
              <a:t>*</a:t>
            </a:r>
            <a:r>
              <a:rPr lang="en-US" altLang="zh-TW" dirty="0"/>
              <a:t>80%</a:t>
            </a:r>
            <a:r>
              <a:rPr lang="zh-TW" altLang="en-US" dirty="0"/>
              <a:t>*</a:t>
            </a:r>
            <a:r>
              <a:rPr lang="en-US" altLang="zh-TW" dirty="0"/>
              <a:t>60%)</a:t>
            </a:r>
            <a:r>
              <a:rPr lang="zh-TW" altLang="en-US" dirty="0" smtClean="0"/>
              <a:t>*</a:t>
            </a:r>
            <a:r>
              <a:rPr lang="en-US" altLang="zh-TW" dirty="0" smtClean="0"/>
              <a:t>36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u="sng" dirty="0"/>
              <a:t>0.0206</a:t>
            </a:r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  <a:latin typeface="Poor Richard" panose="02080502050505020702" pitchFamily="18" charset="0"/>
              </a:rPr>
              <a:t>#</a:t>
            </a:r>
            <a:r>
              <a:rPr lang="zh-TW" altLang="en-US" sz="2000" dirty="0">
                <a:solidFill>
                  <a:schemeClr val="tx2">
                    <a:lumMod val="75000"/>
                  </a:schemeClr>
                </a:solidFill>
              </a:rPr>
              <a:t>這些數字僅是可能性而非概率，概率之和必需為</a:t>
            </a:r>
            <a:r>
              <a:rPr lang="en-US" altLang="zh-TW" sz="20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marL="0" indent="0">
              <a:buNone/>
            </a:pPr>
            <a:endParaRPr lang="en-US" altLang="zh-TW" u="sng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B0724369-BD4D-430D-B0AB-7446CF518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16845"/>
              </p:ext>
            </p:extLst>
          </p:nvPr>
        </p:nvGraphicFramePr>
        <p:xfrm>
          <a:off x="7609806" y="2236763"/>
          <a:ext cx="3644350" cy="4083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870">
                  <a:extLst>
                    <a:ext uri="{9D8B030D-6E8A-4147-A177-3AD203B41FA5}">
                      <a16:colId xmlns:a16="http://schemas.microsoft.com/office/drawing/2014/main" val="615802415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3012568863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1103382750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3603343067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1868207398"/>
                    </a:ext>
                  </a:extLst>
                </a:gridCol>
              </a:tblGrid>
              <a:tr h="287298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yes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no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>
                          <a:effectLst/>
                        </a:rPr>
                        <a:t>概率</a:t>
                      </a:r>
                      <a:endParaRPr lang="zh-TW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>
                          <a:effectLst/>
                        </a:rPr>
                        <a:t>概率</a:t>
                      </a:r>
                      <a:endParaRPr lang="zh-TW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1133127239"/>
                  </a:ext>
                </a:extLst>
              </a:tr>
              <a:tr h="28729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outlook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2492"/>
                  </a:ext>
                </a:extLst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sunny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22%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60%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2439392052"/>
                  </a:ext>
                </a:extLst>
              </a:tr>
              <a:tr h="287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overcast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0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44%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4109001566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rainy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33%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2213325691"/>
                  </a:ext>
                </a:extLst>
              </a:tr>
              <a:tr h="26677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tempertaure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01317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hot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22%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1868653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mild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44%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2828852573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cool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33%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1220431124"/>
                  </a:ext>
                </a:extLst>
              </a:tr>
              <a:tr h="26677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humidity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1033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high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33%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80%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4016429773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normal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6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67%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938672578"/>
                  </a:ext>
                </a:extLst>
              </a:tr>
              <a:tr h="26677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wind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5147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FALSE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6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67%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40%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838960472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TRUE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33%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60%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899" marR="8899" marT="8899" marB="0" anchor="ctr"/>
                </a:tc>
                <a:extLst>
                  <a:ext uri="{0D108BD9-81ED-4DB2-BD59-A6C34878D82A}">
                    <a16:rowId xmlns:a16="http://schemas.microsoft.com/office/drawing/2014/main" val="81003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7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5A1FA-44CA-4867-B0E1-BE91F88D2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2535"/>
            <a:ext cx="9905999" cy="484866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Pr</a:t>
            </a:r>
            <a:r>
              <a:rPr lang="en-US" altLang="zh-TW" dirty="0"/>
              <a:t>[E]</a:t>
            </a:r>
            <a:r>
              <a:rPr lang="zh-TW" altLang="en-US" dirty="0"/>
              <a:t> 可以通過將</a:t>
            </a:r>
            <a:r>
              <a:rPr lang="en-US" altLang="zh-TW" dirty="0" err="1"/>
              <a:t>Pr</a:t>
            </a:r>
            <a:r>
              <a:rPr lang="en-US" altLang="zh-TW" dirty="0"/>
              <a:t>[play] </a:t>
            </a:r>
            <a:r>
              <a:rPr lang="zh-TW" altLang="en-US" dirty="0"/>
              <a:t>是</a:t>
            </a:r>
            <a:r>
              <a:rPr lang="en-US" altLang="zh-TW" dirty="0"/>
              <a:t>yes</a:t>
            </a:r>
            <a:r>
              <a:rPr lang="zh-TW" altLang="en-US" dirty="0"/>
              <a:t>和</a:t>
            </a:r>
            <a:r>
              <a:rPr lang="en-US" altLang="zh-TW" dirty="0"/>
              <a:t>no</a:t>
            </a:r>
            <a:r>
              <a:rPr lang="zh-TW" altLang="en-US" dirty="0"/>
              <a:t>時個別算出的值換算成概率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Yes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0.0053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(0.0053+0.0206)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20.5%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0.0206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(0.0053+0.0206)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79.5%</a:t>
            </a:r>
          </a:p>
          <a:p>
            <a:endParaRPr lang="en-US" altLang="zh-TW" dirty="0"/>
          </a:p>
          <a:p>
            <a:r>
              <a:rPr lang="en-US" altLang="zh-TW" dirty="0" err="1"/>
              <a:t>Pr</a:t>
            </a:r>
            <a:r>
              <a:rPr lang="en-US" altLang="zh-TW" dirty="0"/>
              <a:t>[H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E]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Pr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[E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Poor Richard" panose="02080502050505020702" pitchFamily="18" charset="0"/>
              </a:rPr>
              <a:t>|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H]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 *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Pr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[H]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Pr</a:t>
            </a:r>
            <a:r>
              <a:rPr lang="en-US" altLang="zh-TW" dirty="0"/>
              <a:t>[E]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若為</a:t>
            </a:r>
            <a:r>
              <a:rPr lang="en-US" altLang="zh-TW" dirty="0"/>
              <a:t>yes</a:t>
            </a:r>
            <a:r>
              <a:rPr lang="zh-TW" altLang="en-US" dirty="0"/>
              <a:t>時，</a:t>
            </a:r>
            <a:r>
              <a:rPr lang="en-US" altLang="zh-TW" dirty="0" err="1"/>
              <a:t>Pr</a:t>
            </a:r>
            <a:r>
              <a:rPr lang="en-US" altLang="zh-TW" dirty="0"/>
              <a:t>[H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E]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0.0053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20.5%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0.0259</a:t>
            </a:r>
          </a:p>
          <a:p>
            <a:pPr marL="0" indent="0">
              <a:buNone/>
            </a:pPr>
            <a:r>
              <a:rPr lang="zh-TW" altLang="en-US" dirty="0"/>
              <a:t>        若為</a:t>
            </a:r>
            <a:r>
              <a:rPr lang="en-US" altLang="zh-TW" dirty="0"/>
              <a:t>no</a:t>
            </a:r>
            <a:r>
              <a:rPr lang="zh-TW" altLang="en-US" dirty="0"/>
              <a:t>時，</a:t>
            </a:r>
            <a:r>
              <a:rPr lang="en-US" altLang="zh-TW" dirty="0" err="1"/>
              <a:t>Pr</a:t>
            </a:r>
            <a:r>
              <a:rPr lang="en-US" altLang="zh-TW" dirty="0"/>
              <a:t>[H</a:t>
            </a:r>
            <a:r>
              <a:rPr lang="en-US" altLang="zh-TW" dirty="0">
                <a:latin typeface="Poor Richard" panose="02080502050505020702" pitchFamily="18" charset="0"/>
              </a:rPr>
              <a:t>|</a:t>
            </a:r>
            <a:r>
              <a:rPr lang="en-US" altLang="zh-TW" dirty="0"/>
              <a:t>E]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0.0206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79.5%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0.0259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2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F3393-3FD4-41AA-992B-86E6334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0793"/>
          </a:xfrm>
        </p:spPr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B3565-EDF1-4D29-B023-D030D8F9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5920"/>
            <a:ext cx="9905999" cy="44453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打開 </a:t>
            </a:r>
            <a:r>
              <a:rPr lang="en-US" altLang="zh-TW" dirty="0"/>
              <a:t>Weka</a:t>
            </a:r>
            <a:r>
              <a:rPr lang="zh-TW" altLang="en-US" dirty="0"/>
              <a:t> ，選擇檔案 </a:t>
            </a:r>
            <a:r>
              <a:rPr lang="en-US" altLang="zh-TW" dirty="0" err="1"/>
              <a:t>weather.nominal.arff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切換至 </a:t>
            </a:r>
            <a:r>
              <a:rPr lang="en-US" altLang="zh-TW" dirty="0"/>
              <a:t>Classify(</a:t>
            </a:r>
            <a:r>
              <a:rPr lang="zh-TW" altLang="en-US" dirty="0"/>
              <a:t>分類</a:t>
            </a:r>
            <a:r>
              <a:rPr lang="en-US" altLang="zh-TW" dirty="0"/>
              <a:t>)</a:t>
            </a:r>
            <a:r>
              <a:rPr lang="zh-TW" altLang="en-US" dirty="0"/>
              <a:t> 面板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選擇 </a:t>
            </a:r>
            <a:r>
              <a:rPr lang="en-US" altLang="zh-TW" dirty="0"/>
              <a:t>Bayes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err="1"/>
              <a:t>NaiveBayes</a:t>
            </a:r>
            <a:r>
              <a:rPr lang="zh-TW" altLang="en-US" dirty="0"/>
              <a:t> 方法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337</TotalTime>
  <Words>781</Words>
  <Application>Microsoft Office PowerPoint</Application>
  <PresentationFormat>寬螢幕</PresentationFormat>
  <Paragraphs>133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新細明體</vt:lpstr>
      <vt:lpstr>Arial</vt:lpstr>
      <vt:lpstr>Calibri</vt:lpstr>
      <vt:lpstr>Poor Richard</vt:lpstr>
      <vt:lpstr>Trebuchet MS</vt:lpstr>
      <vt:lpstr>Tw Cen MT</vt:lpstr>
      <vt:lpstr>電路</vt:lpstr>
      <vt:lpstr>DATA MINING WITH WEKA </vt:lpstr>
      <vt:lpstr>Naive Bayes</vt:lpstr>
      <vt:lpstr>Bayes Theorem(貝葉斯定理)</vt:lpstr>
      <vt:lpstr>PowerPoint 簡報</vt:lpstr>
      <vt:lpstr>PowerPoint 簡報</vt:lpstr>
      <vt:lpstr>PowerPoint 簡報</vt:lpstr>
      <vt:lpstr>PowerPoint 簡報</vt:lpstr>
      <vt:lpstr>PowerPoint 簡報</vt:lpstr>
      <vt:lpstr>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tina</dc:creator>
  <cp:lastModifiedBy>Windows 使用者</cp:lastModifiedBy>
  <cp:revision>74</cp:revision>
  <dcterms:created xsi:type="dcterms:W3CDTF">2018-10-10T16:17:29Z</dcterms:created>
  <dcterms:modified xsi:type="dcterms:W3CDTF">2018-10-11T02:49:02Z</dcterms:modified>
</cp:coreProperties>
</file>