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0" r:id="rId3"/>
    <p:sldId id="267" r:id="rId4"/>
    <p:sldId id="268" r:id="rId5"/>
    <p:sldId id="270" r:id="rId6"/>
    <p:sldId id="27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D2A1"/>
    <a:srgbClr val="0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6" y="1230"/>
      </p:cViewPr>
      <p:guideLst>
        <p:guide orient="horz" pos="2160"/>
        <p:guide pos="688"/>
        <p:guide orient="horz" pos="1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9621F-9688-4530-B776-48CEFDC160C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A82C-DDEE-4F00-8C12-F0166BA17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0A82C-DDEE-4F00-8C12-F0166BA177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4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9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7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3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E15A-118D-433D-A70E-1B2328F727B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4508-BA65-43A0-A9AD-43791BFB1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 b="-9905"/>
          <a:stretch/>
        </p:blipFill>
        <p:spPr>
          <a:xfrm>
            <a:off x="0" y="-1"/>
            <a:ext cx="12192000" cy="762000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-1" y="0"/>
            <a:ext cx="12192000" cy="6865258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3288348" y="5893876"/>
            <a:ext cx="5562600" cy="4345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28998" y="1925068"/>
            <a:ext cx="201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Weka</a:t>
            </a:r>
            <a:endParaRPr lang="zh-CN" altLang="en-US" sz="5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3882" y="3881730"/>
            <a:ext cx="1940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曹恒菁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01886" y="1291579"/>
            <a:ext cx="3788228" cy="3278438"/>
            <a:chOff x="4201886" y="1291579"/>
            <a:chExt cx="3788228" cy="3278438"/>
          </a:xfrm>
        </p:grpSpPr>
        <p:sp>
          <p:nvSpPr>
            <p:cNvPr id="7" name="六边形 6"/>
            <p:cNvSpPr/>
            <p:nvPr/>
          </p:nvSpPr>
          <p:spPr>
            <a:xfrm>
              <a:off x="4201886" y="1291579"/>
              <a:ext cx="3788228" cy="326571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 rot="2004373">
              <a:off x="4201886" y="1304303"/>
              <a:ext cx="3788228" cy="326571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64075" y="2869284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3.6</a:t>
            </a:r>
            <a:r>
              <a:rPr lang="zh-TW" altLang="en-US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TW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Nearest neighbor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6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sp>
        <p:nvSpPr>
          <p:cNvPr id="11" name="平行四边形 10"/>
          <p:cNvSpPr/>
          <p:nvPr/>
        </p:nvSpPr>
        <p:spPr>
          <a:xfrm flipH="1">
            <a:off x="849613" y="2315917"/>
            <a:ext cx="4693536" cy="684012"/>
          </a:xfrm>
          <a:prstGeom prst="parallelogram">
            <a:avLst>
              <a:gd name="adj" fmla="val 6968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最近鄰居法（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Nearest neighbor</a:t>
            </a: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CN" altLang="en-US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平行四边形 26"/>
          <p:cNvSpPr/>
          <p:nvPr/>
        </p:nvSpPr>
        <p:spPr>
          <a:xfrm flipH="1">
            <a:off x="6400876" y="2315917"/>
            <a:ext cx="4693536" cy="684012"/>
          </a:xfrm>
          <a:prstGeom prst="parallelogram">
            <a:avLst>
              <a:gd name="adj" fmla="val 6968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基於實例（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Instance‐based </a:t>
            </a:r>
            <a:r>
              <a:rPr lang="zh-TW" altLang="en-US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CN" altLang="en-US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平行四边形 30"/>
          <p:cNvSpPr/>
          <p:nvPr/>
        </p:nvSpPr>
        <p:spPr>
          <a:xfrm flipH="1">
            <a:off x="0" y="3790204"/>
            <a:ext cx="12191999" cy="2619832"/>
          </a:xfrm>
          <a:prstGeom prst="parallelogram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Nearest neighbor</a:t>
            </a:r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是一種機械式學習。</a:t>
            </a:r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它只記憶訓練實例，它會從訓練的數據集中找出跟新實例最相似的實例，並分類。</a:t>
            </a:r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這是一種懶惰學習，學習者在預測前不用做任何事情。</a:t>
            </a:r>
            <a:endParaRPr lang="zh-CN" altLang="en-US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等於 1">
            <a:extLst>
              <a:ext uri="{FF2B5EF4-FFF2-40B4-BE49-F238E27FC236}">
                <a16:creationId xmlns:a16="http://schemas.microsoft.com/office/drawing/2014/main" id="{544653E0-2636-4676-A915-97E79C66AD6C}"/>
              </a:ext>
            </a:extLst>
          </p:cNvPr>
          <p:cNvSpPr/>
          <p:nvPr/>
        </p:nvSpPr>
        <p:spPr>
          <a:xfrm>
            <a:off x="5658290" y="2456352"/>
            <a:ext cx="631596" cy="403143"/>
          </a:xfrm>
          <a:prstGeom prst="mathEqual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D1DB4351-40D6-421D-8E27-DBD6DDEB5B63}"/>
              </a:ext>
            </a:extLst>
          </p:cNvPr>
          <p:cNvSpPr txBox="1"/>
          <p:nvPr/>
        </p:nvSpPr>
        <p:spPr>
          <a:xfrm>
            <a:off x="0" y="550957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3.6</a:t>
            </a:r>
            <a:r>
              <a:rPr lang="zh-TW" altLang="en-US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TW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Nearest neighbor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sp>
        <p:nvSpPr>
          <p:cNvPr id="39" name="文本框 9">
            <a:extLst>
              <a:ext uri="{FF2B5EF4-FFF2-40B4-BE49-F238E27FC236}">
                <a16:creationId xmlns:a16="http://schemas.microsoft.com/office/drawing/2014/main" id="{D1DB4351-40D6-421D-8E27-DBD6DDEB5B63}"/>
              </a:ext>
            </a:extLst>
          </p:cNvPr>
          <p:cNvSpPr txBox="1"/>
          <p:nvPr/>
        </p:nvSpPr>
        <p:spPr>
          <a:xfrm>
            <a:off x="0" y="550957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示意圖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84DFB8-31E9-47E4-A3E0-67534B989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57" y="2001743"/>
            <a:ext cx="6267450" cy="43053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AF6671B-D026-42C7-A068-31F9887E6351}"/>
              </a:ext>
            </a:extLst>
          </p:cNvPr>
          <p:cNvSpPr/>
          <p:nvPr/>
        </p:nvSpPr>
        <p:spPr>
          <a:xfrm>
            <a:off x="3038764" y="2540000"/>
            <a:ext cx="2392218" cy="1976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315D4E-1902-4256-9A97-D8BD0263757D}"/>
              </a:ext>
            </a:extLst>
          </p:cNvPr>
          <p:cNvSpPr/>
          <p:nvPr/>
        </p:nvSpPr>
        <p:spPr>
          <a:xfrm>
            <a:off x="5706774" y="3790040"/>
            <a:ext cx="2567709" cy="2225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219C85AC-797D-4EB1-B8F9-15CB7A24AB7A}"/>
              </a:ext>
            </a:extLst>
          </p:cNvPr>
          <p:cNvSpPr/>
          <p:nvPr/>
        </p:nvSpPr>
        <p:spPr>
          <a:xfrm>
            <a:off x="72593" y="2189018"/>
            <a:ext cx="2660072" cy="701963"/>
          </a:xfrm>
          <a:prstGeom prst="wedgeRoundRectCallout">
            <a:avLst>
              <a:gd name="adj1" fmla="val 61806"/>
              <a:gd name="adj2" fmla="val 125658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類別</a:t>
            </a:r>
            <a:r>
              <a:rPr lang="en-US" altLang="zh-TW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EBB3451B-615A-43B7-97C1-47FCE23A74B9}"/>
              </a:ext>
            </a:extLst>
          </p:cNvPr>
          <p:cNvSpPr/>
          <p:nvPr/>
        </p:nvSpPr>
        <p:spPr>
          <a:xfrm>
            <a:off x="9386743" y="3778833"/>
            <a:ext cx="2660072" cy="701963"/>
          </a:xfrm>
          <a:prstGeom prst="wedgeRoundRectCallout">
            <a:avLst>
              <a:gd name="adj1" fmla="val -88541"/>
              <a:gd name="adj2" fmla="val 112499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類別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89E41BC0-E9AA-44B0-905F-A9696362B5F4}"/>
              </a:ext>
            </a:extLst>
          </p:cNvPr>
          <p:cNvSpPr/>
          <p:nvPr/>
        </p:nvSpPr>
        <p:spPr>
          <a:xfrm>
            <a:off x="6548582" y="1840518"/>
            <a:ext cx="2272145" cy="514756"/>
          </a:xfrm>
          <a:prstGeom prst="wedgeRoundRectCallout">
            <a:avLst>
              <a:gd name="adj1" fmla="val -57012"/>
              <a:gd name="adj2" fmla="val 131465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未知的新實例</a:t>
            </a:r>
          </a:p>
        </p:txBody>
      </p:sp>
    </p:spTree>
    <p:extLst>
      <p:ext uri="{BB962C8B-B14F-4D97-AF65-F5344CB8AC3E}">
        <p14:creationId xmlns:p14="http://schemas.microsoft.com/office/powerpoint/2010/main" val="259894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sp>
        <p:nvSpPr>
          <p:cNvPr id="31" name="平行四边形 30"/>
          <p:cNvSpPr/>
          <p:nvPr/>
        </p:nvSpPr>
        <p:spPr>
          <a:xfrm flipH="1">
            <a:off x="-2" y="1653309"/>
            <a:ext cx="12191999" cy="4996873"/>
          </a:xfrm>
          <a:prstGeom prst="parallelogram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我們需要一個相似性函數</a:t>
            </a:r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－常規的距離函數，歐式距離（</a:t>
            </a:r>
            <a:r>
              <a:rPr lang="en-US" altLang="zh-TW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Euclidean</a:t>
            </a:r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）</a:t>
            </a:r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－或是可以使用曼哈頓距離（</a:t>
            </a:r>
            <a:r>
              <a:rPr lang="en-US" altLang="zh-TW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Manhattan</a:t>
            </a:r>
            <a:r>
              <a:rPr lang="zh-TW" altLang="en-US" sz="2400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）</a:t>
            </a:r>
            <a:endParaRPr lang="en-US" altLang="zh-TW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D1DB4351-40D6-421D-8E27-DBD6DDEB5B63}"/>
              </a:ext>
            </a:extLst>
          </p:cNvPr>
          <p:cNvSpPr txBox="1"/>
          <p:nvPr/>
        </p:nvSpPr>
        <p:spPr>
          <a:xfrm>
            <a:off x="0" y="550957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如何分類最相似的實例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8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sp>
        <p:nvSpPr>
          <p:cNvPr id="31" name="平行四边形 30"/>
          <p:cNvSpPr/>
          <p:nvPr/>
        </p:nvSpPr>
        <p:spPr>
          <a:xfrm flipH="1">
            <a:off x="-2" y="1653309"/>
            <a:ext cx="12191999" cy="4996873"/>
          </a:xfrm>
          <a:prstGeom prst="parallelogram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我們找到一個分類錯誤的訓練實例作為測試最近鄰居法的實例</a:t>
            </a:r>
            <a:endParaRPr lang="en-US" altLang="zh-TW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－使用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 Nearest neighbor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（ｋｎｎ）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避免這種情況</a:t>
            </a:r>
            <a:endParaRPr lang="en-US" altLang="zh-TW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－在ｗｅｋａ中這叫作ＩＢＫ是一種懶惰學習法</a:t>
            </a:r>
            <a:endParaRPr lang="en-US" altLang="zh-TW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D1DB4351-40D6-421D-8E27-DBD6DDEB5B63}"/>
              </a:ext>
            </a:extLst>
          </p:cNvPr>
          <p:cNvSpPr txBox="1"/>
          <p:nvPr/>
        </p:nvSpPr>
        <p:spPr>
          <a:xfrm>
            <a:off x="0" y="550957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</a:rPr>
              <a:t>如何處理噪音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89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sp>
        <p:nvSpPr>
          <p:cNvPr id="31" name="平行四边形 30"/>
          <p:cNvSpPr/>
          <p:nvPr/>
        </p:nvSpPr>
        <p:spPr>
          <a:xfrm flipH="1">
            <a:off x="-2" y="1653309"/>
            <a:ext cx="12191999" cy="4996873"/>
          </a:xfrm>
          <a:prstGeom prst="parallelogram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D1DB4351-40D6-421D-8E27-DBD6DDEB5B63}"/>
              </a:ext>
            </a:extLst>
          </p:cNvPr>
          <p:cNvSpPr txBox="1"/>
          <p:nvPr/>
        </p:nvSpPr>
        <p:spPr>
          <a:xfrm>
            <a:off x="0" y="550957"/>
            <a:ext cx="8011146" cy="923330"/>
          </a:xfrm>
          <a:prstGeom prst="rect">
            <a:avLst/>
          </a:prstGeom>
          <a:solidFill>
            <a:srgbClr val="04D2A1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探討改變</a:t>
            </a:r>
            <a: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26112A-D346-40E9-AA50-89332348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04" y="2438689"/>
            <a:ext cx="5600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8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3"/>
          <a:stretch/>
        </p:blipFill>
        <p:spPr>
          <a:xfrm>
            <a:off x="0" y="0"/>
            <a:ext cx="12192000" cy="68652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4" b="29144"/>
          <a:stretch/>
        </p:blipFill>
        <p:spPr>
          <a:xfrm>
            <a:off x="0" y="0"/>
            <a:ext cx="12192000" cy="34398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429000"/>
            <a:ext cx="12192000" cy="343625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70285" y="2823028"/>
            <a:ext cx="1451429" cy="1451429"/>
          </a:xfrm>
          <a:prstGeom prst="ellipse">
            <a:avLst/>
          </a:prstGeom>
          <a:solidFill>
            <a:srgbClr val="04D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0519" y="3200792"/>
            <a:ext cx="1410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END</a:t>
            </a:r>
            <a:endParaRPr lang="zh-CN" altLang="en-US" sz="40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2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167</Words>
  <Application>Microsoft Office PowerPoint</Application>
  <PresentationFormat>寬螢幕</PresentationFormat>
  <Paragraphs>25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宋体</vt:lpstr>
      <vt:lpstr>方正兰亭超细黑简体</vt:lpstr>
      <vt:lpstr>微軟正黑體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jing</dc:creator>
  <cp:lastModifiedBy>jing</cp:lastModifiedBy>
  <cp:revision>60</cp:revision>
  <dcterms:created xsi:type="dcterms:W3CDTF">2016-04-21T09:45:51Z</dcterms:created>
  <dcterms:modified xsi:type="dcterms:W3CDTF">2018-10-17T12:31:08Z</dcterms:modified>
</cp:coreProperties>
</file>