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7" r:id="rId9"/>
    <p:sldId id="262" r:id="rId10"/>
    <p:sldId id="269" r:id="rId11"/>
    <p:sldId id="270" r:id="rId12"/>
    <p:sldId id="265" r:id="rId13"/>
    <p:sldId id="258" r:id="rId14"/>
    <p:sldId id="268" r:id="rId15"/>
    <p:sldId id="271" r:id="rId16"/>
    <p:sldId id="272" r:id="rId17"/>
    <p:sldId id="273" r:id="rId18"/>
    <p:sldId id="274" r:id="rId19"/>
    <p:sldId id="275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50E9CBB-01B9-46E6-8766-D5329DD74516}">
          <p14:sldIdLst>
            <p14:sldId id="256"/>
            <p14:sldId id="257"/>
            <p14:sldId id="259"/>
            <p14:sldId id="260"/>
            <p14:sldId id="261"/>
            <p14:sldId id="263"/>
            <p14:sldId id="264"/>
            <p14:sldId id="267"/>
            <p14:sldId id="262"/>
            <p14:sldId id="269"/>
            <p14:sldId id="270"/>
          </p14:sldIdLst>
        </p14:section>
        <p14:section name="Untitled Section" id="{A3AE87FA-82C8-4237-937B-8CFC23A62D8C}">
          <p14:sldIdLst>
            <p14:sldId id="265"/>
            <p14:sldId id="258"/>
            <p14:sldId id="268"/>
            <p14:sldId id="271"/>
            <p14:sldId id="272"/>
            <p14:sldId id="273"/>
            <p14:sldId id="274"/>
            <p14:sldId id="275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6" autoAdjust="0"/>
    <p:restoredTop sz="82599"/>
  </p:normalViewPr>
  <p:slideViewPr>
    <p:cSldViewPr snapToGrid="0">
      <p:cViewPr varScale="1">
        <p:scale>
          <a:sx n="118" d="100"/>
          <a:sy n="118" d="100"/>
        </p:scale>
        <p:origin x="23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3BEA0-9BD6-8A4C-8C4A-E7FA2C44189B}" type="datetimeFigureOut">
              <a:rPr lang="en-US" smtClean="0"/>
              <a:t>1/11/19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38F6A-76D6-1C4D-9A02-87959A86D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28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time frame = April 28 – June 15 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38F6A-76D6-1C4D-9A02-87959A86DC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70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MTA Turnstile Data – MTA turnstile data from the MTA site, summing MTA traffic per week, April 28 – June 15 2018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Demographic Data - </a:t>
            </a:r>
          </a:p>
          <a:p>
            <a:endParaRPr lang="en-US" dirty="0"/>
          </a:p>
          <a:p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38F6A-76D6-1C4D-9A02-87959A86DC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60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Poorly Documented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Turnstiles are the focus but it wasn’t clear what a turnstile is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r>
              <a:rPr lang="en-US" dirty="0"/>
              <a:t>Many Outliers</a:t>
            </a:r>
          </a:p>
          <a:p>
            <a:r>
              <a:rPr lang="en-US" dirty="0"/>
              <a:t>- Results in the billions and millions within a 4 hour period </a:t>
            </a:r>
          </a:p>
          <a:p>
            <a:endParaRPr lang="en-US" dirty="0"/>
          </a:p>
          <a:p>
            <a:r>
              <a:rPr lang="en-US" dirty="0"/>
              <a:t>Inconsistent</a:t>
            </a:r>
          </a:p>
          <a:p>
            <a:pPr marL="171450" indent="-171450">
              <a:buFontTx/>
              <a:buChar char="-"/>
            </a:pPr>
            <a:r>
              <a:rPr lang="en-US" dirty="0"/>
              <a:t>Different 4 hour tabulation intervals for each turnstile 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38F6A-76D6-1C4D-9A02-87959A86DC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21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Cross Referencing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38F6A-76D6-1C4D-9A02-87959A86DC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781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38F6A-76D6-1C4D-9A02-87959A86DC0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872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Python = programming language</a:t>
            </a:r>
          </a:p>
          <a:p>
            <a:pPr marL="171450" indent="-171450">
              <a:buFontTx/>
              <a:buChar char="-"/>
            </a:pPr>
            <a:r>
              <a:rPr lang="en-US" dirty="0"/>
              <a:t>Pandas, </a:t>
            </a:r>
            <a:r>
              <a:rPr lang="en-US" dirty="0" err="1"/>
              <a:t>Jupyter</a:t>
            </a:r>
            <a:r>
              <a:rPr lang="en-US" dirty="0"/>
              <a:t> , Excel = data manipulation and exploration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Google, Stack Overflow = Problem Solving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38F6A-76D6-1C4D-9A02-87959A86DC0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79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Cross Referencing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38F6A-76D6-1C4D-9A02-87959A86DC0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57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92999-00DD-4AE1-BDC5-215DD44BCD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7625FD-241F-423F-8B34-BA0D49F39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0654D-62EC-4094-9E26-76454CF70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0202E-198F-4F7A-B77E-B1015E971F54}" type="datetimeFigureOut">
              <a:rPr lang="en-US" smtClean="0"/>
              <a:t>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DEDA7-FBF7-473B-9016-FFC89A3ED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77838-8CCA-4B43-9F72-D069C9C9E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9664-B615-4319-A2BE-1E9DAA2FB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430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EC98A-0576-4589-95B6-A709055B5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B1EAFD-FD94-431F-8B8B-50E673CDF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2B4E3-AEC9-42BC-8D54-D974033DB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0202E-198F-4F7A-B77E-B1015E971F54}" type="datetimeFigureOut">
              <a:rPr lang="en-US" smtClean="0"/>
              <a:t>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33D59-A0F7-427A-B632-FE7804AF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49680-AB8A-4FCF-ACE7-F12CEF1DF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9664-B615-4319-A2BE-1E9DAA2FB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8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8A512B-D76E-479F-9014-FA6EDF425C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B3CD92-4531-4A1B-9B1D-3FD6CF498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45A4C-77CB-4C8C-999E-665C0E5F0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0202E-198F-4F7A-B77E-B1015E971F54}" type="datetimeFigureOut">
              <a:rPr lang="en-US" smtClean="0"/>
              <a:t>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358F5-8C9D-4F34-8741-0973380D0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84FFD-0F76-4598-9BDC-7786822A7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9664-B615-4319-A2BE-1E9DAA2FB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15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D35D6-6987-4E32-B6D0-C424963AF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5F449-29F2-4498-8932-61375EFE3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86D64-00D3-4B9A-9A38-86350FBFE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0202E-198F-4F7A-B77E-B1015E971F54}" type="datetimeFigureOut">
              <a:rPr lang="en-US" smtClean="0"/>
              <a:t>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C2928-B713-454D-8F80-DDCAC7034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A478F-D11B-4258-B826-0CF655042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9664-B615-4319-A2BE-1E9DAA2FB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12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FE575-38B0-4870-9DCB-84BFF0B49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7B35A-1658-4840-9246-2470B2918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23E40-8FB0-4ED0-B9B6-8B95E306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0202E-198F-4F7A-B77E-B1015E971F54}" type="datetimeFigureOut">
              <a:rPr lang="en-US" smtClean="0"/>
              <a:t>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6A2C8-7CAA-4472-8AA2-F3A2C81AE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AE17F-339B-4236-9F47-184BA1330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9664-B615-4319-A2BE-1E9DAA2FB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139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AFAE5-B5C5-4ACE-80A9-84E6A5FBA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4328E-C347-4648-BA2C-7A1BBBA9AA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D1353F-3A7F-46AB-807B-7B9FA0D40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DFACF1-92C1-4D63-9BCC-6EC0ABC13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0202E-198F-4F7A-B77E-B1015E971F54}" type="datetimeFigureOut">
              <a:rPr lang="en-US" smtClean="0"/>
              <a:t>1/11/19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599A5-AC0D-4CA2-9E00-F0BC7C750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D54A3-62D3-4372-8C65-7B4CD8046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9664-B615-4319-A2BE-1E9DAA2FB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290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814B4-FE61-4AB1-B33B-8B3814349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4D77ED-9ECF-4F11-8A6B-3ECB9672E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9D4924-30C3-4949-8DEC-3E85AFAFE7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8D0415-EBE3-419F-807D-B14E2E9B57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17E71F-8390-4D46-8BD2-B78B5EADD5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44570C-E5D9-4470-B03C-79C701577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0202E-198F-4F7A-B77E-B1015E971F54}" type="datetimeFigureOut">
              <a:rPr lang="en-US" smtClean="0"/>
              <a:t>1/11/19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AB86EB-6385-47A9-BEE6-6D7650DED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B708D6-EC1B-4F3C-A46A-5D6A3A176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9664-B615-4319-A2BE-1E9DAA2FB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23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580D6-97EC-4E9B-AB0E-46419BA9B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3F1EEA-8336-44F4-B790-B01F708B5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0202E-198F-4F7A-B77E-B1015E971F54}" type="datetimeFigureOut">
              <a:rPr lang="en-US" smtClean="0"/>
              <a:t>1/11/19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B299A0-35F1-48DE-BC7A-8C51BD6E8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41A6F5-2BCE-4DF7-A897-72F0D3B13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9664-B615-4319-A2BE-1E9DAA2FB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05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6E0A35-C74E-4BBF-BD84-00C2234C5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0202E-198F-4F7A-B77E-B1015E971F54}" type="datetimeFigureOut">
              <a:rPr lang="en-US" smtClean="0"/>
              <a:t>1/11/19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756704-D1F2-4EC5-876E-35272DEB3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3D8900-6743-4298-979F-50C107DE9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9664-B615-4319-A2BE-1E9DAA2FB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145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34532-CB70-42EB-BA8A-40F87D457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3669F-A91F-4D51-ABFC-E8486E0CC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1DA6A4-E6EF-437C-B6F9-6D156289E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BF0656-3729-469E-8E8E-0D3FD48A1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0202E-198F-4F7A-B77E-B1015E971F54}" type="datetimeFigureOut">
              <a:rPr lang="en-US" smtClean="0"/>
              <a:t>1/11/19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7A5BAD-5452-4E0F-8603-CBB048554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4D437-DCE8-4047-92AF-197DAFC5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9664-B615-4319-A2BE-1E9DAA2FB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7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83E1A-9620-4560-838D-C163D525B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1ADD2C-39AA-4D2F-A3A4-BEB4E9A015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5A4843-3929-4CDB-874D-CB4E8A8EF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355610-2957-4E08-AC77-B8313E907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0202E-198F-4F7A-B77E-B1015E971F54}" type="datetimeFigureOut">
              <a:rPr lang="en-US" smtClean="0"/>
              <a:t>1/11/19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3CBD-35E6-4227-96AF-4650F27E6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B412F-2665-4E6A-9F16-19A8E1F3F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9664-B615-4319-A2BE-1E9DAA2FB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054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01446D-3616-419A-B47C-09FAEA07B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09E80-739C-4B72-BA8F-EB88DCA1E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E08C2-F33F-4796-9DD6-91ED0AB791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0202E-198F-4F7A-B77E-B1015E971F54}" type="datetimeFigureOut">
              <a:rPr lang="en-US" smtClean="0"/>
              <a:t>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8984B-AE20-4524-B4F0-5284594BAB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FD540-46CC-46C9-BCAC-AB48068B19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39664-B615-4319-A2BE-1E9DAA2FB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705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6BCA2-E28E-4092-98E5-67F9B9E2A8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4357" y="2177142"/>
            <a:ext cx="7783286" cy="2503715"/>
          </a:xfrm>
        </p:spPr>
        <p:txBody>
          <a:bodyPr>
            <a:normAutofit/>
          </a:bodyPr>
          <a:lstStyle/>
          <a:p>
            <a:r>
              <a:rPr lang="en-US" dirty="0"/>
              <a:t>Project Benson</a:t>
            </a:r>
            <a:br>
              <a:rPr lang="en-US" dirty="0"/>
            </a:br>
            <a:r>
              <a:rPr lang="en-US" sz="4000" dirty="0"/>
              <a:t>Women in Tech Gala Recruitment</a:t>
            </a:r>
            <a:br>
              <a:rPr lang="en-US" sz="4000" dirty="0"/>
            </a:br>
            <a:br>
              <a:rPr lang="en-US" sz="4000" dirty="0"/>
            </a:br>
            <a:r>
              <a:rPr lang="en-US" sz="1800" dirty="0"/>
              <a:t>Analysis: Kristin, Wen Fung, </a:t>
            </a:r>
            <a:r>
              <a:rPr lang="en-US" sz="1800" dirty="0" err="1"/>
              <a:t>Torin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584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9FEE2-0358-174A-82E9-4AC985291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870812-27EC-2A4D-B946-BBE63562E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0125"/>
            <a:ext cx="8919276" cy="222981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0319540-40EF-2A47-9B73-605E2B61CC56}"/>
              </a:ext>
            </a:extLst>
          </p:cNvPr>
          <p:cNvSpPr/>
          <p:nvPr/>
        </p:nvSpPr>
        <p:spPr>
          <a:xfrm>
            <a:off x="606559" y="4925263"/>
            <a:ext cx="418011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GRAND CENTRAL – 42</a:t>
            </a:r>
            <a:r>
              <a:rPr lang="en-US" sz="2000" baseline="30000" dirty="0"/>
              <a:t>nd</a:t>
            </a:r>
            <a:r>
              <a:rPr lang="en-US" sz="2000" dirty="0"/>
              <a:t> 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34</a:t>
            </a:r>
            <a:r>
              <a:rPr lang="en-US" sz="2000" baseline="30000" dirty="0"/>
              <a:t>th</a:t>
            </a:r>
            <a:r>
              <a:rPr lang="en-US" sz="2000" dirty="0"/>
              <a:t> St. – Herald Square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42</a:t>
            </a:r>
            <a:r>
              <a:rPr lang="en-US" sz="2000" baseline="30000" dirty="0"/>
              <a:t>nd</a:t>
            </a:r>
            <a:r>
              <a:rPr lang="en-US" sz="2000" dirty="0"/>
              <a:t> St. – Port Authority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Times Square – 42</a:t>
            </a:r>
            <a:r>
              <a:rPr lang="en-US" sz="2000" baseline="30000" dirty="0"/>
              <a:t>nd</a:t>
            </a:r>
            <a:r>
              <a:rPr lang="en-US" sz="2000" dirty="0"/>
              <a:t> St.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62CA4A-2E2B-A945-A408-CF6FE7C4C6F3}"/>
              </a:ext>
            </a:extLst>
          </p:cNvPr>
          <p:cNvSpPr/>
          <p:nvPr/>
        </p:nvSpPr>
        <p:spPr>
          <a:xfrm>
            <a:off x="5744617" y="4950921"/>
            <a:ext cx="371202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Fulton 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59</a:t>
            </a:r>
            <a:r>
              <a:rPr lang="en-US" sz="2000" baseline="30000" dirty="0"/>
              <a:t>th</a:t>
            </a:r>
            <a:r>
              <a:rPr lang="en-US" sz="2000" dirty="0"/>
              <a:t> St. Columbus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47-50 Streets - Rockefeller Center Subway Station</a:t>
            </a:r>
          </a:p>
        </p:txBody>
      </p:sp>
      <p:pic>
        <p:nvPicPr>
          <p:cNvPr id="13" name="Picture 12" descr="A picture containing text, map&#13;&#10;&#13;&#10;Description automatically generated">
            <a:extLst>
              <a:ext uri="{FF2B5EF4-FFF2-40B4-BE49-F238E27FC236}">
                <a16:creationId xmlns:a16="http://schemas.microsoft.com/office/drawing/2014/main" id="{12BB069A-6938-F046-BBAC-8C279C44F7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500" y="1534834"/>
            <a:ext cx="2527300" cy="3200400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03894DE0-6A11-8D4C-ACA7-F9EEF0AD09A5}"/>
              </a:ext>
            </a:extLst>
          </p:cNvPr>
          <p:cNvSpPr/>
          <p:nvPr/>
        </p:nvSpPr>
        <p:spPr>
          <a:xfrm rot="1558731">
            <a:off x="9820851" y="2659388"/>
            <a:ext cx="435429" cy="5526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cv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77C6196-5FB0-0B4D-A1A2-73AC6CEBB05C}"/>
              </a:ext>
            </a:extLst>
          </p:cNvPr>
          <p:cNvSpPr/>
          <p:nvPr/>
        </p:nvSpPr>
        <p:spPr>
          <a:xfrm rot="1558731">
            <a:off x="9555683" y="3693382"/>
            <a:ext cx="435429" cy="5526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cv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CB46499-9BD6-E84F-AF48-AD8B7C9DFA08}"/>
              </a:ext>
            </a:extLst>
          </p:cNvPr>
          <p:cNvSpPr/>
          <p:nvPr/>
        </p:nvSpPr>
        <p:spPr>
          <a:xfrm rot="1558731">
            <a:off x="9918822" y="1707333"/>
            <a:ext cx="435429" cy="5526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cv</a:t>
            </a:r>
          </a:p>
        </p:txBody>
      </p:sp>
    </p:spTree>
    <p:extLst>
      <p:ext uri="{BB962C8B-B14F-4D97-AF65-F5344CB8AC3E}">
        <p14:creationId xmlns:p14="http://schemas.microsoft.com/office/powerpoint/2010/main" val="2872881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9FEE2-0358-174A-82E9-4AC985291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37EEF-E8E1-4C44-81ED-18E1ABF3E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 algorithm to determine train stations in district</a:t>
            </a:r>
          </a:p>
          <a:p>
            <a:endParaRPr lang="en-US" dirty="0"/>
          </a:p>
          <a:p>
            <a:r>
              <a:rPr lang="en-US" dirty="0"/>
              <a:t>Explore other demographic data for potential attendees</a:t>
            </a:r>
          </a:p>
          <a:p>
            <a:endParaRPr lang="en-US" dirty="0"/>
          </a:p>
          <a:p>
            <a:r>
              <a:rPr lang="en-US" dirty="0"/>
              <a:t>Optimize recommendations for time of day</a:t>
            </a:r>
          </a:p>
          <a:p>
            <a:endParaRPr lang="en-US" dirty="0"/>
          </a:p>
          <a:p>
            <a:r>
              <a:rPr lang="en-US" dirty="0"/>
              <a:t>Use feedback collected through this study to inform future work</a:t>
            </a:r>
          </a:p>
        </p:txBody>
      </p:sp>
    </p:spTree>
    <p:extLst>
      <p:ext uri="{BB962C8B-B14F-4D97-AF65-F5344CB8AC3E}">
        <p14:creationId xmlns:p14="http://schemas.microsoft.com/office/powerpoint/2010/main" val="3699346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11909-6805-8B41-8576-C61D13D1F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34165-8AEE-9B43-A778-83619E8AB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243" y="1690688"/>
            <a:ext cx="3405027" cy="4351338"/>
          </a:xfrm>
        </p:spPr>
        <p:txBody>
          <a:bodyPr/>
          <a:lstStyle/>
          <a:p>
            <a:r>
              <a:rPr lang="en-US" dirty="0"/>
              <a:t>Python </a:t>
            </a:r>
          </a:p>
          <a:p>
            <a:r>
              <a:rPr lang="en-US" dirty="0"/>
              <a:t>Pandas</a:t>
            </a:r>
          </a:p>
          <a:p>
            <a:r>
              <a:rPr lang="en-US" dirty="0" err="1"/>
              <a:t>Jupyter</a:t>
            </a:r>
            <a:r>
              <a:rPr lang="en-US" dirty="0"/>
              <a:t> </a:t>
            </a:r>
          </a:p>
          <a:p>
            <a:r>
              <a:rPr lang="en-US" dirty="0"/>
              <a:t>Excel</a:t>
            </a:r>
          </a:p>
          <a:p>
            <a:r>
              <a:rPr lang="en-US" dirty="0"/>
              <a:t>Google</a:t>
            </a:r>
          </a:p>
          <a:p>
            <a:r>
              <a:rPr lang="en-US" dirty="0"/>
              <a:t>Stack Overflow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E66409-774B-5348-82ED-C749BF2988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868" y="1603882"/>
            <a:ext cx="1617890" cy="1617890"/>
          </a:xfrm>
          <a:prstGeom prst="rect">
            <a:avLst/>
          </a:prstGeom>
        </p:spPr>
      </p:pic>
      <p:pic>
        <p:nvPicPr>
          <p:cNvPr id="8" name="Picture 7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BA82C1A9-D0D2-454A-9E59-8E809A636F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802" y="3886940"/>
            <a:ext cx="1988003" cy="19880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1BFE237-5A45-E544-8179-FB1363AFD2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723" y="1376286"/>
            <a:ext cx="2318526" cy="2166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4D84D42-EA51-C341-8AD3-FAB0BB4573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830" y="3875426"/>
            <a:ext cx="2166600" cy="2166600"/>
          </a:xfrm>
          <a:prstGeom prst="rect">
            <a:avLst/>
          </a:prstGeom>
        </p:spPr>
      </p:pic>
      <p:pic>
        <p:nvPicPr>
          <p:cNvPr id="16" name="Picture 15" descr="A close up of a sign&#13;&#10;&#13;&#10;Description automatically generated">
            <a:extLst>
              <a:ext uri="{FF2B5EF4-FFF2-40B4-BE49-F238E27FC236}">
                <a16:creationId xmlns:a16="http://schemas.microsoft.com/office/drawing/2014/main" id="{745A4BFC-C80D-4D4E-8AC6-068702CD77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0040" y="1373481"/>
            <a:ext cx="2630780" cy="184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138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1FB46-512E-4934-A34E-A92608753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Appendix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DCDC55-F256-40E0-8543-C20074B685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562" y="823912"/>
            <a:ext cx="547687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811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11909-6805-8B41-8576-C61D13D1F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34165-8AEE-9B43-A778-83619E8AB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Zero out values over a certain threshold (10k &lt; 1.5%)</a:t>
            </a:r>
          </a:p>
          <a:p>
            <a:endParaRPr lang="en-US" dirty="0"/>
          </a:p>
          <a:p>
            <a:r>
              <a:rPr lang="en-US" dirty="0" err="1"/>
              <a:t>Groupby</a:t>
            </a:r>
            <a:r>
              <a:rPr lang="en-US" dirty="0"/>
              <a:t> SCP and STATION for individual turnstiles</a:t>
            </a:r>
          </a:p>
          <a:p>
            <a:endParaRPr lang="en-US" dirty="0"/>
          </a:p>
          <a:p>
            <a:r>
              <a:rPr lang="en-US" dirty="0" err="1"/>
              <a:t>pd.df.shift</a:t>
            </a:r>
            <a:r>
              <a:rPr lang="en-US" dirty="0"/>
              <a:t>() function for total traffic</a:t>
            </a:r>
          </a:p>
          <a:p>
            <a:endParaRPr lang="en-US" dirty="0"/>
          </a:p>
          <a:p>
            <a:r>
              <a:rPr lang="en-US" dirty="0" err="1"/>
              <a:t>Groupby</a:t>
            </a:r>
            <a:r>
              <a:rPr lang="en-US" dirty="0"/>
              <a:t> STATION and LINENAME for unique stations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281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Cleaning: whitespace </a:t>
            </a:r>
          </a:p>
        </p:txBody>
      </p:sp>
      <p:sp>
        <p:nvSpPr>
          <p:cNvPr id="5" name="Rectangle 4"/>
          <p:cNvSpPr/>
          <p:nvPr/>
        </p:nvSpPr>
        <p:spPr>
          <a:xfrm>
            <a:off x="2409825" y="1878014"/>
            <a:ext cx="728980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Index(['C</a:t>
            </a:r>
            <a:r>
              <a:rPr lang="en-US" dirty="0"/>
              <a:t>/A', 'UNIT', 'SCP', 'STATION', 'LINENAME', 'DIVISION', 'DATE', 'TIME',</a:t>
            </a:r>
          </a:p>
          <a:p>
            <a:r>
              <a:rPr lang="en-US" dirty="0"/>
              <a:t>       'DESC', 'ENTRIES',</a:t>
            </a:r>
          </a:p>
          <a:p>
            <a:r>
              <a:rPr lang="en-US" dirty="0"/>
              <a:t>       'EXITS                                                               '],</a:t>
            </a:r>
          </a:p>
          <a:p>
            <a:r>
              <a:rPr lang="en-US" dirty="0"/>
              <a:t>      </a:t>
            </a:r>
            <a:r>
              <a:rPr lang="en-US" dirty="0" err="1"/>
              <a:t>dtype</a:t>
            </a:r>
            <a:r>
              <a:rPr lang="en-US" dirty="0"/>
              <a:t>='object')</a:t>
            </a:r>
          </a:p>
        </p:txBody>
      </p:sp>
      <p:sp>
        <p:nvSpPr>
          <p:cNvPr id="9" name="Rectangle 8"/>
          <p:cNvSpPr/>
          <p:nvPr/>
        </p:nvSpPr>
        <p:spPr>
          <a:xfrm>
            <a:off x="2422525" y="4222750"/>
            <a:ext cx="7302501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Index(['C</a:t>
            </a:r>
            <a:r>
              <a:rPr lang="en-US" dirty="0"/>
              <a:t>/A', 'UNIT', 'SCP', 'STATION', 'LINENAME', 'DIVISION', 'DATE', 'TIME',</a:t>
            </a:r>
          </a:p>
          <a:p>
            <a:r>
              <a:rPr lang="en-US" dirty="0"/>
              <a:t>       'DESC', 'ENTRIES', 'EXITS'],</a:t>
            </a:r>
          </a:p>
          <a:p>
            <a:r>
              <a:rPr lang="en-US" dirty="0"/>
              <a:t>      </a:t>
            </a:r>
            <a:r>
              <a:rPr lang="en-US" dirty="0" err="1"/>
              <a:t>dtype</a:t>
            </a:r>
            <a:r>
              <a:rPr lang="en-US" dirty="0"/>
              <a:t>='object')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5826125" y="3349625"/>
            <a:ext cx="476250" cy="666750"/>
          </a:xfrm>
          <a:prstGeom prst="downArrow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604000" y="3418959"/>
            <a:ext cx="2315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0090"/>
                </a:solidFill>
              </a:rPr>
              <a:t>Remove whitespace</a:t>
            </a:r>
          </a:p>
        </p:txBody>
      </p:sp>
    </p:spTree>
    <p:extLst>
      <p:ext uri="{BB962C8B-B14F-4D97-AF65-F5344CB8AC3E}">
        <p14:creationId xmlns:p14="http://schemas.microsoft.com/office/powerpoint/2010/main" val="1717401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Cleaning: reformatting and irrelevant labels </a:t>
            </a:r>
          </a:p>
        </p:txBody>
      </p:sp>
      <p:pic>
        <p:nvPicPr>
          <p:cNvPr id="5" name="Picture 4" descr="col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6" y="1560513"/>
            <a:ext cx="8429625" cy="1094680"/>
          </a:xfrm>
          <a:prstGeom prst="rect">
            <a:avLst/>
          </a:prstGeom>
        </p:spPr>
      </p:pic>
      <p:pic>
        <p:nvPicPr>
          <p:cNvPr id="6" name="Picture 5" descr="col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200" y="3289300"/>
            <a:ext cx="8430768" cy="1018718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>
            <a:off x="5826125" y="2749550"/>
            <a:ext cx="476250" cy="457200"/>
          </a:xfrm>
          <a:prstGeom prst="downArrow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5826125" y="4355643"/>
            <a:ext cx="476250" cy="457200"/>
          </a:xfrm>
          <a:prstGeom prst="downArrow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col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9950" y="4990465"/>
            <a:ext cx="7861110" cy="109728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604001" y="2749550"/>
            <a:ext cx="22467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0090"/>
                </a:solidFill>
              </a:rPr>
              <a:t>Reformatting DATE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04000" y="4412733"/>
            <a:ext cx="2371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0090"/>
                </a:solidFill>
              </a:rPr>
              <a:t>Drop TIME and DESC</a:t>
            </a:r>
          </a:p>
        </p:txBody>
      </p:sp>
    </p:spTree>
    <p:extLst>
      <p:ext uri="{BB962C8B-B14F-4D97-AF65-F5344CB8AC3E}">
        <p14:creationId xmlns:p14="http://schemas.microsoft.com/office/powerpoint/2010/main" val="383155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Exploration: Errors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019425" y="1274763"/>
            <a:ext cx="6184900" cy="4597400"/>
            <a:chOff x="1781175" y="1227138"/>
            <a:chExt cx="6184900" cy="4597400"/>
          </a:xfrm>
        </p:grpSpPr>
        <p:pic>
          <p:nvPicPr>
            <p:cNvPr id="8" name="Picture 7" descr="error1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81175" y="1227138"/>
              <a:ext cx="6184900" cy="3835400"/>
            </a:xfrm>
            <a:prstGeom prst="rect">
              <a:avLst/>
            </a:prstGeom>
          </p:spPr>
        </p:pic>
        <p:pic>
          <p:nvPicPr>
            <p:cNvPr id="10" name="Picture 9" descr="error2.png"/>
            <p:cNvPicPr>
              <a:picLocks noChangeAspect="1"/>
            </p:cNvPicPr>
            <p:nvPr/>
          </p:nvPicPr>
          <p:blipFill>
            <a:blip r:embed="rId3"/>
            <a:srcRect b="62319"/>
            <a:stretch>
              <a:fillRect/>
            </a:stretch>
          </p:blipFill>
          <p:spPr>
            <a:xfrm>
              <a:off x="1812925" y="4498975"/>
              <a:ext cx="6096000" cy="1325563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828799" y="3975100"/>
              <a:ext cx="6096001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dirty="0">
                  <a:solidFill>
                    <a:schemeClr val="tx1"/>
                  </a:solidFill>
                </a:rPr>
                <a:t>...</a:t>
              </a:r>
            </a:p>
            <a:p>
              <a:pPr algn="ctr"/>
              <a:endParaRPr lang="en-US" sz="6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2841626" y="5062539"/>
            <a:ext cx="6873875" cy="31908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481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Exploration: Investigate</a:t>
            </a:r>
          </a:p>
        </p:txBody>
      </p:sp>
      <p:pic>
        <p:nvPicPr>
          <p:cNvPr id="4" name="Picture 3" descr="negative_dat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0" y="1431926"/>
            <a:ext cx="8430768" cy="2248205"/>
          </a:xfrm>
          <a:prstGeom prst="rect">
            <a:avLst/>
          </a:prstGeom>
        </p:spPr>
      </p:pic>
      <p:pic>
        <p:nvPicPr>
          <p:cNvPr id="5" name="Picture 4" descr="negative_data_resul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7300" y="4241800"/>
            <a:ext cx="4851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305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Exploration: zeros</a:t>
            </a:r>
          </a:p>
        </p:txBody>
      </p:sp>
      <p:pic>
        <p:nvPicPr>
          <p:cNvPr id="6" name="Picture 5" descr="zero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425" y="4651375"/>
            <a:ext cx="5676900" cy="1384300"/>
          </a:xfrm>
          <a:prstGeom prst="rect">
            <a:avLst/>
          </a:prstGeom>
        </p:spPr>
      </p:pic>
      <p:pic>
        <p:nvPicPr>
          <p:cNvPr id="8" name="Picture 7" descr="zeros_terminal.png"/>
          <p:cNvPicPr>
            <a:picLocks noChangeAspect="1"/>
          </p:cNvPicPr>
          <p:nvPr/>
        </p:nvPicPr>
        <p:blipFill>
          <a:blip r:embed="rId3"/>
          <a:srcRect t="8138" b="11702"/>
          <a:stretch>
            <a:fillRect/>
          </a:stretch>
        </p:blipFill>
        <p:spPr>
          <a:xfrm>
            <a:off x="2139950" y="1385888"/>
            <a:ext cx="7823200" cy="297973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762876" y="1385888"/>
            <a:ext cx="2200275" cy="375761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02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E536B-FC48-4B16-94EA-8D50BBC8A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Goal: </a:t>
            </a:r>
            <a:r>
              <a:rPr lang="en-US" dirty="0"/>
              <a:t>Recruit people to women in tech gala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4010C-3AA4-414B-AFE5-2F07BD36A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Specifically: Choose the best stations to collect emails at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Our approach: </a:t>
            </a:r>
          </a:p>
          <a:p>
            <a:pPr marL="514350" indent="-514350">
              <a:buAutoNum type="arabicPeriod"/>
            </a:pPr>
            <a:r>
              <a:rPr lang="en-US" u="sng" dirty="0"/>
              <a:t>Define target audience</a:t>
            </a:r>
          </a:p>
          <a:p>
            <a:pPr marL="514350" indent="-514350">
              <a:buAutoNum type="arabicPeriod"/>
            </a:pPr>
            <a:r>
              <a:rPr lang="en-US" u="sng" dirty="0"/>
              <a:t>Identify stations used by target audience </a:t>
            </a:r>
          </a:p>
          <a:p>
            <a:pPr marL="514350" indent="-514350">
              <a:buAutoNum type="arabicPeriod"/>
            </a:pPr>
            <a:r>
              <a:rPr lang="en-US" u="sng" dirty="0"/>
              <a:t>Choose highest traffic stations of interest in early summer</a:t>
            </a:r>
          </a:p>
        </p:txBody>
      </p:sp>
    </p:spTree>
    <p:extLst>
      <p:ext uri="{BB962C8B-B14F-4D97-AF65-F5344CB8AC3E}">
        <p14:creationId xmlns:p14="http://schemas.microsoft.com/office/powerpoint/2010/main" val="11319044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594192" y="187594"/>
            <a:ext cx="6867144" cy="6337528"/>
            <a:chOff x="1070192" y="187594"/>
            <a:chExt cx="6867144" cy="6337528"/>
          </a:xfrm>
        </p:grpSpPr>
        <p:pic>
          <p:nvPicPr>
            <p:cNvPr id="8" name="Picture 7" descr="Subway3mil.png"/>
            <p:cNvPicPr>
              <a:picLocks noChangeAspect="1"/>
            </p:cNvPicPr>
            <p:nvPr/>
          </p:nvPicPr>
          <p:blipFill>
            <a:blip r:embed="rId2"/>
            <a:srcRect t="4098"/>
            <a:stretch>
              <a:fillRect/>
            </a:stretch>
          </p:blipFill>
          <p:spPr>
            <a:xfrm>
              <a:off x="1070192" y="187594"/>
              <a:ext cx="6867144" cy="4390502"/>
            </a:xfrm>
            <a:prstGeom prst="rect">
              <a:avLst/>
            </a:prstGeom>
          </p:spPr>
        </p:pic>
        <p:pic>
          <p:nvPicPr>
            <p:cNvPr id="10" name="Picture 9" descr="xticlabel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06397" y="4098329"/>
              <a:ext cx="5445916" cy="2426793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4226398" y="5819966"/>
              <a:ext cx="10035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Stations</a:t>
              </a:r>
            </a:p>
            <a:p>
              <a:pPr algn="ctr"/>
              <a:r>
                <a:rPr lang="en-US" dirty="0"/>
                <a:t>( &gt; 3mil 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 rot="16200000">
              <a:off x="1008807" y="2085155"/>
              <a:ext cx="63641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Total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6175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1D9E8-D3DC-4AC1-97FD-03D054D96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target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99704-A915-42DA-8FF3-1243EB4A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522" y="1814043"/>
            <a:ext cx="7224349" cy="36783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000" u="sng" dirty="0"/>
          </a:p>
          <a:p>
            <a:r>
              <a:rPr lang="en-US" sz="3000" dirty="0"/>
              <a:t> Women in technology fields</a:t>
            </a:r>
          </a:p>
          <a:p>
            <a:r>
              <a:rPr lang="en-US" sz="3000" dirty="0"/>
              <a:t> Women working in other fields</a:t>
            </a:r>
          </a:p>
          <a:p>
            <a:r>
              <a:rPr lang="en-US" sz="3000" dirty="0"/>
              <a:t> Other genders in technology fields</a:t>
            </a:r>
          </a:p>
          <a:p>
            <a:r>
              <a:rPr lang="en-US" sz="3000" dirty="0"/>
              <a:t> Students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FB9AED-86B5-4C27-979E-9243B05CBB29}"/>
              </a:ext>
            </a:extLst>
          </p:cNvPr>
          <p:cNvSpPr txBox="1"/>
          <p:nvPr/>
        </p:nvSpPr>
        <p:spPr>
          <a:xfrm>
            <a:off x="7921871" y="2315865"/>
            <a:ext cx="2576146" cy="372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NTA demographic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1F26CB-7B87-4A18-997A-AF20C6A3CBB5}"/>
              </a:ext>
            </a:extLst>
          </p:cNvPr>
          <p:cNvSpPr txBox="1"/>
          <p:nvPr/>
        </p:nvSpPr>
        <p:spPr>
          <a:xfrm>
            <a:off x="7921871" y="2906795"/>
            <a:ext cx="2576146" cy="372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NTA demographic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42D767-7D7E-45C8-8A12-E484E16E2C6A}"/>
              </a:ext>
            </a:extLst>
          </p:cNvPr>
          <p:cNvSpPr txBox="1"/>
          <p:nvPr/>
        </p:nvSpPr>
        <p:spPr>
          <a:xfrm>
            <a:off x="7987185" y="5145341"/>
            <a:ext cx="2576146" cy="372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1AD16B-8443-42BD-9D49-680B6A37A32B}"/>
              </a:ext>
            </a:extLst>
          </p:cNvPr>
          <p:cNvSpPr txBox="1"/>
          <p:nvPr/>
        </p:nvSpPr>
        <p:spPr>
          <a:xfrm>
            <a:off x="457199" y="6308209"/>
            <a:ext cx="11576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Maps titled “NTA Map” &amp;  “Subway  Stations” are available on NYC Open Data 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C92A54D-0220-468C-A02A-EE11D4FB5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391" y="1027906"/>
            <a:ext cx="547687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86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A509F-521D-4EA7-B83A-5C2D559D8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267" y="283262"/>
            <a:ext cx="10951464" cy="1325563"/>
          </a:xfrm>
        </p:spPr>
        <p:txBody>
          <a:bodyPr>
            <a:normAutofit/>
          </a:bodyPr>
          <a:lstStyle/>
          <a:p>
            <a:r>
              <a:rPr lang="en-US" dirty="0"/>
              <a:t>Filter – neighborhoods with most tech workers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C0490A-409F-4870-9D89-0864EAF13625}"/>
              </a:ext>
            </a:extLst>
          </p:cNvPr>
          <p:cNvSpPr txBox="1"/>
          <p:nvPr/>
        </p:nvSpPr>
        <p:spPr>
          <a:xfrm>
            <a:off x="615460" y="5988734"/>
            <a:ext cx="11576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Neighborhood tabulation area data was collected in 2012 by the City of New York and available at: https://data.cityofnewyork.us/City-Government/Demographics-and-profiles-at-the-Neighborhood-Tabu/hyuz-tij8</a:t>
            </a:r>
          </a:p>
        </p:txBody>
      </p:sp>
      <p:pic>
        <p:nvPicPr>
          <p:cNvPr id="7" name="Picture 6" descr="A picture containing music&#13;&#10;&#13;&#10;Description automatically generated">
            <a:extLst>
              <a:ext uri="{FF2B5EF4-FFF2-40B4-BE49-F238E27FC236}">
                <a16:creationId xmlns:a16="http://schemas.microsoft.com/office/drawing/2014/main" id="{53A35D1F-A4F6-E941-99FF-3DEAA4B61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28" y="1905000"/>
            <a:ext cx="12084372" cy="32135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E1DF68-7039-445D-ABF7-A35DB64E4805}"/>
              </a:ext>
            </a:extLst>
          </p:cNvPr>
          <p:cNvSpPr txBox="1"/>
          <p:nvPr/>
        </p:nvSpPr>
        <p:spPr>
          <a:xfrm rot="16200000">
            <a:off x="-1035401" y="3188607"/>
            <a:ext cx="460119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% of people working in business, management,</a:t>
            </a:r>
          </a:p>
          <a:p>
            <a:r>
              <a:rPr lang="en-US" dirty="0"/>
              <a:t> science, and art – by neighborhood</a:t>
            </a:r>
          </a:p>
        </p:txBody>
      </p:sp>
    </p:spTree>
    <p:extLst>
      <p:ext uri="{BB962C8B-B14F-4D97-AF65-F5344CB8AC3E}">
        <p14:creationId xmlns:p14="http://schemas.microsoft.com/office/powerpoint/2010/main" val="3759807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6D09027-42CB-489C-9AAB-CA0C3A785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Filter – neighborhoods with most employed women</a:t>
            </a:r>
          </a:p>
        </p:txBody>
      </p:sp>
      <p:pic>
        <p:nvPicPr>
          <p:cNvPr id="7" name="Picture 6" descr="A screen shot of a computer&#13;&#10;&#13;&#10;Description automatically generated">
            <a:extLst>
              <a:ext uri="{FF2B5EF4-FFF2-40B4-BE49-F238E27FC236}">
                <a16:creationId xmlns:a16="http://schemas.microsoft.com/office/drawing/2014/main" id="{4E1BE72A-01C5-494E-8F3A-BB8311B6D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03437"/>
            <a:ext cx="12192000" cy="304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BB49ED-1E7A-0743-A2DB-FDBE47A15054}"/>
              </a:ext>
            </a:extLst>
          </p:cNvPr>
          <p:cNvSpPr txBox="1"/>
          <p:nvPr/>
        </p:nvSpPr>
        <p:spPr>
          <a:xfrm>
            <a:off x="615460" y="5988734"/>
            <a:ext cx="11576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Neighborhood tabulation area data was collected in 2012 by the City of New York and available at: https://data.cityofnewyork.us/City-Government/Demographics-and-profiles-at-the-Neighborhood-Tabu/hyuz-tij8</a:t>
            </a:r>
          </a:p>
        </p:txBody>
      </p:sp>
    </p:spTree>
    <p:extLst>
      <p:ext uri="{BB962C8B-B14F-4D97-AF65-F5344CB8AC3E}">
        <p14:creationId xmlns:p14="http://schemas.microsoft.com/office/powerpoint/2010/main" val="2462461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11909-6805-8B41-8576-C61D13D1F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34165-8AEE-9B43-A778-83619E8AB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3129" y="1690688"/>
            <a:ext cx="4627652" cy="51480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MTA Turnstile Data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4415F7-0704-C445-8C08-00218BE12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05492"/>
            <a:ext cx="5697510" cy="39760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F11EF6F-1813-6D49-8102-0EF67190758F}"/>
              </a:ext>
            </a:extLst>
          </p:cNvPr>
          <p:cNvSpPr txBox="1"/>
          <p:nvPr/>
        </p:nvSpPr>
        <p:spPr>
          <a:xfrm>
            <a:off x="6858000" y="2395939"/>
            <a:ext cx="42454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Tracks traffic at New York train stations.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Tracks by entries and exits per turnstile machine.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Contains station information to identify stations.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497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11909-6805-8B41-8576-C61D13D1F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– Data Manipulation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9C3AA5-178B-BA48-8FA9-A3B2F8584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0453"/>
            <a:ext cx="3429000" cy="4292422"/>
          </a:xfrm>
        </p:spPr>
        <p:txBody>
          <a:bodyPr>
            <a:normAutofit/>
          </a:bodyPr>
          <a:lstStyle/>
          <a:p>
            <a:r>
              <a:rPr lang="en-US" dirty="0"/>
              <a:t>Poorly Documented</a:t>
            </a:r>
          </a:p>
          <a:p>
            <a:endParaRPr lang="en-US" dirty="0"/>
          </a:p>
          <a:p>
            <a:r>
              <a:rPr lang="en-US" dirty="0"/>
              <a:t>Many Outliers</a:t>
            </a:r>
          </a:p>
          <a:p>
            <a:endParaRPr lang="en-US" dirty="0"/>
          </a:p>
          <a:p>
            <a:r>
              <a:rPr lang="en-US" dirty="0"/>
              <a:t>Inconsistent</a:t>
            </a:r>
          </a:p>
          <a:p>
            <a:endParaRPr lang="en-US" dirty="0"/>
          </a:p>
          <a:p>
            <a:r>
              <a:rPr lang="en-US" dirty="0"/>
              <a:t>Connecting to other data sets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568A30A-D643-3F4D-B006-9F79892D568A}"/>
              </a:ext>
            </a:extLst>
          </p:cNvPr>
          <p:cNvGrpSpPr/>
          <p:nvPr/>
        </p:nvGrpSpPr>
        <p:grpSpPr>
          <a:xfrm>
            <a:off x="5202929" y="2596749"/>
            <a:ext cx="6009357" cy="1941634"/>
            <a:chOff x="4690122" y="2848746"/>
            <a:chExt cx="6618957" cy="2155946"/>
          </a:xfrm>
        </p:grpSpPr>
        <p:pic>
          <p:nvPicPr>
            <p:cNvPr id="21" name="Picture 20" descr="error1.png">
              <a:extLst>
                <a:ext uri="{FF2B5EF4-FFF2-40B4-BE49-F238E27FC236}">
                  <a16:creationId xmlns:a16="http://schemas.microsoft.com/office/drawing/2014/main" id="{4D903544-44C5-ED40-993B-CB142EDE39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35" t="-769" r="-135" b="74585"/>
            <a:stretch/>
          </p:blipFill>
          <p:spPr>
            <a:xfrm>
              <a:off x="4829628" y="2848746"/>
              <a:ext cx="5955533" cy="963080"/>
            </a:xfrm>
            <a:prstGeom prst="rect">
              <a:avLst/>
            </a:prstGeom>
          </p:spPr>
        </p:pic>
        <p:pic>
          <p:nvPicPr>
            <p:cNvPr id="22" name="Picture 21" descr="error2.png">
              <a:extLst>
                <a:ext uri="{FF2B5EF4-FFF2-40B4-BE49-F238E27FC236}">
                  <a16:creationId xmlns:a16="http://schemas.microsoft.com/office/drawing/2014/main" id="{362BBCAD-B1A3-024C-A373-248905DE0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b="62319"/>
            <a:stretch>
              <a:fillRect/>
            </a:stretch>
          </p:blipFill>
          <p:spPr>
            <a:xfrm>
              <a:off x="4874272" y="3733473"/>
              <a:ext cx="5869930" cy="1271219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C75F8E5-3F6B-2E4F-BA87-033289D7228B}"/>
                </a:ext>
              </a:extLst>
            </p:cNvPr>
            <p:cNvSpPr/>
            <p:nvPr/>
          </p:nvSpPr>
          <p:spPr>
            <a:xfrm>
              <a:off x="4690122" y="4276769"/>
              <a:ext cx="6618957" cy="283081"/>
            </a:xfrm>
            <a:prstGeom prst="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11047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11909-6805-8B41-8576-C61D13D1F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34165-8AEE-9B43-A778-83619E8AB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outliers and assess/eliminate</a:t>
            </a:r>
          </a:p>
          <a:p>
            <a:endParaRPr lang="en-US" dirty="0"/>
          </a:p>
          <a:p>
            <a:r>
              <a:rPr lang="en-US" dirty="0"/>
              <a:t>Find relevant station and turnstile markers</a:t>
            </a:r>
          </a:p>
          <a:p>
            <a:endParaRPr lang="en-US" dirty="0"/>
          </a:p>
          <a:p>
            <a:r>
              <a:rPr lang="en-US" dirty="0"/>
              <a:t>Design algorithm to properly sum traffic by markers </a:t>
            </a:r>
          </a:p>
          <a:p>
            <a:endParaRPr lang="en-US" dirty="0"/>
          </a:p>
          <a:p>
            <a:r>
              <a:rPr lang="en-US" dirty="0"/>
              <a:t>Merge data sets by marker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422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F1A53-7FF9-4BF4-8910-D94A4BDC8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stations (of our filtered stations) have the most traffic?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B27DA6A-DE12-1B43-B791-6067F55EB74A}"/>
              </a:ext>
            </a:extLst>
          </p:cNvPr>
          <p:cNvGrpSpPr/>
          <p:nvPr/>
        </p:nvGrpSpPr>
        <p:grpSpPr>
          <a:xfrm>
            <a:off x="0" y="1905000"/>
            <a:ext cx="12192000" cy="3048000"/>
            <a:chOff x="0" y="1905000"/>
            <a:chExt cx="12192000" cy="3048000"/>
          </a:xfrm>
        </p:grpSpPr>
        <p:pic>
          <p:nvPicPr>
            <p:cNvPr id="10" name="Picture 9" descr="A screen shot of a computer&#13;&#10;&#13;&#10;Description automatically generated">
              <a:extLst>
                <a:ext uri="{FF2B5EF4-FFF2-40B4-BE49-F238E27FC236}">
                  <a16:creationId xmlns:a16="http://schemas.microsoft.com/office/drawing/2014/main" id="{E03743BF-46F5-CF4D-81A8-863E2DAF3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05000"/>
              <a:ext cx="12192000" cy="3048000"/>
            </a:xfrm>
            <a:prstGeom prst="rect">
              <a:avLst/>
            </a:prstGeom>
          </p:spPr>
        </p:pic>
        <p:pic>
          <p:nvPicPr>
            <p:cNvPr id="12" name="Picture 11" descr="A picture containing object&#13;&#10;&#13;&#10;Description automatically generated">
              <a:extLst>
                <a:ext uri="{FF2B5EF4-FFF2-40B4-BE49-F238E27FC236}">
                  <a16:creationId xmlns:a16="http://schemas.microsoft.com/office/drawing/2014/main" id="{DA2ECF8A-F690-054F-9349-B34CAEB0A0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0714"/>
            <a:stretch/>
          </p:blipFill>
          <p:spPr>
            <a:xfrm>
              <a:off x="0" y="1905000"/>
              <a:ext cx="2351314" cy="304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9696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596</Words>
  <Application>Microsoft Macintosh PowerPoint</Application>
  <PresentationFormat>Widescreen</PresentationFormat>
  <Paragraphs>129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Project Benson Women in Tech Gala Recruitment  Analysis: Kristin, Wen Fung, Torin</vt:lpstr>
      <vt:lpstr>Goal: Recruit people to women in tech gala</vt:lpstr>
      <vt:lpstr>Define target audience</vt:lpstr>
      <vt:lpstr>Filter – neighborhoods with most tech workers</vt:lpstr>
      <vt:lpstr>Filter – neighborhoods with most employed women</vt:lpstr>
      <vt:lpstr>Data Set</vt:lpstr>
      <vt:lpstr>Challenges – Data Manipulation</vt:lpstr>
      <vt:lpstr>Solutions </vt:lpstr>
      <vt:lpstr>Which stations (of our filtered stations) have the most traffic?</vt:lpstr>
      <vt:lpstr>Recommendations</vt:lpstr>
      <vt:lpstr>Future Work</vt:lpstr>
      <vt:lpstr>Tools</vt:lpstr>
      <vt:lpstr>Appendix</vt:lpstr>
      <vt:lpstr>Algorithm </vt:lpstr>
      <vt:lpstr>Data Cleaning: whitespace </vt:lpstr>
      <vt:lpstr>Data Cleaning: reformatting and irrelevant labels </vt:lpstr>
      <vt:lpstr>Data Exploration: Errors</vt:lpstr>
      <vt:lpstr>Data Exploration: Investigate</vt:lpstr>
      <vt:lpstr>Data Exploration: zeros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Kristin Mussar</dc:creator>
  <cp:lastModifiedBy>Torin Rettig</cp:lastModifiedBy>
  <cp:revision>35</cp:revision>
  <dcterms:created xsi:type="dcterms:W3CDTF">2019-01-11T07:28:17Z</dcterms:created>
  <dcterms:modified xsi:type="dcterms:W3CDTF">2019-01-11T22:55:22Z</dcterms:modified>
</cp:coreProperties>
</file>