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321" r:id="rId2"/>
    <p:sldId id="327" r:id="rId3"/>
    <p:sldId id="326" r:id="rId4"/>
    <p:sldId id="322" r:id="rId5"/>
    <p:sldId id="328" r:id="rId6"/>
    <p:sldId id="323" r:id="rId7"/>
    <p:sldId id="324" r:id="rId8"/>
    <p:sldId id="283" r:id="rId9"/>
    <p:sldId id="284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20" r:id="rId23"/>
    <p:sldId id="325" r:id="rId24"/>
    <p:sldId id="260" r:id="rId25"/>
    <p:sldId id="261" r:id="rId26"/>
    <p:sldId id="317" r:id="rId27"/>
    <p:sldId id="318" r:id="rId28"/>
    <p:sldId id="3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2" autoAdjust="0"/>
    <p:restoredTop sz="90875" autoAdjust="0"/>
  </p:normalViewPr>
  <p:slideViewPr>
    <p:cSldViewPr>
      <p:cViewPr varScale="1">
        <p:scale>
          <a:sx n="78" d="100"/>
          <a:sy n="78" d="100"/>
        </p:scale>
        <p:origin x="101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C8DDA-EA41-430B-B7EF-A7945FD97B6F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815-EE4F-426D-A24C-E4AF2EA95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DA815-EE4F-426D-A24C-E4AF2EA954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noProof="1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F7B2A-0F52-42A3-A742-B0575EDF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97A6A-DB59-4BCE-8FEC-46CCCEEC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4BBE5-C52F-44D0-8FE8-8EB230E1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3BA1B-75BA-46EF-A7B8-CF7626A60F9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196607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8E152-82C5-4FCE-B2E7-7654C6B2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19583-214C-4C09-B1D6-18304329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FE129-C142-448F-9D41-76DD5253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D0DA3-204A-40CC-8513-02AC2F0C5AC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4938356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9E782-6CA2-44F3-8B4D-EBC78F48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D577E-76B7-4D80-BFA8-C978482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66FEA-231C-4545-82B6-D788F59E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8EC58-BD89-4B34-9F27-FD091B5BC46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013881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3E626-4E9A-44DC-900B-635FCABD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C9EA5-3642-4A4A-8AF9-C324A392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70072-401B-453D-9A5F-4ABD3A0B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2191-F0AB-43AA-809E-269FE8B9BBB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301258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1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8FC6C-258F-48FF-B26C-464FF146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43913-6B58-4F88-87DD-E2B427B4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5F5D8-BD38-495E-BA78-30E0278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7D6AD-E2AE-4348-8ADC-D04C8443B83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7227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3DD1383-C103-4A8C-BC6C-A44E9E07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C995A01-9259-4231-980D-AA6BC874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CE97DF4-CDF0-4C51-A24B-94BED01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C6A21-EE90-4B38-AB14-36D007589C8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322643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noProof="1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noProof="1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8D76057B-6AC6-4EF7-B48F-67B28F2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A41A49F-C4D9-404E-87AF-65856B21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7E35D0F-2D0A-4C70-848A-59F27E37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31CB-8F8B-440A-B65D-282498F14F5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78762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2FCC3AA3-1CE2-40B7-B475-844CD84A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C7F5EB9E-B5B4-4EB5-91DF-0718049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BF634D9-E073-453C-8F2A-8513D55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1103-6FCC-4B40-8B70-8493474151F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090771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FC8EB3EA-57B8-4B05-9F39-9D1255F2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2157A09-2D42-4010-AF92-E8462707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078973FC-BBFD-4EAF-9CFC-969D708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71A58-AD3E-46E0-9FB8-CBD3FA2FC67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781233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noProof="1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CA4F5D9-2F7C-4B68-8E4A-B513D66C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4929548E-FD95-46E8-8A7C-23367E8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111CF68-33B7-42C2-8824-7EA9D7B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0B35B-2CC0-4896-BA19-E82439063B0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556097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noProof="1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BFAA172C-72C3-40F9-9AAE-D54ED016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1AAC7E5-E947-4AD5-8D2A-84E85832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F5E1195-608A-4FA4-BCCB-A28146CE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D86F1-F324-41C4-98DC-83D5B7A8A22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28238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7E1AB665-85CD-495F-B7DB-44BF33052C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F555A-4585-4BA4-A871-C339E06E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1"/>
              <a:t>Образец текста</a:t>
            </a:r>
          </a:p>
          <a:p>
            <a:pPr lvl="1"/>
            <a:r>
              <a:rPr lang="ru-RU" noProof="1"/>
              <a:t>Второй уровень</a:t>
            </a:r>
          </a:p>
          <a:p>
            <a:pPr lvl="2"/>
            <a:r>
              <a:rPr lang="ru-RU" noProof="1"/>
              <a:t>Третий уровень</a:t>
            </a:r>
          </a:p>
          <a:p>
            <a:pPr lvl="3"/>
            <a:r>
              <a:rPr lang="ru-RU" noProof="1"/>
              <a:t>Четвертый уровень</a:t>
            </a:r>
          </a:p>
          <a:p>
            <a:pPr lvl="4"/>
            <a:r>
              <a:rPr lang="ru-RU" noProof="1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ABCA7-D8E0-4F09-AF61-0E84C67F8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6C61C8-9B01-4390-BFEC-BFC4D09FF6CC}" type="datetimeFigureOut">
              <a:rPr lang="en-US"/>
              <a:pPr/>
              <a:t>2/3/2024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C8A9F-61B2-4F82-9A2F-00BC7478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10DF6-992D-4C2F-9BBE-FA19A7C7D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E5938315-88AD-4665-9DCA-68B888B61A22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>
    <p:push dir="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Заголовок 1">
            <a:extLst>
              <a:ext uri="{FF2B5EF4-FFF2-40B4-BE49-F238E27FC236}">
                <a16:creationId xmlns:a16="http://schemas.microsoft.com/office/drawing/2014/main" id="{CCE01151-E395-4BB1-8F64-6004DC99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7313"/>
            <a:ext cx="8120063" cy="1325562"/>
          </a:xfrm>
        </p:spPr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О математическом программировании</a:t>
            </a:r>
          </a:p>
        </p:txBody>
      </p:sp>
      <p:sp>
        <p:nvSpPr>
          <p:cNvPr id="2050" name="Объект 2">
            <a:extLst>
              <a:ext uri="{FF2B5EF4-FFF2-40B4-BE49-F238E27FC236}">
                <a16:creationId xmlns:a16="http://schemas.microsoft.com/office/drawing/2014/main" id="{8A64A029-E2E0-4280-B998-E463170AA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557338"/>
            <a:ext cx="7886700" cy="43513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</a:rPr>
              <a:t>Математическое программирование используется в нефтяной индустрии, а также в сфере логистики, планирования, составления расписаний.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altLang="zh-CN" sz="24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400" i="1">
                <a:latin typeface="Century" panose="02040604050505020304" pitchFamily="18" charset="0"/>
              </a:rPr>
              <a:t>Вообразим, что вы занимаетесь продажей жестяных листов. Один клиент заказал у вас 70 листов, а второй — 30 листов. При этом ваши запасы хранятся на разных складах, на каждом из которых осталось меньше 100 листов. Ваша задача — минимизировать расходы на доставку жести клиентам.</a:t>
            </a:r>
            <a:endParaRPr lang="ru-RU" altLang="zh-CN" sz="2400"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3">
            <a:extLst>
              <a:ext uri="{FF2B5EF4-FFF2-40B4-BE49-F238E27FC236}">
                <a16:creationId xmlns:a16="http://schemas.microsoft.com/office/drawing/2014/main" id="{0679619F-DFB8-4AE5-A17E-18824D9D7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95275"/>
          <a:ext cx="883920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3" imgW="10440000" imgH="7402680" progId="">
                  <p:embed/>
                </p:oleObj>
              </mc:Choice>
              <mc:Fallback>
                <p:oleObj r:id="rId3" imgW="1044000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5275"/>
                        <a:ext cx="883920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E24DFC-E8C9-4F74-8709-77E0F4DF6BE5}"/>
              </a:ext>
            </a:extLst>
          </p:cNvPr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C4405C5E-0834-481B-9815-F6E2BDA05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1A35DF-B2C8-4DE7-AB41-204E3E659897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" name="Object 3">
            <a:extLst>
              <a:ext uri="{FF2B5EF4-FFF2-40B4-BE49-F238E27FC236}">
                <a16:creationId xmlns:a16="http://schemas.microsoft.com/office/drawing/2014/main" id="{9E792297-FDD9-45FA-8BA5-4EA463CBE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" y="287338"/>
          <a:ext cx="8770938" cy="628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10360080" imgH="7423560" progId="">
                  <p:embed/>
                </p:oleObj>
              </mc:Choice>
              <mc:Fallback>
                <p:oleObj r:id="rId3" imgW="10360080" imgH="7423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87338"/>
                        <a:ext cx="8770938" cy="628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192AAA-0D4D-4B11-AB03-EA538085CF69}"/>
              </a:ext>
            </a:extLst>
          </p:cNvPr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1267" name="TextBox 4">
            <a:extLst>
              <a:ext uri="{FF2B5EF4-FFF2-40B4-BE49-F238E27FC236}">
                <a16:creationId xmlns:a16="http://schemas.microsoft.com/office/drawing/2014/main" id="{219114A9-A89D-487E-BD5F-965E8C017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2FB1BD-C2D2-4A18-BA98-607B36BF7974}"/>
              </a:ext>
            </a:extLst>
          </p:cNvPr>
          <p:cNvSpPr/>
          <p:nvPr/>
        </p:nvSpPr>
        <p:spPr>
          <a:xfrm>
            <a:off x="0" y="646430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3">
            <a:extLst>
              <a:ext uri="{FF2B5EF4-FFF2-40B4-BE49-F238E27FC236}">
                <a16:creationId xmlns:a16="http://schemas.microsoft.com/office/drawing/2014/main" id="{DEFA5E4E-1270-44CF-A237-54F3ED592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10255680" imgH="7402680" progId="">
                  <p:embed/>
                </p:oleObj>
              </mc:Choice>
              <mc:Fallback>
                <p:oleObj r:id="rId3" imgW="1025568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C4BD9B-83EF-46E6-B0EA-7CD6AEDD9023}"/>
              </a:ext>
            </a:extLst>
          </p:cNvPr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2291" name="TextBox 4">
            <a:extLst>
              <a:ext uri="{FF2B5EF4-FFF2-40B4-BE49-F238E27FC236}">
                <a16:creationId xmlns:a16="http://schemas.microsoft.com/office/drawing/2014/main" id="{39FEFE0B-4C8E-41B9-9316-9D2843F3A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E39AD3-569B-46BC-9F4D-02B1BF0A7740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263DD7-E62F-4AA8-8D01-1A45342E30D8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3314" name="TextBox 4">
            <a:extLst>
              <a:ext uri="{FF2B5EF4-FFF2-40B4-BE49-F238E27FC236}">
                <a16:creationId xmlns:a16="http://schemas.microsoft.com/office/drawing/2014/main" id="{0433423E-3740-48D3-A9BB-69F58198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4963"/>
            <a:ext cx="84470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Решение системы линейных уравнений методом Жордана-Гаусса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129F6C-601F-417B-8AEF-B7E10AB5ECEC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D3170-E5B7-4BC2-AB48-5FA8EE957E90}"/>
              </a:ext>
            </a:extLst>
          </p:cNvPr>
          <p:cNvSpPr txBox="1"/>
          <p:nvPr/>
        </p:nvSpPr>
        <p:spPr>
          <a:xfrm>
            <a:off x="611188" y="1703388"/>
            <a:ext cx="7632700" cy="415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sz="2400" noProof="1">
                <a:latin typeface="Century" panose="02040604050505020304" pitchFamily="18" charset="0"/>
              </a:rPr>
              <a:t>Элементарные преобразования системы (или расширенной матрицы)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sz="2400" noProof="1">
                <a:latin typeface="Century" panose="02040604050505020304" pitchFamily="18" charset="0"/>
              </a:rPr>
              <a:t>Перестановка любых двух уравнений;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sz="2400" noProof="1">
                <a:latin typeface="Century" panose="02040604050505020304" pitchFamily="18" charset="0"/>
              </a:rPr>
              <a:t>Умножение обеих частей одного из уравнений на любое отличное от нуля число;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sz="2400" noProof="1">
                <a:latin typeface="Century" panose="02040604050505020304" pitchFamily="18" charset="0"/>
              </a:rPr>
              <a:t>Прибавление к обеим частям одного и уравнения соответствующих частей другого, умноженных на любое число отличное от нуля;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sz="2400" noProof="1">
                <a:latin typeface="Century" panose="02040604050505020304" pitchFamily="18" charset="0"/>
              </a:rPr>
              <a:t>Вычеркивание нулевой строки (уравнения с нулевым коэффициентом и своборным членом, равным нулю)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3">
            <a:extLst>
              <a:ext uri="{FF2B5EF4-FFF2-40B4-BE49-F238E27FC236}">
                <a16:creationId xmlns:a16="http://schemas.microsoft.com/office/drawing/2014/main" id="{F9F0F99D-EC43-42E4-8114-B4E359737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344488"/>
          <a:ext cx="8774112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3" imgW="10363680" imgH="7286400" progId="">
                  <p:embed/>
                </p:oleObj>
              </mc:Choice>
              <mc:Fallback>
                <p:oleObj r:id="rId3" imgW="10363680" imgH="728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44488"/>
                        <a:ext cx="8774112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EAC4B2-67B4-4766-AED1-A32A928B3EB3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81B07F2F-CF00-48C4-B40E-A89AF694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8913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Решение системы линейных уравнений методом Жордана-Гаусса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E7C25F-7D63-4D6D-9E32-14EAC42FA226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Object 3">
            <a:extLst>
              <a:ext uri="{FF2B5EF4-FFF2-40B4-BE49-F238E27FC236}">
                <a16:creationId xmlns:a16="http://schemas.microsoft.com/office/drawing/2014/main" id="{B46B6FD9-B363-4CF7-B00A-A7EB157A9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0350"/>
          <a:ext cx="8642350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3" imgW="10346400" imgH="7402680" progId="Visio.Drawing.11">
                  <p:embed/>
                </p:oleObj>
              </mc:Choice>
              <mc:Fallback>
                <p:oleObj name="Visio" r:id="rId3" imgW="10346400" imgH="7402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42350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D51A42-FF2C-4988-B186-2556D46AA132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2499BEC7-D737-4037-A557-A1EC46F4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8913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BF59E-161F-4BB9-9B12-8DA93ED4B039}"/>
              </a:ext>
            </a:extLst>
          </p:cNvPr>
          <p:cNvSpPr/>
          <p:nvPr/>
        </p:nvSpPr>
        <p:spPr>
          <a:xfrm>
            <a:off x="0" y="638175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3">
            <a:extLst>
              <a:ext uri="{FF2B5EF4-FFF2-40B4-BE49-F238E27FC236}">
                <a16:creationId xmlns:a16="http://schemas.microsoft.com/office/drawing/2014/main" id="{DB709103-6014-4D33-B8F9-CD8923077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0350"/>
          <a:ext cx="88931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3" imgW="10255680" imgH="7402680" progId="">
                  <p:embed/>
                </p:oleObj>
              </mc:Choice>
              <mc:Fallback>
                <p:oleObj r:id="rId3" imgW="1025568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8931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2162B1-9701-4BD2-B7AE-7DA61262DB6E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417DB996-E1FF-49AC-952C-E15DEF5A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8913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8A0D2A-DA2B-4368-B627-E1711198B271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3">
            <a:extLst>
              <a:ext uri="{FF2B5EF4-FFF2-40B4-BE49-F238E27FC236}">
                <a16:creationId xmlns:a16="http://schemas.microsoft.com/office/drawing/2014/main" id="{84E33F59-936F-46E2-9482-7D5507408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60350"/>
          <a:ext cx="8893175" cy="625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3" imgW="10542960" imgH="7402680" progId="">
                  <p:embed/>
                </p:oleObj>
              </mc:Choice>
              <mc:Fallback>
                <p:oleObj r:id="rId3" imgW="1054296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8893175" cy="62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2F1FBA-706B-4F82-98B8-7C9DE721640B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7411" name="TextBox 4">
            <a:extLst>
              <a:ext uri="{FF2B5EF4-FFF2-40B4-BE49-F238E27FC236}">
                <a16:creationId xmlns:a16="http://schemas.microsoft.com/office/drawing/2014/main" id="{D2650D54-06C4-4D85-90C0-1D3FAF0A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8913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8A81EA-4EA8-4BD7-B1C9-AEB1A1E82892}"/>
              </a:ext>
            </a:extLst>
          </p:cNvPr>
          <p:cNvSpPr/>
          <p:nvPr/>
        </p:nvSpPr>
        <p:spPr>
          <a:xfrm>
            <a:off x="0" y="638175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3">
            <a:extLst>
              <a:ext uri="{FF2B5EF4-FFF2-40B4-BE49-F238E27FC236}">
                <a16:creationId xmlns:a16="http://schemas.microsoft.com/office/drawing/2014/main" id="{6F5F75DA-0D3A-4744-819E-CD4289A23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0350"/>
          <a:ext cx="864235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10255680" imgH="7402680" progId="">
                  <p:embed/>
                </p:oleObj>
              </mc:Choice>
              <mc:Fallback>
                <p:oleObj r:id="rId3" imgW="1025568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42350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76016-5B73-4A3B-8F28-D7F8B7743DE3}"/>
              </a:ext>
            </a:extLst>
          </p:cNvPr>
          <p:cNvSpPr/>
          <p:nvPr/>
        </p:nvSpPr>
        <p:spPr>
          <a:xfrm>
            <a:off x="0" y="44450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27B24AE9-8947-4868-81A3-CD808FB7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8913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A4AE16-84A5-42AA-8CD7-78E2A8922C6F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6144D5-DD22-4968-A839-C8DBD85C24DF}"/>
              </a:ext>
            </a:extLst>
          </p:cNvPr>
          <p:cNvSpPr/>
          <p:nvPr/>
        </p:nvSpPr>
        <p:spPr>
          <a:xfrm>
            <a:off x="152400" y="6524625"/>
            <a:ext cx="9144000" cy="2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3">
            <a:extLst>
              <a:ext uri="{FF2B5EF4-FFF2-40B4-BE49-F238E27FC236}">
                <a16:creationId xmlns:a16="http://schemas.microsoft.com/office/drawing/2014/main" id="{31A2C473-69CE-4D0C-882B-CE599BB3A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33375"/>
          <a:ext cx="8642350" cy="6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10389240" imgH="7402680" progId="">
                  <p:embed/>
                </p:oleObj>
              </mc:Choice>
              <mc:Fallback>
                <p:oleObj r:id="rId3" imgW="1038924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642350" cy="616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5C2201-D15F-40F7-B5A0-55ABB6956F0C}"/>
              </a:ext>
            </a:extLst>
          </p:cNvPr>
          <p:cNvSpPr/>
          <p:nvPr/>
        </p:nvSpPr>
        <p:spPr>
          <a:xfrm>
            <a:off x="0" y="188913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EAF51626-4535-4065-9D86-27AD70D5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3375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CF7869-8D63-4CA2-BC0B-D5F6A4B01D6A}"/>
              </a:ext>
            </a:extLst>
          </p:cNvPr>
          <p:cNvSpPr/>
          <p:nvPr/>
        </p:nvSpPr>
        <p:spPr>
          <a:xfrm>
            <a:off x="0" y="638175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>
            <a:extLst>
              <a:ext uri="{FF2B5EF4-FFF2-40B4-BE49-F238E27FC236}">
                <a16:creationId xmlns:a16="http://schemas.microsoft.com/office/drawing/2014/main" id="{74A2F815-50E7-4E7D-93F2-8D42DAC77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7313"/>
            <a:ext cx="8120063" cy="1325562"/>
          </a:xfrm>
        </p:spPr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Почему идеальные решения не всегда самые комфортные?</a:t>
            </a:r>
          </a:p>
        </p:txBody>
      </p:sp>
      <p:pic>
        <p:nvPicPr>
          <p:cNvPr id="3074" name="Picture 2" descr="Интересные факты о железных дорогах — Музей фактов">
            <a:extLst>
              <a:ext uri="{FF2B5EF4-FFF2-40B4-BE49-F238E27FC236}">
                <a16:creationId xmlns:a16="http://schemas.microsoft.com/office/drawing/2014/main" id="{F97F3731-FB88-4CFA-8875-754925C1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7"/>
          <a:stretch>
            <a:fillRect/>
          </a:stretch>
        </p:blipFill>
        <p:spPr bwMode="auto">
          <a:xfrm>
            <a:off x="4284663" y="1412875"/>
            <a:ext cx="439102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Mobile robotic inspection for railway infrastructures - Loccioni">
            <a:extLst>
              <a:ext uri="{FF2B5EF4-FFF2-40B4-BE49-F238E27FC236}">
                <a16:creationId xmlns:a16="http://schemas.microsoft.com/office/drawing/2014/main" id="{1DE08DB3-DEBD-4AA1-AD63-6EA2911F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39989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Нидерланды - kuku.travel">
            <a:extLst>
              <a:ext uri="{FF2B5EF4-FFF2-40B4-BE49-F238E27FC236}">
                <a16:creationId xmlns:a16="http://schemas.microsoft.com/office/drawing/2014/main" id="{4055EB80-A5A5-41B1-9F9D-2B3ED5F6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3998912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4">
            <a:extLst>
              <a:ext uri="{FF2B5EF4-FFF2-40B4-BE49-F238E27FC236}">
                <a16:creationId xmlns:a16="http://schemas.microsoft.com/office/drawing/2014/main" id="{1DC63C45-08EA-4A7B-BC1E-F45AA811E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33375"/>
          <a:ext cx="88931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3" imgW="10255680" imgH="7402680" progId="">
                  <p:embed/>
                </p:oleObj>
              </mc:Choice>
              <mc:Fallback>
                <p:oleObj r:id="rId3" imgW="10255680" imgH="74026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8931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28F617-1034-49A6-BFE1-493F0A48A572}"/>
              </a:ext>
            </a:extLst>
          </p:cNvPr>
          <p:cNvSpPr/>
          <p:nvPr/>
        </p:nvSpPr>
        <p:spPr>
          <a:xfrm>
            <a:off x="0" y="188913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0483" name="TextBox 4">
            <a:extLst>
              <a:ext uri="{FF2B5EF4-FFF2-40B4-BE49-F238E27FC236}">
                <a16:creationId xmlns:a16="http://schemas.microsoft.com/office/drawing/2014/main" id="{4DD28548-9955-4E6F-BF04-73AF70AD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3375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DE3836-841C-4C86-8ED4-F1C58FE8D6F0}"/>
              </a:ext>
            </a:extLst>
          </p:cNvPr>
          <p:cNvSpPr/>
          <p:nvPr/>
        </p:nvSpPr>
        <p:spPr>
          <a:xfrm>
            <a:off x="0" y="659765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3">
            <a:extLst>
              <a:ext uri="{FF2B5EF4-FFF2-40B4-BE49-F238E27FC236}">
                <a16:creationId xmlns:a16="http://schemas.microsoft.com/office/drawing/2014/main" id="{F4734A49-14BD-4B09-8A9C-8D0359A48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60350"/>
          <a:ext cx="8893175" cy="628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3" imgW="10488240" imgH="7402680" progId="">
                  <p:embed/>
                </p:oleObj>
              </mc:Choice>
              <mc:Fallback>
                <p:oleObj r:id="rId3" imgW="1048824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8893175" cy="628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DC50B-CAA1-4D6A-AC99-8AB6437E5A0F}"/>
              </a:ext>
            </a:extLst>
          </p:cNvPr>
          <p:cNvSpPr/>
          <p:nvPr/>
        </p:nvSpPr>
        <p:spPr>
          <a:xfrm>
            <a:off x="0" y="188913"/>
            <a:ext cx="9144000" cy="136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D7195BAA-4E17-437D-B6D3-04C0DA730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3375"/>
            <a:ext cx="8445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Двойственная задача </a:t>
            </a:r>
          </a:p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5D499B-4974-4D93-889B-ADDC465765CB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C993DF-FCD5-4647-B871-86FA96043353}"/>
              </a:ext>
            </a:extLst>
          </p:cNvPr>
          <p:cNvSpPr/>
          <p:nvPr/>
        </p:nvSpPr>
        <p:spPr>
          <a:xfrm>
            <a:off x="842963" y="0"/>
            <a:ext cx="7561262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zh-CN" sz="2400" b="1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Графическое решение ЗАДАЧИ ЛП</a:t>
            </a:r>
            <a:endParaRPr lang="en-US" altLang="ru-RU" sz="2400" dirty="0">
              <a:solidFill>
                <a:srgbClr val="0D0D0D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BB3B0-76B0-4D51-965C-7060C0DD3905}"/>
              </a:ext>
            </a:extLst>
          </p:cNvPr>
          <p:cNvSpPr/>
          <p:nvPr/>
        </p:nvSpPr>
        <p:spPr>
          <a:xfrm>
            <a:off x="374650" y="579438"/>
            <a:ext cx="8497888" cy="1785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/>
            <a:r>
              <a:rPr lang="ru-RU" sz="2200" noProof="1">
                <a:latin typeface="Century" panose="02040604050505020304" pitchFamily="18" charset="0"/>
              </a:rPr>
              <a:t>Графический метод решения задачи ЛП состоит из 2 этапов:</a:t>
            </a:r>
          </a:p>
          <a:p>
            <a:pPr marL="457200" indent="-457200" algn="just" fontAlgn="auto">
              <a:buFont typeface="+mj-lt"/>
              <a:buAutoNum type="arabicParenR"/>
            </a:pPr>
            <a:r>
              <a:rPr lang="ru-RU" sz="2200" noProof="1">
                <a:latin typeface="Century" panose="02040604050505020304" pitchFamily="18" charset="0"/>
              </a:rPr>
              <a:t>построение пространства допустимых решений, удовлетворяющих всем ограничениям модели;</a:t>
            </a:r>
          </a:p>
          <a:p>
            <a:pPr marL="457200" indent="-457200" algn="just" fontAlgn="auto">
              <a:buFont typeface="+mj-lt"/>
              <a:buAutoNum type="arabicParenR"/>
            </a:pPr>
            <a:r>
              <a:rPr lang="ru-RU" sz="2200" noProof="1">
                <a:latin typeface="Century" panose="02040604050505020304" pitchFamily="18" charset="0"/>
              </a:rPr>
              <a:t>нахождение оптимального решения среди всех точек пространства допустимых решений.</a:t>
            </a:r>
            <a:endParaRPr lang="en-US" sz="2200" noProof="1">
              <a:latin typeface="Century" panose="020406040505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6F227D9-7BCD-415B-BC72-988992AAC0D1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3573463"/>
          <a:ext cx="7720012" cy="3108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897">
                <a:tc rowSpan="2">
                  <a:txBody>
                    <a:bodyPr/>
                    <a:lstStyle/>
                    <a:p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 marL="91433" marR="91433" marT="45711" marB="45711"/>
                </a:tc>
                <a:tc gridSpan="2"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Расход сырья (в тоннах) на тонну краски</a:t>
                      </a:r>
                    </a:p>
                  </a:txBody>
                  <a:tcPr marL="91433" marR="91433" marT="45711" marB="4571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Максимально</a:t>
                      </a:r>
                      <a:r>
                        <a:rPr lang="ru-RU" sz="2000" baseline="0" dirty="0">
                          <a:latin typeface="Century" panose="02040604050505020304" pitchFamily="18" charset="0"/>
                        </a:rPr>
                        <a:t> возможный ежедневный расход сырья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Черная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Синяя</a:t>
                      </a:r>
                    </a:p>
                  </a:txBody>
                  <a:tcPr marL="91433" marR="91433" marT="45711" marB="4571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9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Сырье М1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24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59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Сырье М2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635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Доход (в 1000</a:t>
                      </a:r>
                      <a:r>
                        <a:rPr lang="en-US" sz="2000" dirty="0">
                          <a:latin typeface="Century" panose="02040604050505020304" pitchFamily="18" charset="0"/>
                        </a:rPr>
                        <a:t>$</a:t>
                      </a:r>
                      <a:r>
                        <a:rPr lang="ru-RU" sz="2000" dirty="0">
                          <a:latin typeface="Century" panose="02040604050505020304" pitchFamily="18" charset="0"/>
                        </a:rPr>
                        <a:t>) на тонну краски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D96BE1-E295-4188-8820-27FF018D9F00}"/>
              </a:ext>
            </a:extLst>
          </p:cNvPr>
          <p:cNvSpPr/>
          <p:nvPr/>
        </p:nvSpPr>
        <p:spPr>
          <a:xfrm>
            <a:off x="539664" y="2344648"/>
            <a:ext cx="8424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Изучение рынка сбыта показало, что суточный спрос на </a:t>
            </a:r>
            <a:r>
              <a:rPr lang="ru-RU" dirty="0">
                <a:solidFill>
                  <a:schemeClr val="accent1"/>
                </a:solidFill>
              </a:rPr>
              <a:t>синюю</a:t>
            </a:r>
            <a:r>
              <a:rPr lang="ru-RU" dirty="0">
                <a:solidFill>
                  <a:srgbClr val="FF0000"/>
                </a:solidFill>
              </a:rPr>
              <a:t> краску никогда не превышает спроса на краску </a:t>
            </a:r>
            <a:r>
              <a:rPr lang="ru-RU" dirty="0"/>
              <a:t>черную</a:t>
            </a:r>
            <a:r>
              <a:rPr lang="ru-RU" dirty="0">
                <a:solidFill>
                  <a:srgbClr val="FF0000"/>
                </a:solidFill>
              </a:rPr>
              <a:t> более, чем на 1 т. Кроме того, установлено, что спрос на </a:t>
            </a:r>
            <a:r>
              <a:rPr lang="ru-RU" dirty="0">
                <a:solidFill>
                  <a:schemeClr val="accent1"/>
                </a:solidFill>
              </a:rPr>
              <a:t>синюю</a:t>
            </a:r>
            <a:r>
              <a:rPr lang="ru-RU" dirty="0">
                <a:solidFill>
                  <a:srgbClr val="FF0000"/>
                </a:solidFill>
              </a:rPr>
              <a:t> краску никогда не превышает 2 т в сутки.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789347-509F-4F59-865B-DDFC42EB5318}"/>
              </a:ext>
            </a:extLst>
          </p:cNvPr>
          <p:cNvSpPr/>
          <p:nvPr/>
        </p:nvSpPr>
        <p:spPr>
          <a:xfrm>
            <a:off x="842963" y="325438"/>
            <a:ext cx="7561262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zh-CN" sz="2400" b="1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en-US" altLang="ru-RU" sz="2400">
              <a:solidFill>
                <a:srgbClr val="0D0D0D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Прямоугольник 4">
            <a:extLst>
              <a:ext uri="{FF2B5EF4-FFF2-40B4-BE49-F238E27FC236}">
                <a16:creationId xmlns:a16="http://schemas.microsoft.com/office/drawing/2014/main" id="{250B9F9A-5C04-4549-822B-8642ABB6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979488"/>
            <a:ext cx="84978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ru-RU" altLang="zh-CN" sz="2400" dirty="0">
                <a:latin typeface="Century" panose="02040604050505020304" pitchFamily="18" charset="0"/>
              </a:rPr>
              <a:t>Х</a:t>
            </a:r>
            <a:r>
              <a:rPr lang="ru-RU" altLang="zh-CN" sz="2400" baseline="-25000" dirty="0">
                <a:latin typeface="Century" panose="02040604050505020304" pitchFamily="18" charset="0"/>
              </a:rPr>
              <a:t>1</a:t>
            </a:r>
            <a:r>
              <a:rPr lang="ru-RU" altLang="zh-CN" sz="2400" dirty="0">
                <a:latin typeface="Century" panose="02040604050505020304" pitchFamily="18" charset="0"/>
              </a:rPr>
              <a:t> – ежедневный объем производства черной краски</a:t>
            </a:r>
          </a:p>
          <a:p>
            <a:pPr algn="just"/>
            <a:r>
              <a:rPr lang="ru-RU" altLang="zh-CN" sz="2400" dirty="0">
                <a:latin typeface="Century" panose="02040604050505020304" pitchFamily="18" charset="0"/>
              </a:rPr>
              <a:t>Х</a:t>
            </a:r>
            <a:r>
              <a:rPr lang="ru-RU" altLang="zh-CN" sz="2400" baseline="-25000" dirty="0">
                <a:latin typeface="Century" panose="02040604050505020304" pitchFamily="18" charset="0"/>
              </a:rPr>
              <a:t>2</a:t>
            </a:r>
            <a:r>
              <a:rPr lang="ru-RU" altLang="zh-CN" sz="2400" dirty="0">
                <a:latin typeface="Century" panose="02040604050505020304" pitchFamily="18" charset="0"/>
              </a:rPr>
              <a:t> – ежедневный объем производства синей краски</a:t>
            </a:r>
            <a:endParaRPr lang="en-US" altLang="ru-RU" sz="2400" dirty="0">
              <a:latin typeface="Century" panose="02040604050505020304" pitchFamily="18" charset="0"/>
            </a:endParaRPr>
          </a:p>
          <a:p>
            <a:pPr algn="just"/>
            <a:endParaRPr lang="en-US" altLang="ru-RU" sz="2400" dirty="0">
              <a:latin typeface="Century" panose="02040604050505020304" pitchFamily="18" charset="0"/>
            </a:endParaRPr>
          </a:p>
          <a:p>
            <a:pPr algn="ctr"/>
            <a:r>
              <a:rPr lang="en-US" altLang="ru-RU" sz="4000" dirty="0">
                <a:latin typeface="Century" panose="02040604050505020304" pitchFamily="18" charset="0"/>
              </a:rPr>
              <a:t>Z = 5x</a:t>
            </a:r>
            <a:r>
              <a:rPr lang="en-US" altLang="ru-RU" sz="4000" baseline="-25000" dirty="0">
                <a:latin typeface="Century" panose="02040604050505020304" pitchFamily="18" charset="0"/>
              </a:rPr>
              <a:t>1 </a:t>
            </a:r>
            <a:r>
              <a:rPr lang="en-US" altLang="ru-RU" sz="4000" dirty="0">
                <a:latin typeface="Century" panose="02040604050505020304" pitchFamily="18" charset="0"/>
              </a:rPr>
              <a:t>+ 4x</a:t>
            </a:r>
            <a:r>
              <a:rPr lang="en-US" altLang="ru-RU" sz="4000" baseline="-25000" dirty="0">
                <a:latin typeface="Century" panose="02040604050505020304" pitchFamily="18" charset="0"/>
              </a:rPr>
              <a:t>2 </a:t>
            </a:r>
            <a:r>
              <a:rPr lang="en-US" altLang="ru-RU" sz="4000" dirty="0">
                <a:latin typeface="Century" panose="02040604050505020304" pitchFamily="18" charset="0"/>
              </a:rPr>
              <a:t>→ max.</a:t>
            </a:r>
          </a:p>
        </p:txBody>
      </p:sp>
      <p:graphicFrame>
        <p:nvGraphicFramePr>
          <p:cNvPr id="23555" name="Объект 6">
            <a:extLst>
              <a:ext uri="{FF2B5EF4-FFF2-40B4-BE49-F238E27FC236}">
                <a16:creationId xmlns:a16="http://schemas.microsoft.com/office/drawing/2014/main" id="{DF4DC102-87DC-4BF0-B65F-EAF195868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997200"/>
          <a:ext cx="294957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3" imgW="939800" imgH="1079500" progId="Equation.3">
                  <p:embed/>
                </p:oleObj>
              </mc:Choice>
              <mc:Fallback>
                <p:oleObj r:id="rId3" imgW="939800" imgH="10795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294957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1ECAB2-6B73-4EA2-9B1B-3F5638369345}"/>
              </a:ext>
            </a:extLst>
          </p:cNvPr>
          <p:cNvSpPr/>
          <p:nvPr/>
        </p:nvSpPr>
        <p:spPr>
          <a:xfrm>
            <a:off x="6084126" y="3255139"/>
            <a:ext cx="2949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Изучение рынка сбыта показало, что суточный спрос на </a:t>
            </a:r>
            <a:r>
              <a:rPr lang="ru-RU" dirty="0">
                <a:solidFill>
                  <a:schemeClr val="accent1"/>
                </a:solidFill>
              </a:rPr>
              <a:t>синюю</a:t>
            </a:r>
            <a:r>
              <a:rPr lang="ru-RU" dirty="0">
                <a:solidFill>
                  <a:srgbClr val="FF0000"/>
                </a:solidFill>
              </a:rPr>
              <a:t> краску никогда не превышает спроса на </a:t>
            </a:r>
            <a:r>
              <a:rPr lang="ru-RU" dirty="0"/>
              <a:t>черную</a:t>
            </a:r>
            <a:r>
              <a:rPr lang="ru-RU" dirty="0">
                <a:solidFill>
                  <a:srgbClr val="FF0000"/>
                </a:solidFill>
              </a:rPr>
              <a:t> краску более, чем на 1 т. Кроме того, установлено, что спрос на </a:t>
            </a:r>
            <a:r>
              <a:rPr lang="ru-RU" dirty="0">
                <a:solidFill>
                  <a:schemeClr val="accent1"/>
                </a:solidFill>
              </a:rPr>
              <a:t>синюю</a:t>
            </a:r>
            <a:r>
              <a:rPr lang="ru-RU" dirty="0">
                <a:solidFill>
                  <a:srgbClr val="FF0000"/>
                </a:solidFill>
              </a:rPr>
              <a:t> краску никогда не превышает 2 т в сутки.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320B540-43B8-4BD6-A622-F352CA05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A773713-B176-4E91-AEC5-362904233902}"/>
              </a:ext>
            </a:extLst>
          </p:cNvPr>
          <p:cNvCxnSpPr/>
          <p:nvPr/>
        </p:nvCxnSpPr>
        <p:spPr>
          <a:xfrm>
            <a:off x="468313" y="260350"/>
            <a:ext cx="0" cy="633412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0EEF6F0-701D-44BB-857A-561C49F29620}"/>
              </a:ext>
            </a:extLst>
          </p:cNvPr>
          <p:cNvCxnSpPr/>
          <p:nvPr/>
        </p:nvCxnSpPr>
        <p:spPr>
          <a:xfrm>
            <a:off x="198438" y="6308725"/>
            <a:ext cx="8334375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F263AF7-ABB3-417B-88A3-43C9AED2C4AD}"/>
              </a:ext>
            </a:extLst>
          </p:cNvPr>
          <p:cNvCxnSpPr/>
          <p:nvPr/>
        </p:nvCxnSpPr>
        <p:spPr>
          <a:xfrm>
            <a:off x="1331913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B4872D9-AB36-43AA-AE35-36862D1DBD23}"/>
              </a:ext>
            </a:extLst>
          </p:cNvPr>
          <p:cNvCxnSpPr/>
          <p:nvPr/>
        </p:nvCxnSpPr>
        <p:spPr>
          <a:xfrm>
            <a:off x="2195513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678209E-ECEC-4CAC-8BC1-9462F8DEC923}"/>
              </a:ext>
            </a:extLst>
          </p:cNvPr>
          <p:cNvCxnSpPr/>
          <p:nvPr/>
        </p:nvCxnSpPr>
        <p:spPr>
          <a:xfrm>
            <a:off x="3059113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66E45AF-6B41-4C06-83AA-51C3F2E1784C}"/>
              </a:ext>
            </a:extLst>
          </p:cNvPr>
          <p:cNvCxnSpPr/>
          <p:nvPr/>
        </p:nvCxnSpPr>
        <p:spPr>
          <a:xfrm>
            <a:off x="3924300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8C43E34-7F80-483B-9EF1-1DB19DE94A3E}"/>
              </a:ext>
            </a:extLst>
          </p:cNvPr>
          <p:cNvCxnSpPr/>
          <p:nvPr/>
        </p:nvCxnSpPr>
        <p:spPr>
          <a:xfrm>
            <a:off x="4787900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FA23EC7-7AC2-471E-9489-AD659C12A6A3}"/>
              </a:ext>
            </a:extLst>
          </p:cNvPr>
          <p:cNvCxnSpPr/>
          <p:nvPr/>
        </p:nvCxnSpPr>
        <p:spPr>
          <a:xfrm>
            <a:off x="5651500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ADD5789-F3AB-410E-A041-5CA284F9C667}"/>
              </a:ext>
            </a:extLst>
          </p:cNvPr>
          <p:cNvCxnSpPr/>
          <p:nvPr/>
        </p:nvCxnSpPr>
        <p:spPr>
          <a:xfrm>
            <a:off x="6516688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BF6C774-0336-4F49-9186-B20E235969E5}"/>
              </a:ext>
            </a:extLst>
          </p:cNvPr>
          <p:cNvCxnSpPr/>
          <p:nvPr/>
        </p:nvCxnSpPr>
        <p:spPr>
          <a:xfrm>
            <a:off x="395288" y="5445125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BD31240-01B0-4B7D-A85D-B782906A1F1C}"/>
              </a:ext>
            </a:extLst>
          </p:cNvPr>
          <p:cNvCxnSpPr/>
          <p:nvPr/>
        </p:nvCxnSpPr>
        <p:spPr>
          <a:xfrm>
            <a:off x="395288" y="4581525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AF0DF43-6F6B-4745-BCCE-3EACB6E2D792}"/>
              </a:ext>
            </a:extLst>
          </p:cNvPr>
          <p:cNvCxnSpPr/>
          <p:nvPr/>
        </p:nvCxnSpPr>
        <p:spPr>
          <a:xfrm>
            <a:off x="395288" y="3789363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3BEE649-6A23-497D-BF14-651F20C0A7EE}"/>
              </a:ext>
            </a:extLst>
          </p:cNvPr>
          <p:cNvCxnSpPr/>
          <p:nvPr/>
        </p:nvCxnSpPr>
        <p:spPr>
          <a:xfrm>
            <a:off x="395288" y="2997200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3FB84E0-14DA-46D9-8F1C-03FB66C76076}"/>
              </a:ext>
            </a:extLst>
          </p:cNvPr>
          <p:cNvCxnSpPr/>
          <p:nvPr/>
        </p:nvCxnSpPr>
        <p:spPr>
          <a:xfrm>
            <a:off x="395288" y="2205038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571BAA9-DFBC-4A4C-BF90-437077ACE451}"/>
              </a:ext>
            </a:extLst>
          </p:cNvPr>
          <p:cNvCxnSpPr/>
          <p:nvPr/>
        </p:nvCxnSpPr>
        <p:spPr>
          <a:xfrm>
            <a:off x="395288" y="1412875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3" name="TextBox 24">
            <a:extLst>
              <a:ext uri="{FF2B5EF4-FFF2-40B4-BE49-F238E27FC236}">
                <a16:creationId xmlns:a16="http://schemas.microsoft.com/office/drawing/2014/main" id="{73CE1041-9655-4D41-80A3-3ACFEA44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38175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1</a:t>
            </a:r>
            <a:endParaRPr lang="en-US" altLang="ru-RU"/>
          </a:p>
        </p:txBody>
      </p:sp>
      <p:sp>
        <p:nvSpPr>
          <p:cNvPr id="24594" name="TextBox 25">
            <a:extLst>
              <a:ext uri="{FF2B5EF4-FFF2-40B4-BE49-F238E27FC236}">
                <a16:creationId xmlns:a16="http://schemas.microsoft.com/office/drawing/2014/main" id="{83A992B5-92D7-4A46-8365-853E3805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5260975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1</a:t>
            </a:r>
            <a:endParaRPr lang="en-US" altLang="ru-RU"/>
          </a:p>
        </p:txBody>
      </p:sp>
      <p:sp>
        <p:nvSpPr>
          <p:cNvPr id="24595" name="TextBox 26">
            <a:extLst>
              <a:ext uri="{FF2B5EF4-FFF2-40B4-BE49-F238E27FC236}">
                <a16:creationId xmlns:a16="http://schemas.microsoft.com/office/drawing/2014/main" id="{D100B021-1C63-4CAC-ACC3-2856148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638175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2</a:t>
            </a:r>
            <a:endParaRPr lang="en-US" altLang="ru-RU"/>
          </a:p>
        </p:txBody>
      </p:sp>
      <p:sp>
        <p:nvSpPr>
          <p:cNvPr id="24596" name="TextBox 27">
            <a:extLst>
              <a:ext uri="{FF2B5EF4-FFF2-40B4-BE49-F238E27FC236}">
                <a16:creationId xmlns:a16="http://schemas.microsoft.com/office/drawing/2014/main" id="{D4D1A030-4FD3-4BCF-89E7-F3A80BBE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4395788"/>
            <a:ext cx="306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2</a:t>
            </a:r>
            <a:endParaRPr lang="en-US" altLang="ru-RU"/>
          </a:p>
        </p:txBody>
      </p:sp>
      <p:sp>
        <p:nvSpPr>
          <p:cNvPr id="24597" name="TextBox 28">
            <a:extLst>
              <a:ext uri="{FF2B5EF4-FFF2-40B4-BE49-F238E27FC236}">
                <a16:creationId xmlns:a16="http://schemas.microsoft.com/office/drawing/2014/main" id="{E356C259-161B-4C81-B022-FF30ADF4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38175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3</a:t>
            </a:r>
            <a:endParaRPr lang="en-US" altLang="ru-RU"/>
          </a:p>
        </p:txBody>
      </p:sp>
      <p:sp>
        <p:nvSpPr>
          <p:cNvPr id="24598" name="TextBox 29">
            <a:extLst>
              <a:ext uri="{FF2B5EF4-FFF2-40B4-BE49-F238E27FC236}">
                <a16:creationId xmlns:a16="http://schemas.microsoft.com/office/drawing/2014/main" id="{74A5D068-3B6F-46F1-9F74-F983D4D3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3603625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3</a:t>
            </a:r>
            <a:endParaRPr lang="en-US" altLang="ru-RU"/>
          </a:p>
        </p:txBody>
      </p:sp>
      <p:sp>
        <p:nvSpPr>
          <p:cNvPr id="24599" name="TextBox 30">
            <a:extLst>
              <a:ext uri="{FF2B5EF4-FFF2-40B4-BE49-F238E27FC236}">
                <a16:creationId xmlns:a16="http://schemas.microsoft.com/office/drawing/2014/main" id="{09D39A8A-6DF2-451E-AAAF-9B9F8D2B9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6381750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4</a:t>
            </a:r>
            <a:endParaRPr lang="en-US" altLang="ru-RU"/>
          </a:p>
        </p:txBody>
      </p:sp>
      <p:sp>
        <p:nvSpPr>
          <p:cNvPr id="24600" name="TextBox 31">
            <a:extLst>
              <a:ext uri="{FF2B5EF4-FFF2-40B4-BE49-F238E27FC236}">
                <a16:creationId xmlns:a16="http://schemas.microsoft.com/office/drawing/2014/main" id="{01FC7B93-AFCC-4446-B9F5-F7D866223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2813050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4</a:t>
            </a:r>
            <a:endParaRPr lang="en-US" altLang="ru-RU"/>
          </a:p>
        </p:txBody>
      </p:sp>
      <p:sp>
        <p:nvSpPr>
          <p:cNvPr id="24601" name="TextBox 32">
            <a:extLst>
              <a:ext uri="{FF2B5EF4-FFF2-40B4-BE49-F238E27FC236}">
                <a16:creationId xmlns:a16="http://schemas.microsoft.com/office/drawing/2014/main" id="{2B79C697-F937-4E48-8D22-A1425408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6391275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5</a:t>
            </a:r>
            <a:endParaRPr lang="en-US" altLang="ru-RU"/>
          </a:p>
        </p:txBody>
      </p:sp>
      <p:sp>
        <p:nvSpPr>
          <p:cNvPr id="24602" name="TextBox 33">
            <a:extLst>
              <a:ext uri="{FF2B5EF4-FFF2-40B4-BE49-F238E27FC236}">
                <a16:creationId xmlns:a16="http://schemas.microsoft.com/office/drawing/2014/main" id="{43509254-2425-4A72-AF9B-82BEA85A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6400800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6</a:t>
            </a:r>
            <a:endParaRPr lang="en-US" altLang="ru-RU"/>
          </a:p>
        </p:txBody>
      </p:sp>
      <p:sp>
        <p:nvSpPr>
          <p:cNvPr id="24603" name="TextBox 34">
            <a:extLst>
              <a:ext uri="{FF2B5EF4-FFF2-40B4-BE49-F238E27FC236}">
                <a16:creationId xmlns:a16="http://schemas.microsoft.com/office/drawing/2014/main" id="{4F9AE62B-DC01-4D08-B157-D297FED8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410325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7</a:t>
            </a:r>
            <a:endParaRPr lang="en-US" altLang="ru-RU"/>
          </a:p>
        </p:txBody>
      </p:sp>
      <p:sp>
        <p:nvSpPr>
          <p:cNvPr id="24604" name="TextBox 35">
            <a:extLst>
              <a:ext uri="{FF2B5EF4-FFF2-40B4-BE49-F238E27FC236}">
                <a16:creationId xmlns:a16="http://schemas.microsoft.com/office/drawing/2014/main" id="{CA1D3A75-B852-4715-BC91-0160B5D2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2020888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5</a:t>
            </a:r>
            <a:endParaRPr lang="en-US" altLang="ru-RU"/>
          </a:p>
        </p:txBody>
      </p:sp>
      <p:sp>
        <p:nvSpPr>
          <p:cNvPr id="24605" name="TextBox 36">
            <a:extLst>
              <a:ext uri="{FF2B5EF4-FFF2-40B4-BE49-F238E27FC236}">
                <a16:creationId xmlns:a16="http://schemas.microsoft.com/office/drawing/2014/main" id="{7E5E596D-BF05-4003-B862-5CE313ED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1228725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6</a:t>
            </a:r>
            <a:endParaRPr lang="en-US" alt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CC438455-D12C-485B-988D-31AD4B5D5E9C}"/>
              </a:ext>
            </a:extLst>
          </p:cNvPr>
          <p:cNvCxnSpPr/>
          <p:nvPr/>
        </p:nvCxnSpPr>
        <p:spPr>
          <a:xfrm>
            <a:off x="395288" y="620713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7" name="TextBox 38">
            <a:extLst>
              <a:ext uri="{FF2B5EF4-FFF2-40B4-BE49-F238E27FC236}">
                <a16:creationId xmlns:a16="http://schemas.microsoft.com/office/drawing/2014/main" id="{D9E2F8E2-BC36-4A29-86EC-D53850F0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436563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7</a:t>
            </a:r>
            <a:endParaRPr lang="en-US" altLang="ru-RU"/>
          </a:p>
        </p:txBody>
      </p:sp>
      <p:sp>
        <p:nvSpPr>
          <p:cNvPr id="24608" name="TextBox 39">
            <a:extLst>
              <a:ext uri="{FF2B5EF4-FFF2-40B4-BE49-F238E27FC236}">
                <a16:creationId xmlns:a16="http://schemas.microsoft.com/office/drawing/2014/main" id="{27873F3B-B9E0-4292-901C-96E3DFC4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6318250"/>
            <a:ext cx="49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 sz="2800" i="1"/>
              <a:t>х</a:t>
            </a:r>
            <a:r>
              <a:rPr lang="ru-RU" altLang="zh-CN" sz="2800" baseline="-25000"/>
              <a:t>1</a:t>
            </a:r>
            <a:endParaRPr lang="en-US" altLang="ru-RU" sz="2800" baseline="-25000"/>
          </a:p>
        </p:txBody>
      </p:sp>
      <p:sp>
        <p:nvSpPr>
          <p:cNvPr id="24609" name="TextBox 40">
            <a:extLst>
              <a:ext uri="{FF2B5EF4-FFF2-40B4-BE49-F238E27FC236}">
                <a16:creationId xmlns:a16="http://schemas.microsoft.com/office/drawing/2014/main" id="{4E0FA811-F238-4315-BE4E-32759AC4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0638"/>
            <a:ext cx="493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 sz="2800" i="1"/>
              <a:t>х</a:t>
            </a:r>
            <a:r>
              <a:rPr lang="ru-RU" altLang="zh-CN" sz="2800" i="1" baseline="-25000"/>
              <a:t>2</a:t>
            </a:r>
            <a:endParaRPr lang="en-US" altLang="ru-RU" sz="2800" baseline="-2500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C0C7C785-F67A-400F-AEDD-946AED3D9875}"/>
              </a:ext>
            </a:extLst>
          </p:cNvPr>
          <p:cNvCxnSpPr>
            <a:stCxn id="24596" idx="1"/>
          </p:cNvCxnSpPr>
          <p:nvPr/>
        </p:nvCxnSpPr>
        <p:spPr>
          <a:xfrm>
            <a:off x="44450" y="4581525"/>
            <a:ext cx="66055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9C8D6F40-3F55-4251-B3AB-9B86DDC23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458152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r:id="rId3" imgW="380835" imgH="203112" progId="Equation.3">
                  <p:embed/>
                </p:oleObj>
              </mc:Choice>
              <mc:Fallback>
                <p:oleObj r:id="rId3" imgW="380835" imgH="203112" progId="Equation.3">
                  <p:embed/>
                  <p:pic>
                    <p:nvPicPr>
                      <p:cNvPr id="0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581525"/>
                        <a:ext cx="107950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1412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0330E72-8006-4F1C-B3BE-7B4559E67AC5}"/>
              </a:ext>
            </a:extLst>
          </p:cNvPr>
          <p:cNvCxnSpPr>
            <a:stCxn id="24596" idx="1"/>
          </p:cNvCxnSpPr>
          <p:nvPr/>
        </p:nvCxnSpPr>
        <p:spPr>
          <a:xfrm flipV="1">
            <a:off x="7524750" y="5805488"/>
            <a:ext cx="0" cy="5032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9EF0691-9541-4B4A-9161-C5E78AAC9D8F}"/>
              </a:ext>
            </a:extLst>
          </p:cNvPr>
          <p:cNvCxnSpPr>
            <a:stCxn id="24596" idx="1"/>
          </p:cNvCxnSpPr>
          <p:nvPr/>
        </p:nvCxnSpPr>
        <p:spPr>
          <a:xfrm>
            <a:off x="468313" y="804863"/>
            <a:ext cx="503237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A26CE4C-52B4-42B7-AAB4-24223401E80D}"/>
              </a:ext>
            </a:extLst>
          </p:cNvPr>
          <p:cNvCxnSpPr>
            <a:stCxn id="24596" idx="1"/>
          </p:cNvCxnSpPr>
          <p:nvPr/>
        </p:nvCxnSpPr>
        <p:spPr>
          <a:xfrm>
            <a:off x="5292725" y="4581525"/>
            <a:ext cx="0" cy="4318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03E87A8-5FD9-4E3C-B8E2-E2478825ABC6}"/>
              </a:ext>
            </a:extLst>
          </p:cNvPr>
          <p:cNvCxnSpPr>
            <a:stCxn id="24596" idx="1"/>
          </p:cNvCxnSpPr>
          <p:nvPr/>
        </p:nvCxnSpPr>
        <p:spPr>
          <a:xfrm flipV="1">
            <a:off x="107950" y="2205038"/>
            <a:ext cx="3816350" cy="36004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9F9051E7-387E-4CB7-9E50-55A82225D927}"/>
              </a:ext>
            </a:extLst>
          </p:cNvPr>
          <p:cNvCxnSpPr>
            <a:stCxn id="24596" idx="1"/>
          </p:cNvCxnSpPr>
          <p:nvPr/>
        </p:nvCxnSpPr>
        <p:spPr>
          <a:xfrm>
            <a:off x="3101975" y="2997200"/>
            <a:ext cx="317500" cy="360363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>
            <a:extLst>
              <a:ext uri="{FF2B5EF4-FFF2-40B4-BE49-F238E27FC236}">
                <a16:creationId xmlns:a16="http://schemas.microsoft.com/office/drawing/2014/main" id="{FA8D45A0-7227-4DA8-B6E9-A33B55819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773238"/>
          <a:ext cx="1971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r:id="rId5" imgW="710891" imgH="203112" progId="Equation.3">
                  <p:embed/>
                </p:oleObj>
              </mc:Choice>
              <mc:Fallback>
                <p:oleObj r:id="rId5" imgW="710891" imgH="203112" progId="Equation.3">
                  <p:embed/>
                  <p:pic>
                    <p:nvPicPr>
                      <p:cNvPr id="0" name="Объект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73238"/>
                        <a:ext cx="1971675" cy="563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1412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0CE92C3-68A0-419C-BB5F-76D35FEEDCC9}"/>
              </a:ext>
            </a:extLst>
          </p:cNvPr>
          <p:cNvCxnSpPr>
            <a:stCxn id="24596" idx="1"/>
          </p:cNvCxnSpPr>
          <p:nvPr/>
        </p:nvCxnSpPr>
        <p:spPr>
          <a:xfrm>
            <a:off x="107950" y="3603625"/>
            <a:ext cx="6388100" cy="31464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F947B25-7520-4542-A979-43265A03F3CD}"/>
              </a:ext>
            </a:extLst>
          </p:cNvPr>
          <p:cNvCxnSpPr>
            <a:stCxn id="24596" idx="1"/>
          </p:cNvCxnSpPr>
          <p:nvPr/>
        </p:nvCxnSpPr>
        <p:spPr>
          <a:xfrm flipH="1">
            <a:off x="4572000" y="5929313"/>
            <a:ext cx="215900" cy="30797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79973AEA-185B-48E9-A447-11F9D8ED6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0188" y="5516563"/>
          <a:ext cx="2033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r:id="rId7" imgW="698197" imgH="203112" progId="Equation.3">
                  <p:embed/>
                </p:oleObj>
              </mc:Choice>
              <mc:Fallback>
                <p:oleObj r:id="rId7" imgW="698197" imgH="203112" progId="Equation.3">
                  <p:embed/>
                  <p:pic>
                    <p:nvPicPr>
                      <p:cNvPr id="0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5516563"/>
                        <a:ext cx="2033587" cy="592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B583CA37-673E-4C26-A7AB-9032E0B19B40}"/>
              </a:ext>
            </a:extLst>
          </p:cNvPr>
          <p:cNvCxnSpPr>
            <a:stCxn id="24596" idx="1"/>
          </p:cNvCxnSpPr>
          <p:nvPr/>
        </p:nvCxnSpPr>
        <p:spPr>
          <a:xfrm>
            <a:off x="157163" y="976313"/>
            <a:ext cx="3983037" cy="56261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5C116405-719B-47E9-B1C0-BA64B89E45EA}"/>
              </a:ext>
            </a:extLst>
          </p:cNvPr>
          <p:cNvCxnSpPr>
            <a:stCxn id="24596" idx="1"/>
          </p:cNvCxnSpPr>
          <p:nvPr/>
        </p:nvCxnSpPr>
        <p:spPr>
          <a:xfrm flipH="1">
            <a:off x="3101975" y="5662613"/>
            <a:ext cx="401638" cy="30797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>
            <a:extLst>
              <a:ext uri="{FF2B5EF4-FFF2-40B4-BE49-F238E27FC236}">
                <a16:creationId xmlns:a16="http://schemas.microsoft.com/office/drawing/2014/main" id="{45FF01D6-BC75-4074-8A10-57E08E1AA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1346200"/>
          <a:ext cx="2079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r:id="rId9" imgW="837836" imgH="203112" progId="Equation.3">
                  <p:embed/>
                </p:oleObj>
              </mc:Choice>
              <mc:Fallback>
                <p:oleObj r:id="rId9" imgW="837836" imgH="203112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46200"/>
                        <a:ext cx="2079625" cy="503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19268C6-7A53-4624-AFC0-F893664F0761}"/>
              </a:ext>
            </a:extLst>
          </p:cNvPr>
          <p:cNvCxnSpPr>
            <a:stCxn id="24596" idx="1"/>
          </p:cNvCxnSpPr>
          <p:nvPr/>
        </p:nvCxnSpPr>
        <p:spPr>
          <a:xfrm>
            <a:off x="719138" y="5260975"/>
            <a:ext cx="0" cy="1047750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0EA7758D-36D9-43AC-A1FA-3054A057E694}"/>
              </a:ext>
            </a:extLst>
          </p:cNvPr>
          <p:cNvCxnSpPr>
            <a:stCxn id="24596" idx="1"/>
          </p:cNvCxnSpPr>
          <p:nvPr/>
        </p:nvCxnSpPr>
        <p:spPr>
          <a:xfrm>
            <a:off x="971550" y="4994275"/>
            <a:ext cx="0" cy="131127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BCF31254-1CFB-4687-97FE-9AAA770B2BDC}"/>
              </a:ext>
            </a:extLst>
          </p:cNvPr>
          <p:cNvCxnSpPr>
            <a:stCxn id="24596" idx="1"/>
          </p:cNvCxnSpPr>
          <p:nvPr/>
        </p:nvCxnSpPr>
        <p:spPr>
          <a:xfrm>
            <a:off x="1258888" y="4765675"/>
            <a:ext cx="0" cy="153987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738C5C2B-FE41-43BA-BC3E-704DFCD3FF4C}"/>
              </a:ext>
            </a:extLst>
          </p:cNvPr>
          <p:cNvCxnSpPr>
            <a:stCxn id="24596" idx="1"/>
          </p:cNvCxnSpPr>
          <p:nvPr/>
        </p:nvCxnSpPr>
        <p:spPr>
          <a:xfrm>
            <a:off x="1566863" y="4581525"/>
            <a:ext cx="0" cy="172402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E149140C-350A-41D4-A330-66F319987A66}"/>
              </a:ext>
            </a:extLst>
          </p:cNvPr>
          <p:cNvCxnSpPr>
            <a:stCxn id="24596" idx="1"/>
          </p:cNvCxnSpPr>
          <p:nvPr/>
        </p:nvCxnSpPr>
        <p:spPr>
          <a:xfrm>
            <a:off x="1908175" y="4581525"/>
            <a:ext cx="0" cy="173672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B0277259-6301-4A75-B172-0D068876963F}"/>
              </a:ext>
            </a:extLst>
          </p:cNvPr>
          <p:cNvCxnSpPr>
            <a:stCxn id="24596" idx="1"/>
          </p:cNvCxnSpPr>
          <p:nvPr/>
        </p:nvCxnSpPr>
        <p:spPr>
          <a:xfrm>
            <a:off x="2225675" y="4652963"/>
            <a:ext cx="0" cy="1652587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0A8F3757-BD5B-44CB-B3B6-35D5E5809A18}"/>
              </a:ext>
            </a:extLst>
          </p:cNvPr>
          <p:cNvCxnSpPr>
            <a:stCxn id="24596" idx="1"/>
          </p:cNvCxnSpPr>
          <p:nvPr/>
        </p:nvCxnSpPr>
        <p:spPr>
          <a:xfrm>
            <a:off x="2555875" y="4797425"/>
            <a:ext cx="0" cy="150812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87AF10B1-62B1-4910-B7DD-ABD238A223D2}"/>
              </a:ext>
            </a:extLst>
          </p:cNvPr>
          <p:cNvCxnSpPr>
            <a:stCxn id="24596" idx="1"/>
          </p:cNvCxnSpPr>
          <p:nvPr/>
        </p:nvCxnSpPr>
        <p:spPr>
          <a:xfrm>
            <a:off x="2843213" y="4994275"/>
            <a:ext cx="0" cy="131127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C3FE4610-CC11-437B-A184-B83BDBDFDADE}"/>
              </a:ext>
            </a:extLst>
          </p:cNvPr>
          <p:cNvCxnSpPr>
            <a:stCxn id="24596" idx="1"/>
          </p:cNvCxnSpPr>
          <p:nvPr/>
        </p:nvCxnSpPr>
        <p:spPr>
          <a:xfrm>
            <a:off x="3111500" y="5176838"/>
            <a:ext cx="0" cy="112871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ABA9FAB9-2304-44F7-B1E2-040C8151F9D7}"/>
              </a:ext>
            </a:extLst>
          </p:cNvPr>
          <p:cNvCxnSpPr>
            <a:stCxn id="24596" idx="1"/>
          </p:cNvCxnSpPr>
          <p:nvPr/>
        </p:nvCxnSpPr>
        <p:spPr>
          <a:xfrm>
            <a:off x="3419475" y="5618163"/>
            <a:ext cx="0" cy="69056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658DC45-D2ED-4B6D-85CE-67404F602D31}"/>
              </a:ext>
            </a:extLst>
          </p:cNvPr>
          <p:cNvCxnSpPr>
            <a:stCxn id="24596" idx="1"/>
          </p:cNvCxnSpPr>
          <p:nvPr/>
        </p:nvCxnSpPr>
        <p:spPr>
          <a:xfrm>
            <a:off x="3708400" y="6057900"/>
            <a:ext cx="0" cy="247650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35" name="Объект 1">
            <a:extLst>
              <a:ext uri="{FF2B5EF4-FFF2-40B4-BE49-F238E27FC236}">
                <a16:creationId xmlns:a16="http://schemas.microsoft.com/office/drawing/2014/main" id="{F7F04F40-F06B-403D-A4CF-ECD43962B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-20638"/>
          <a:ext cx="2949575" cy="3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r:id="rId11" imgW="939800" imgH="1079500" progId="Equation.3">
                  <p:embed/>
                </p:oleObj>
              </mc:Choice>
              <mc:Fallback>
                <p:oleObj r:id="rId11" imgW="939800" imgH="10795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-20638"/>
                        <a:ext cx="2949575" cy="3378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B74E727-B116-4FDF-8821-0916B3953B1A}"/>
              </a:ext>
            </a:extLst>
          </p:cNvPr>
          <p:cNvCxnSpPr/>
          <p:nvPr/>
        </p:nvCxnSpPr>
        <p:spPr>
          <a:xfrm>
            <a:off x="198438" y="6308725"/>
            <a:ext cx="8334375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D0EC3B6-C276-48D9-AC5E-CAC7B3CDB09F}"/>
              </a:ext>
            </a:extLst>
          </p:cNvPr>
          <p:cNvCxnSpPr/>
          <p:nvPr/>
        </p:nvCxnSpPr>
        <p:spPr>
          <a:xfrm>
            <a:off x="468313" y="260350"/>
            <a:ext cx="0" cy="633412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TextBox 5">
            <a:extLst>
              <a:ext uri="{FF2B5EF4-FFF2-40B4-BE49-F238E27FC236}">
                <a16:creationId xmlns:a16="http://schemas.microsoft.com/office/drawing/2014/main" id="{116FB4B7-0F21-492C-8C1F-F092FE5B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6318250"/>
            <a:ext cx="49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 sz="2800" i="1"/>
              <a:t>х</a:t>
            </a:r>
            <a:r>
              <a:rPr lang="ru-RU" altLang="zh-CN" sz="2800" baseline="-25000"/>
              <a:t>1</a:t>
            </a:r>
            <a:endParaRPr lang="en-US" altLang="ru-RU" sz="2800" baseline="-25000"/>
          </a:p>
        </p:txBody>
      </p:sp>
      <p:sp>
        <p:nvSpPr>
          <p:cNvPr id="25604" name="TextBox 6">
            <a:extLst>
              <a:ext uri="{FF2B5EF4-FFF2-40B4-BE49-F238E27FC236}">
                <a16:creationId xmlns:a16="http://schemas.microsoft.com/office/drawing/2014/main" id="{DDEFC588-ED42-4DAD-9EA3-924221A5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0638"/>
            <a:ext cx="493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 sz="2800" i="1"/>
              <a:t>х</a:t>
            </a:r>
            <a:r>
              <a:rPr lang="ru-RU" altLang="zh-CN" sz="2800" i="1" baseline="-25000"/>
              <a:t>2</a:t>
            </a:r>
            <a:endParaRPr lang="en-US" altLang="ru-RU" sz="2800" baseline="-2500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EF741A3-062E-40FA-BFD3-F1605982C482}"/>
              </a:ext>
            </a:extLst>
          </p:cNvPr>
          <p:cNvCxnSpPr/>
          <p:nvPr/>
        </p:nvCxnSpPr>
        <p:spPr>
          <a:xfrm>
            <a:off x="2195513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AA77072-2E3B-4199-80EE-6722F2C62106}"/>
              </a:ext>
            </a:extLst>
          </p:cNvPr>
          <p:cNvCxnSpPr/>
          <p:nvPr/>
        </p:nvCxnSpPr>
        <p:spPr>
          <a:xfrm>
            <a:off x="4140200" y="6245225"/>
            <a:ext cx="0" cy="144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8EA091-9D1A-43E2-B9F7-A3127640AEEA}"/>
              </a:ext>
            </a:extLst>
          </p:cNvPr>
          <p:cNvCxnSpPr/>
          <p:nvPr/>
        </p:nvCxnSpPr>
        <p:spPr>
          <a:xfrm>
            <a:off x="6011863" y="6237288"/>
            <a:ext cx="0" cy="144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990356A-5582-43C9-9647-EA5782D592CF}"/>
              </a:ext>
            </a:extLst>
          </p:cNvPr>
          <p:cNvCxnSpPr/>
          <p:nvPr/>
        </p:nvCxnSpPr>
        <p:spPr>
          <a:xfrm>
            <a:off x="7812088" y="6226175"/>
            <a:ext cx="0" cy="142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C8DA16-B88A-4E75-8892-556FB3A33B1B}"/>
              </a:ext>
            </a:extLst>
          </p:cNvPr>
          <p:cNvCxnSpPr/>
          <p:nvPr/>
        </p:nvCxnSpPr>
        <p:spPr>
          <a:xfrm>
            <a:off x="395288" y="4724400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2CD633A-9982-4AC3-83F3-43D04D88FE3B}"/>
              </a:ext>
            </a:extLst>
          </p:cNvPr>
          <p:cNvCxnSpPr/>
          <p:nvPr/>
        </p:nvCxnSpPr>
        <p:spPr>
          <a:xfrm>
            <a:off x="401638" y="2997200"/>
            <a:ext cx="1444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41C91D5-DD65-428A-B25F-BB3B3EABB511}"/>
              </a:ext>
            </a:extLst>
          </p:cNvPr>
          <p:cNvCxnSpPr/>
          <p:nvPr/>
        </p:nvCxnSpPr>
        <p:spPr>
          <a:xfrm>
            <a:off x="409575" y="1268413"/>
            <a:ext cx="1444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12" name="Объект 15">
            <a:extLst>
              <a:ext uri="{FF2B5EF4-FFF2-40B4-BE49-F238E27FC236}">
                <a16:creationId xmlns:a16="http://schemas.microsoft.com/office/drawing/2014/main" id="{4B5B56A1-BB68-499D-A941-DFEE011E4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69850"/>
          <a:ext cx="2605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r:id="rId3" imgW="1218671" imgH="203112" progId="Equation.3">
                  <p:embed/>
                </p:oleObj>
              </mc:Choice>
              <mc:Fallback>
                <p:oleObj r:id="rId3" imgW="1218671" imgH="203112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69850"/>
                        <a:ext cx="2605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Box 16">
            <a:extLst>
              <a:ext uri="{FF2B5EF4-FFF2-40B4-BE49-F238E27FC236}">
                <a16:creationId xmlns:a16="http://schemas.microsoft.com/office/drawing/2014/main" id="{71C68224-A3DF-4BD2-B8A3-FDB68FB3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381750"/>
            <a:ext cx="306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1</a:t>
            </a:r>
            <a:endParaRPr lang="en-US" altLang="ru-RU"/>
          </a:p>
        </p:txBody>
      </p:sp>
      <p:sp>
        <p:nvSpPr>
          <p:cNvPr id="25614" name="TextBox 17">
            <a:extLst>
              <a:ext uri="{FF2B5EF4-FFF2-40B4-BE49-F238E27FC236}">
                <a16:creationId xmlns:a16="http://schemas.microsoft.com/office/drawing/2014/main" id="{6C93CC2A-FE06-41BC-BFC0-71198F55C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4540250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1</a:t>
            </a:r>
            <a:endParaRPr lang="en-US" altLang="ru-RU"/>
          </a:p>
        </p:txBody>
      </p:sp>
      <p:sp>
        <p:nvSpPr>
          <p:cNvPr id="25615" name="TextBox 18">
            <a:extLst>
              <a:ext uri="{FF2B5EF4-FFF2-40B4-BE49-F238E27FC236}">
                <a16:creationId xmlns:a16="http://schemas.microsoft.com/office/drawing/2014/main" id="{B409D6BE-CE42-4D3A-9DA0-57EA6513A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6381750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2</a:t>
            </a:r>
            <a:endParaRPr lang="en-US" altLang="ru-RU"/>
          </a:p>
        </p:txBody>
      </p:sp>
      <p:sp>
        <p:nvSpPr>
          <p:cNvPr id="25616" name="TextBox 19">
            <a:extLst>
              <a:ext uri="{FF2B5EF4-FFF2-40B4-BE49-F238E27FC236}">
                <a16:creationId xmlns:a16="http://schemas.microsoft.com/office/drawing/2014/main" id="{67B51AA1-7E86-4B89-B655-BEE6A810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2813050"/>
            <a:ext cx="30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2</a:t>
            </a:r>
            <a:endParaRPr lang="en-US" altLang="ru-RU"/>
          </a:p>
        </p:txBody>
      </p:sp>
      <p:sp>
        <p:nvSpPr>
          <p:cNvPr id="25617" name="TextBox 20">
            <a:extLst>
              <a:ext uri="{FF2B5EF4-FFF2-40B4-BE49-F238E27FC236}">
                <a16:creationId xmlns:a16="http://schemas.microsoft.com/office/drawing/2014/main" id="{6B8A9981-DD79-4066-B2D3-685E2E9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372225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3</a:t>
            </a:r>
            <a:endParaRPr lang="en-US" altLang="ru-RU"/>
          </a:p>
        </p:txBody>
      </p:sp>
      <p:sp>
        <p:nvSpPr>
          <p:cNvPr id="25618" name="TextBox 21">
            <a:extLst>
              <a:ext uri="{FF2B5EF4-FFF2-40B4-BE49-F238E27FC236}">
                <a16:creationId xmlns:a16="http://schemas.microsoft.com/office/drawing/2014/main" id="{8D8CDE49-0B0C-4AC8-91A4-11115557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6396038"/>
            <a:ext cx="306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4</a:t>
            </a:r>
            <a:endParaRPr lang="en-US" altLang="ru-RU"/>
          </a:p>
        </p:txBody>
      </p:sp>
      <p:sp>
        <p:nvSpPr>
          <p:cNvPr id="25619" name="TextBox 22">
            <a:extLst>
              <a:ext uri="{FF2B5EF4-FFF2-40B4-BE49-F238E27FC236}">
                <a16:creationId xmlns:a16="http://schemas.microsoft.com/office/drawing/2014/main" id="{0BD6CA74-C056-4FB8-BCB1-95F014C2F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1084263"/>
            <a:ext cx="306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/>
              <a:t>3</a:t>
            </a:r>
            <a:endParaRPr lang="en-US" altLang="ru-RU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3BA4FE0-56A3-4050-8B76-7E0AC86DBD16}"/>
              </a:ext>
            </a:extLst>
          </p:cNvPr>
          <p:cNvCxnSpPr/>
          <p:nvPr/>
        </p:nvCxnSpPr>
        <p:spPr>
          <a:xfrm>
            <a:off x="6011863" y="3716338"/>
            <a:ext cx="1800225" cy="2592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97F5AD5-0BAC-47B4-B739-41C40A951AD6}"/>
              </a:ext>
            </a:extLst>
          </p:cNvPr>
          <p:cNvCxnSpPr/>
          <p:nvPr/>
        </p:nvCxnSpPr>
        <p:spPr>
          <a:xfrm>
            <a:off x="4140200" y="2997200"/>
            <a:ext cx="1871663" cy="719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D84E7C6-3F01-4923-8235-1235012E25A6}"/>
              </a:ext>
            </a:extLst>
          </p:cNvPr>
          <p:cNvCxnSpPr/>
          <p:nvPr/>
        </p:nvCxnSpPr>
        <p:spPr>
          <a:xfrm>
            <a:off x="2268538" y="2997200"/>
            <a:ext cx="187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2E4A4E1-29D5-492B-98D2-832B5B7C080B}"/>
              </a:ext>
            </a:extLst>
          </p:cNvPr>
          <p:cNvCxnSpPr/>
          <p:nvPr/>
        </p:nvCxnSpPr>
        <p:spPr>
          <a:xfrm flipV="1">
            <a:off x="468313" y="2997200"/>
            <a:ext cx="1812925" cy="172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96472B7E-C96C-4A75-9BA1-D6F9EC75E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1084263"/>
          <a:ext cx="1511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r:id="rId5" imgW="698197" imgH="203112" progId="Equation.3">
                  <p:embed/>
                </p:oleObj>
              </mc:Choice>
              <mc:Fallback>
                <p:oleObj r:id="rId5" imgW="698197" imgH="203112" progId="Equation.3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1084263"/>
                        <a:ext cx="1511300" cy="43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>
            <a:extLst>
              <a:ext uri="{FF2B5EF4-FFF2-40B4-BE49-F238E27FC236}">
                <a16:creationId xmlns:a16="http://schemas.microsoft.com/office/drawing/2014/main" id="{33D9BFDA-22CF-425F-924C-84703CA7B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9325" y="4881563"/>
          <a:ext cx="1830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r:id="rId7" imgW="837836" imgH="203112" progId="Equation.3">
                  <p:embed/>
                </p:oleObj>
              </mc:Choice>
              <mc:Fallback>
                <p:oleObj r:id="rId7" imgW="837836" imgH="203112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881563"/>
                        <a:ext cx="1830388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4DBD982-0711-41C3-B2F9-42EF15AE6EE2}"/>
              </a:ext>
            </a:extLst>
          </p:cNvPr>
          <p:cNvCxnSpPr/>
          <p:nvPr/>
        </p:nvCxnSpPr>
        <p:spPr>
          <a:xfrm>
            <a:off x="5202238" y="1557338"/>
            <a:ext cx="0" cy="18700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D947B89-E49C-4817-AC2B-16E021EF13C2}"/>
              </a:ext>
            </a:extLst>
          </p:cNvPr>
          <p:cNvCxnSpPr>
            <a:stCxn id="0" idx="1"/>
          </p:cNvCxnSpPr>
          <p:nvPr/>
        </p:nvCxnSpPr>
        <p:spPr>
          <a:xfrm flipH="1" flipV="1">
            <a:off x="6911975" y="5013325"/>
            <a:ext cx="374650" cy="904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8" name="TextBox 43">
            <a:extLst>
              <a:ext uri="{FF2B5EF4-FFF2-40B4-BE49-F238E27FC236}">
                <a16:creationId xmlns:a16="http://schemas.microsoft.com/office/drawing/2014/main" id="{CF447884-C2CE-4450-B050-CD25546D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702300"/>
            <a:ext cx="39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A</a:t>
            </a:r>
          </a:p>
        </p:txBody>
      </p:sp>
      <p:sp>
        <p:nvSpPr>
          <p:cNvPr id="25629" name="TextBox 44">
            <a:extLst>
              <a:ext uri="{FF2B5EF4-FFF2-40B4-BE49-F238E27FC236}">
                <a16:creationId xmlns:a16="http://schemas.microsoft.com/office/drawing/2014/main" id="{485960C7-7FC3-40C6-8D25-A54E5605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5713413"/>
            <a:ext cx="39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B</a:t>
            </a:r>
          </a:p>
        </p:txBody>
      </p:sp>
      <p:sp>
        <p:nvSpPr>
          <p:cNvPr id="25630" name="TextBox 45">
            <a:extLst>
              <a:ext uri="{FF2B5EF4-FFF2-40B4-BE49-F238E27FC236}">
                <a16:creationId xmlns:a16="http://schemas.microsoft.com/office/drawing/2014/main" id="{2D32E7C6-80A9-404B-9041-E024784B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6080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C</a:t>
            </a:r>
          </a:p>
        </p:txBody>
      </p:sp>
      <p:sp>
        <p:nvSpPr>
          <p:cNvPr id="25631" name="TextBox 46">
            <a:extLst>
              <a:ext uri="{FF2B5EF4-FFF2-40B4-BE49-F238E27FC236}">
                <a16:creationId xmlns:a16="http://schemas.microsoft.com/office/drawing/2014/main" id="{9C8D3193-18C5-4255-B458-A6FF9A700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095625"/>
            <a:ext cx="404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D</a:t>
            </a:r>
          </a:p>
        </p:txBody>
      </p:sp>
      <p:sp>
        <p:nvSpPr>
          <p:cNvPr id="25632" name="TextBox 47">
            <a:extLst>
              <a:ext uri="{FF2B5EF4-FFF2-40B4-BE49-F238E27FC236}">
                <a16:creationId xmlns:a16="http://schemas.microsoft.com/office/drawing/2014/main" id="{7B1EACCD-63ED-4B94-99C3-76070E82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095625"/>
            <a:ext cx="377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E</a:t>
            </a:r>
          </a:p>
        </p:txBody>
      </p:sp>
      <p:sp>
        <p:nvSpPr>
          <p:cNvPr id="25633" name="TextBox 48">
            <a:extLst>
              <a:ext uri="{FF2B5EF4-FFF2-40B4-BE49-F238E27FC236}">
                <a16:creationId xmlns:a16="http://schemas.microsoft.com/office/drawing/2014/main" id="{6B7FFFFA-A35E-49F3-9FFB-C79A7754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4702175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800"/>
              <a:t>F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DD6B3321-C9C5-4E16-AE94-AE43B06E47E9}"/>
              </a:ext>
            </a:extLst>
          </p:cNvPr>
          <p:cNvCxnSpPr>
            <a:stCxn id="0" idx="1"/>
          </p:cNvCxnSpPr>
          <p:nvPr/>
        </p:nvCxnSpPr>
        <p:spPr>
          <a:xfrm flipH="1" flipV="1">
            <a:off x="44450" y="1700213"/>
            <a:ext cx="4598988" cy="5157787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0E9C64-7837-4B51-9718-425E2C61483F}"/>
              </a:ext>
            </a:extLst>
          </p:cNvPr>
          <p:cNvSpPr txBox="1"/>
          <p:nvPr/>
        </p:nvSpPr>
        <p:spPr>
          <a:xfrm>
            <a:off x="790575" y="5253038"/>
            <a:ext cx="2430463" cy="46037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/>
            <a:r>
              <a:rPr lang="en-US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+ 4</a:t>
            </a:r>
            <a:r>
              <a:rPr lang="ru-RU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3559A23C-9873-4F01-9827-E1E3EA4DFD35}"/>
              </a:ext>
            </a:extLst>
          </p:cNvPr>
          <p:cNvCxnSpPr>
            <a:stCxn id="0" idx="1"/>
          </p:cNvCxnSpPr>
          <p:nvPr/>
        </p:nvCxnSpPr>
        <p:spPr>
          <a:xfrm flipH="1" flipV="1">
            <a:off x="554038" y="188913"/>
            <a:ext cx="5894387" cy="6588125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44D605-3D3B-4F0E-A28D-1811B169BA7D}"/>
              </a:ext>
            </a:extLst>
          </p:cNvPr>
          <p:cNvSpPr txBox="1"/>
          <p:nvPr/>
        </p:nvSpPr>
        <p:spPr>
          <a:xfrm>
            <a:off x="790575" y="30163"/>
            <a:ext cx="2430463" cy="46196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/>
            <a:r>
              <a:rPr lang="en-US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+ 4</a:t>
            </a:r>
            <a:r>
              <a:rPr lang="ru-RU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ED73B5E-091B-4BDB-89B9-DB8834E35C6D}"/>
              </a:ext>
            </a:extLst>
          </p:cNvPr>
          <p:cNvCxnSpPr>
            <a:stCxn id="0" idx="1"/>
          </p:cNvCxnSpPr>
          <p:nvPr/>
        </p:nvCxnSpPr>
        <p:spPr>
          <a:xfrm flipH="1" flipV="1">
            <a:off x="3203575" y="492125"/>
            <a:ext cx="5241925" cy="590391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CDE19263-3BB3-47E2-A01F-6B9DC09737AF}"/>
              </a:ext>
            </a:extLst>
          </p:cNvPr>
          <p:cNvSpPr/>
          <p:nvPr/>
        </p:nvSpPr>
        <p:spPr>
          <a:xfrm>
            <a:off x="5903913" y="3617913"/>
            <a:ext cx="261937" cy="24288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B25649-EFC8-4F00-84AF-90C1B47AD417}"/>
              </a:ext>
            </a:extLst>
          </p:cNvPr>
          <p:cNvSpPr txBox="1"/>
          <p:nvPr/>
        </p:nvSpPr>
        <p:spPr>
          <a:xfrm>
            <a:off x="6992938" y="3260725"/>
            <a:ext cx="1684337" cy="120015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/>
            <a:r>
              <a:rPr lang="en-US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т.</a:t>
            </a:r>
          </a:p>
          <a:p>
            <a:pPr fontAlgn="auto"/>
            <a:r>
              <a:rPr lang="en-US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т.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sz="24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21</a:t>
            </a:r>
            <a:r>
              <a:rPr lang="ru-RU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000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CDF25E3-7A04-4D5B-B677-BDB53E8216BC}"/>
              </a:ext>
            </a:extLst>
          </p:cNvPr>
          <p:cNvCxnSpPr>
            <a:stCxn id="0" idx="1"/>
          </p:cNvCxnSpPr>
          <p:nvPr/>
        </p:nvCxnSpPr>
        <p:spPr>
          <a:xfrm flipV="1">
            <a:off x="1246188" y="404813"/>
            <a:ext cx="3200400" cy="269081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DA37D6-D986-406F-A435-DC8BB1F4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1844675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zh-CN">
                <a:latin typeface="Times New Roman" panose="02020603050405020304" pitchFamily="18" charset="0"/>
              </a:rPr>
              <a:t>Возрастание </a:t>
            </a:r>
            <a:r>
              <a:rPr lang="en-US" altLang="ru-RU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E65BFFB-F049-480F-B460-2EDF1C9AE492}"/>
              </a:ext>
            </a:extLst>
          </p:cNvPr>
          <p:cNvCxnSpPr>
            <a:stCxn id="0" idx="1"/>
          </p:cNvCxnSpPr>
          <p:nvPr/>
        </p:nvCxnSpPr>
        <p:spPr>
          <a:xfrm flipH="1">
            <a:off x="6130925" y="3740150"/>
            <a:ext cx="8620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>
            <a:extLst>
              <a:ext uri="{FF2B5EF4-FFF2-40B4-BE49-F238E27FC236}">
                <a16:creationId xmlns:a16="http://schemas.microsoft.com/office/drawing/2014/main" id="{E3A00B79-6B8D-46E3-814E-9E3E2AF29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455613"/>
          <a:ext cx="2382837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r:id="rId9" imgW="939800" imgH="1079500" progId="Equation.3">
                  <p:embed/>
                </p:oleObj>
              </mc:Choice>
              <mc:Fallback>
                <p:oleObj r:id="rId9" imgW="939800" imgH="1079500" progId="Equation.3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55613"/>
                        <a:ext cx="2382837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2" grpId="0" animBg="1"/>
      <p:bldP spid="6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Object 3">
            <a:extLst>
              <a:ext uri="{FF2B5EF4-FFF2-40B4-BE49-F238E27FC236}">
                <a16:creationId xmlns:a16="http://schemas.microsoft.com/office/drawing/2014/main" id="{ACD50482-95C4-43CC-8202-E0CE8436B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295275"/>
          <a:ext cx="8685212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3" imgW="10257840" imgH="7402680" progId="Visio.Drawing.6">
                  <p:embed/>
                </p:oleObj>
              </mc:Choice>
              <mc:Fallback>
                <p:oleObj r:id="rId3" imgW="10257840" imgH="74026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5212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E4B1E6-106F-43AA-8B09-E7DF6FF28914}"/>
              </a:ext>
            </a:extLst>
          </p:cNvPr>
          <p:cNvSpPr/>
          <p:nvPr/>
        </p:nvSpPr>
        <p:spPr>
          <a:xfrm>
            <a:off x="0" y="44450"/>
            <a:ext cx="9144000" cy="1081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C805748B-FBF4-4519-8A0C-7891A3AD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A086D6-BA86-4EDA-9609-8044C80AC8D2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3">
            <a:extLst>
              <a:ext uri="{FF2B5EF4-FFF2-40B4-BE49-F238E27FC236}">
                <a16:creationId xmlns:a16="http://schemas.microsoft.com/office/drawing/2014/main" id="{1CE7EAE4-3A2C-4917-9FBE-2F0C666BB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3" imgW="10255680" imgH="7402680" progId="Visio.Drawing.6">
                  <p:embed/>
                </p:oleObj>
              </mc:Choice>
              <mc:Fallback>
                <p:oleObj r:id="rId3" imgW="10255680" imgH="74026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Прямоугольник 1">
            <a:extLst>
              <a:ext uri="{FF2B5EF4-FFF2-40B4-BE49-F238E27FC236}">
                <a16:creationId xmlns:a16="http://schemas.microsoft.com/office/drawing/2014/main" id="{54CFCAD2-4EC1-445C-92AE-ADC4FEE4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08575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прямая функции параллельна отрезку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принадлежащему области допустимых решений, то максимум функции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достигается в точке 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точке 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а , следовательно,  и  в любой точке отрезка [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т.к. эти точки  могут быть выражены в виде  линейной комбинации угловых точек   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17D67B-5961-4CE2-BE26-63F84E15FA92}"/>
              </a:ext>
            </a:extLst>
          </p:cNvPr>
          <p:cNvSpPr/>
          <p:nvPr/>
        </p:nvSpPr>
        <p:spPr>
          <a:xfrm>
            <a:off x="0" y="44450"/>
            <a:ext cx="9144000" cy="1081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7652" name="TextBox 5">
            <a:extLst>
              <a:ext uri="{FF2B5EF4-FFF2-40B4-BE49-F238E27FC236}">
                <a16:creationId xmlns:a16="http://schemas.microsoft.com/office/drawing/2014/main" id="{C9705EB0-B34E-4B35-8E24-FA560576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09547B-BEF7-41D2-A292-F0299C0592B2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3">
            <a:extLst>
              <a:ext uri="{FF2B5EF4-FFF2-40B4-BE49-F238E27FC236}">
                <a16:creationId xmlns:a16="http://schemas.microsoft.com/office/drawing/2014/main" id="{3B517FFE-B3AC-48F6-A4CD-E629D328F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295275"/>
          <a:ext cx="8821738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10419120" imgH="7402680" progId="Visio.Drawing.6">
                  <p:embed/>
                </p:oleObj>
              </mc:Choice>
              <mc:Fallback>
                <p:oleObj r:id="rId3" imgW="10419120" imgH="74026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95275"/>
                        <a:ext cx="8821738" cy="656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Прямоугольник 3">
            <a:extLst>
              <a:ext uri="{FF2B5EF4-FFF2-40B4-BE49-F238E27FC236}">
                <a16:creationId xmlns:a16="http://schemas.microsoft.com/office/drawing/2014/main" id="{4FB0EAC0-6E94-42BF-887A-28364120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5227638"/>
            <a:ext cx="88090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Calibri Light" panose="020F0302020204030204" pitchFamily="34" charset="0"/>
              <a:buAutoNum type="arabicPeriod"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 ограничений образует неограниченное сверху множество. Функция  </a:t>
            </a:r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в данном случае стремится к бесконечности, так как прямую  функции можно передвигать в направлении вектора градиента как угодно далеко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ru-RU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 несовместной системы ограничений.</a:t>
            </a:r>
          </a:p>
        </p:txBody>
      </p:sp>
      <p:sp>
        <p:nvSpPr>
          <p:cNvPr id="28675" name="Прямоугольник 4">
            <a:extLst>
              <a:ext uri="{FF2B5EF4-FFF2-40B4-BE49-F238E27FC236}">
                <a16:creationId xmlns:a16="http://schemas.microsoft.com/office/drawing/2014/main" id="{7B950406-CD0F-4FCF-89E6-283AA650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915988"/>
            <a:ext cx="7324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ru-RU" altLang="zh-CN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Оптимальные решения отсутствуют</a:t>
            </a:r>
          </a:p>
        </p:txBody>
      </p:sp>
      <p:sp>
        <p:nvSpPr>
          <p:cNvPr id="28676" name="Прямоугольник 5">
            <a:extLst>
              <a:ext uri="{FF2B5EF4-FFF2-40B4-BE49-F238E27FC236}">
                <a16:creationId xmlns:a16="http://schemas.microsoft.com/office/drawing/2014/main" id="{0C8B0A6D-D3E5-4996-B1A8-23AE6BE9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4013" y="1365250"/>
            <a:ext cx="911226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ru-RU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28677" name="Прямоугольник 9">
            <a:extLst>
              <a:ext uri="{FF2B5EF4-FFF2-40B4-BE49-F238E27FC236}">
                <a16:creationId xmlns:a16="http://schemas.microsoft.com/office/drawing/2014/main" id="{C12F6771-8A5C-4C30-B260-25B13457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1393825"/>
            <a:ext cx="909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ru-RU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D588C2-8D23-471C-B765-5C20BFB23B45}"/>
              </a:ext>
            </a:extLst>
          </p:cNvPr>
          <p:cNvSpPr/>
          <p:nvPr/>
        </p:nvSpPr>
        <p:spPr>
          <a:xfrm>
            <a:off x="0" y="44450"/>
            <a:ext cx="9144000" cy="9318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28679" name="TextBox 7">
            <a:extLst>
              <a:ext uri="{FF2B5EF4-FFF2-40B4-BE49-F238E27FC236}">
                <a16:creationId xmlns:a16="http://schemas.microsoft.com/office/drawing/2014/main" id="{0FD83797-BCFF-4FFE-8493-0A9CE135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06E72C-C6A4-49B5-88DC-66785BEB2DAA}"/>
              </a:ext>
            </a:extLst>
          </p:cNvPr>
          <p:cNvSpPr/>
          <p:nvPr/>
        </p:nvSpPr>
        <p:spPr>
          <a:xfrm>
            <a:off x="6350" y="6794500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Заголовок 1">
            <a:extLst>
              <a:ext uri="{FF2B5EF4-FFF2-40B4-BE49-F238E27FC236}">
                <a16:creationId xmlns:a16="http://schemas.microsoft.com/office/drawing/2014/main" id="{DB50370F-7927-44EC-AB13-2868F849C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7313"/>
            <a:ext cx="7886700" cy="1325562"/>
          </a:xfrm>
        </p:spPr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Общая формулировка задачи математического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DC546-999C-4F13-BE5B-98EE92FB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875"/>
            <a:ext cx="7886700" cy="4351338"/>
          </a:xfrm>
        </p:spPr>
        <p:txBody>
          <a:bodyPr>
            <a:noAutofit/>
          </a:bodyPr>
          <a:lstStyle/>
          <a:p>
            <a:pPr marL="0" indent="0" algn="just" fontAlgn="auto">
              <a:buFont typeface="Arial" panose="020B0604020202020204" pitchFamily="34" charset="0"/>
              <a:buNone/>
            </a:pPr>
            <a:r>
              <a:rPr lang="ru-RU" sz="2400" b="1" noProof="1">
                <a:latin typeface="Century" panose="02040604050505020304" pitchFamily="18" charset="0"/>
              </a:rPr>
              <a:t>Математическое программирование </a:t>
            </a:r>
            <a:r>
              <a:rPr lang="ru-RU" sz="2400" noProof="1">
                <a:latin typeface="Century" panose="02040604050505020304" pitchFamily="18" charset="0"/>
              </a:rPr>
              <a:t>– это раздел высшей математики, посвященный решению задач, связанных с нахождением экстремумов функций нескольких переменных, при наличии ограничений на переменные.</a:t>
            </a:r>
          </a:p>
          <a:p>
            <a:pPr marL="0" indent="0" algn="just" fontAlgn="auto">
              <a:buFont typeface="Arial" panose="020B0604020202020204" pitchFamily="34" charset="0"/>
              <a:buNone/>
            </a:pPr>
            <a:r>
              <a:rPr lang="ru-RU" sz="2400" b="1" noProof="1">
                <a:latin typeface="Century" panose="02040604050505020304" pitchFamily="18" charset="0"/>
              </a:rPr>
              <a:t>Методами математического </a:t>
            </a:r>
            <a:r>
              <a:rPr lang="ru-RU" sz="2400" noProof="1">
                <a:latin typeface="Century" panose="02040604050505020304" pitchFamily="18" charset="0"/>
              </a:rPr>
              <a:t>программирования решаются задачи о распределении ресурсов, планировании выпуска продукции, ценообразования, транспортные задачи и т.д.</a:t>
            </a:r>
          </a:p>
          <a:p>
            <a:pPr marL="0" indent="0" algn="just" fontAlgn="auto">
              <a:buFont typeface="Arial" panose="020B0604020202020204" pitchFamily="34" charset="0"/>
              <a:buNone/>
            </a:pPr>
            <a:r>
              <a:rPr lang="ru-RU" sz="2400" noProof="1">
                <a:latin typeface="Century" panose="02040604050505020304" pitchFamily="18" charset="0"/>
              </a:rPr>
              <a:t>Построение математической модели экономической задачи включает следующие этапы:</a:t>
            </a:r>
          </a:p>
          <a:p>
            <a:pPr marL="457200" indent="-457200" algn="just" fontAlgn="auto">
              <a:buFont typeface="+mj-lt"/>
              <a:buAutoNum type="arabicPeriod"/>
            </a:pPr>
            <a:r>
              <a:rPr lang="ru-RU" sz="2400" noProof="1">
                <a:latin typeface="Century" panose="02040604050505020304" pitchFamily="18" charset="0"/>
              </a:rPr>
              <a:t>Выбор переменных задачи</a:t>
            </a:r>
          </a:p>
          <a:p>
            <a:pPr marL="457200" indent="-457200" algn="just" fontAlgn="auto">
              <a:buFont typeface="+mj-lt"/>
              <a:buAutoNum type="arabicPeriod"/>
            </a:pPr>
            <a:r>
              <a:rPr lang="ru-RU" sz="2400" noProof="1">
                <a:latin typeface="Century" panose="02040604050505020304" pitchFamily="18" charset="0"/>
              </a:rPr>
              <a:t>Составление системных ограничений</a:t>
            </a:r>
          </a:p>
          <a:p>
            <a:pPr marL="457200" indent="-457200" algn="just" fontAlgn="auto">
              <a:buFont typeface="+mj-lt"/>
              <a:buAutoNum type="arabicPeriod"/>
            </a:pPr>
            <a:r>
              <a:rPr lang="ru-RU" sz="2400" noProof="1">
                <a:latin typeface="Century" panose="02040604050505020304" pitchFamily="18" charset="0"/>
              </a:rPr>
              <a:t>Выбор целевой функции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Заголовок 1">
            <a:extLst>
              <a:ext uri="{FF2B5EF4-FFF2-40B4-BE49-F238E27FC236}">
                <a16:creationId xmlns:a16="http://schemas.microsoft.com/office/drawing/2014/main" id="{469695F9-F1D5-4279-A1C5-4A70CEDB5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15888"/>
            <a:ext cx="7886700" cy="1325562"/>
          </a:xfrm>
        </p:spPr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Общая формулировка задачи математического программирования</a:t>
            </a:r>
          </a:p>
        </p:txBody>
      </p:sp>
      <p:sp>
        <p:nvSpPr>
          <p:cNvPr id="5122" name="Объект 2">
            <a:extLst>
              <a:ext uri="{FF2B5EF4-FFF2-40B4-BE49-F238E27FC236}">
                <a16:creationId xmlns:a16="http://schemas.microsoft.com/office/drawing/2014/main" id="{FAC115F3-2158-4D79-97B2-5D0C0F6B4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557338"/>
            <a:ext cx="8102600" cy="5049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200" b="1">
                <a:latin typeface="Century" panose="02040604050505020304" pitchFamily="18" charset="0"/>
              </a:rPr>
              <a:t>Переменными</a:t>
            </a:r>
            <a:r>
              <a:rPr lang="ru-RU" altLang="zh-CN" sz="2200">
                <a:latin typeface="Century" panose="02040604050505020304" pitchFamily="18" charset="0"/>
              </a:rPr>
              <a:t> задачи называются величины </a:t>
            </a:r>
            <a:r>
              <a:rPr lang="en-US" altLang="ru-RU" sz="2200">
                <a:latin typeface="Century" panose="02040604050505020304" pitchFamily="18" charset="0"/>
              </a:rPr>
              <a:t>x</a:t>
            </a:r>
            <a:r>
              <a:rPr lang="en-US" altLang="ru-RU" sz="2200" baseline="-25000">
                <a:latin typeface="Century" panose="02040604050505020304" pitchFamily="18" charset="0"/>
              </a:rPr>
              <a:t>1</a:t>
            </a:r>
            <a:r>
              <a:rPr lang="en-US" altLang="ru-RU" sz="2200">
                <a:latin typeface="Century" panose="02040604050505020304" pitchFamily="18" charset="0"/>
              </a:rPr>
              <a:t>, x</a:t>
            </a:r>
            <a:r>
              <a:rPr lang="en-US" altLang="ru-RU" sz="2200" baseline="-25000">
                <a:latin typeface="Century" panose="02040604050505020304" pitchFamily="18" charset="0"/>
              </a:rPr>
              <a:t>2</a:t>
            </a:r>
            <a:r>
              <a:rPr lang="en-US" altLang="ru-RU" sz="2200">
                <a:latin typeface="Century" panose="02040604050505020304" pitchFamily="18" charset="0"/>
              </a:rPr>
              <a:t>, x</a:t>
            </a:r>
            <a:r>
              <a:rPr lang="en-US" altLang="ru-RU" sz="2200" baseline="-25000">
                <a:latin typeface="Century" panose="02040604050505020304" pitchFamily="18" charset="0"/>
              </a:rPr>
              <a:t>3</a:t>
            </a:r>
            <a:r>
              <a:rPr lang="ru-RU" altLang="zh-CN" sz="2200">
                <a:latin typeface="Century" panose="02040604050505020304" pitchFamily="18" charset="0"/>
              </a:rPr>
              <a:t>, </a:t>
            </a:r>
            <a:r>
              <a:rPr lang="en-US" altLang="ru-RU" sz="2200">
                <a:latin typeface="Century" panose="02040604050505020304" pitchFamily="18" charset="0"/>
              </a:rPr>
              <a:t>…</a:t>
            </a:r>
            <a:r>
              <a:rPr lang="ru-RU" altLang="zh-CN" sz="2200">
                <a:latin typeface="Century" panose="02040604050505020304" pitchFamily="18" charset="0"/>
              </a:rPr>
              <a:t>,</a:t>
            </a:r>
            <a:r>
              <a:rPr lang="en-US" altLang="ru-RU" sz="2200">
                <a:latin typeface="Century" panose="02040604050505020304" pitchFamily="18" charset="0"/>
              </a:rPr>
              <a:t> x</a:t>
            </a:r>
            <a:r>
              <a:rPr lang="en-US" altLang="ru-RU" sz="2200" baseline="-25000">
                <a:latin typeface="Century" panose="02040604050505020304" pitchFamily="18" charset="0"/>
              </a:rPr>
              <a:t>n </a:t>
            </a:r>
            <a:r>
              <a:rPr lang="ru-RU" altLang="zh-CN" sz="2200">
                <a:latin typeface="Century" panose="02040604050505020304" pitchFamily="18" charset="0"/>
              </a:rPr>
              <a:t>которые полностью характеризуют экономический процесс.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200">
                <a:latin typeface="Century" panose="02040604050505020304" pitchFamily="18" charset="0"/>
              </a:rPr>
              <a:t>Их обычно записывают в виде вектора </a:t>
            </a:r>
            <a:r>
              <a:rPr lang="en-US" altLang="ru-RU" sz="2200">
                <a:latin typeface="Century" panose="02040604050505020304" pitchFamily="18" charset="0"/>
              </a:rPr>
              <a:t>X=(x</a:t>
            </a:r>
            <a:r>
              <a:rPr lang="en-US" altLang="ru-RU" sz="2200" baseline="-25000">
                <a:latin typeface="Century" panose="02040604050505020304" pitchFamily="18" charset="0"/>
              </a:rPr>
              <a:t>1</a:t>
            </a:r>
            <a:r>
              <a:rPr lang="en-US" altLang="ru-RU" sz="2200">
                <a:latin typeface="Century" panose="02040604050505020304" pitchFamily="18" charset="0"/>
              </a:rPr>
              <a:t>, x</a:t>
            </a:r>
            <a:r>
              <a:rPr lang="en-US" altLang="ru-RU" sz="2200" baseline="-25000">
                <a:latin typeface="Century" panose="02040604050505020304" pitchFamily="18" charset="0"/>
              </a:rPr>
              <a:t>2</a:t>
            </a:r>
            <a:r>
              <a:rPr lang="en-US" altLang="ru-RU" sz="2200">
                <a:latin typeface="Century" panose="02040604050505020304" pitchFamily="18" charset="0"/>
              </a:rPr>
              <a:t>, x</a:t>
            </a:r>
            <a:r>
              <a:rPr lang="en-US" altLang="ru-RU" sz="2200" baseline="-25000">
                <a:latin typeface="Century" panose="02040604050505020304" pitchFamily="18" charset="0"/>
              </a:rPr>
              <a:t>3</a:t>
            </a:r>
            <a:r>
              <a:rPr lang="ru-RU" altLang="zh-CN" sz="2200">
                <a:latin typeface="Century" panose="02040604050505020304" pitchFamily="18" charset="0"/>
              </a:rPr>
              <a:t>, </a:t>
            </a:r>
            <a:r>
              <a:rPr lang="en-US" altLang="ru-RU" sz="2200">
                <a:latin typeface="Century" panose="02040604050505020304" pitchFamily="18" charset="0"/>
              </a:rPr>
              <a:t>…</a:t>
            </a:r>
            <a:r>
              <a:rPr lang="ru-RU" altLang="zh-CN" sz="2200">
                <a:latin typeface="Century" panose="02040604050505020304" pitchFamily="18" charset="0"/>
              </a:rPr>
              <a:t>, </a:t>
            </a:r>
            <a:r>
              <a:rPr lang="en-US" altLang="ru-RU" sz="2200">
                <a:latin typeface="Century" panose="02040604050505020304" pitchFamily="18" charset="0"/>
              </a:rPr>
              <a:t>x</a:t>
            </a:r>
            <a:r>
              <a:rPr lang="en-US" altLang="ru-RU" sz="2200" baseline="-25000">
                <a:latin typeface="Century" panose="02040604050505020304" pitchFamily="18" charset="0"/>
              </a:rPr>
              <a:t>n</a:t>
            </a:r>
            <a:r>
              <a:rPr lang="en-US" altLang="ru-RU" sz="2200">
                <a:latin typeface="Century" panose="02040604050505020304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ru-RU" sz="22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200" b="1">
                <a:latin typeface="Century" panose="02040604050505020304" pitchFamily="18" charset="0"/>
              </a:rPr>
              <a:t>Сис</a:t>
            </a:r>
            <a:r>
              <a:rPr lang="ru-RU" altLang="zh-CN" sz="2200">
                <a:latin typeface="Century" panose="02040604050505020304" pitchFamily="18" charset="0"/>
              </a:rPr>
              <a:t>т</a:t>
            </a:r>
            <a:r>
              <a:rPr lang="ru-RU" altLang="zh-CN" sz="2200" b="1">
                <a:latin typeface="Century" panose="02040604050505020304" pitchFamily="18" charset="0"/>
              </a:rPr>
              <a:t>ема ограничений </a:t>
            </a:r>
            <a:r>
              <a:rPr lang="ru-RU" altLang="zh-CN" sz="2200">
                <a:latin typeface="Century" panose="02040604050505020304" pitchFamily="18" charset="0"/>
              </a:rPr>
              <a:t>включает в себя систему уравнений и неравенств, которым удовлетворяют переменные задачи и которые следуют из ограниченности ресурсов или других экономических или физических условий, например, положительности переменных и т. п.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altLang="zh-CN" sz="22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200" b="1">
                <a:latin typeface="Century" panose="02040604050505020304" pitchFamily="18" charset="0"/>
              </a:rPr>
              <a:t>Целевой функцией </a:t>
            </a:r>
            <a:r>
              <a:rPr lang="ru-RU" altLang="zh-CN" sz="2200">
                <a:latin typeface="Century" panose="02040604050505020304" pitchFamily="18" charset="0"/>
              </a:rPr>
              <a:t>называют функцию переменных задачи, которая характеризует качество выполнения задачи, и экстремум которой требуется найти.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7AFC1-EB5F-4CA1-BAA3-85513E19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4" y="220980"/>
            <a:ext cx="4511040" cy="64160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B7A596-EA84-4B49-BADE-F8CE21CE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"/>
            <a:ext cx="4362443" cy="44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61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Заголовок 1">
            <a:extLst>
              <a:ext uri="{FF2B5EF4-FFF2-40B4-BE49-F238E27FC236}">
                <a16:creationId xmlns:a16="http://schemas.microsoft.com/office/drawing/2014/main" id="{8A9E5002-1A3A-42F4-BBE0-5A731575C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Общая формулировка задачи математического программирования</a:t>
            </a:r>
          </a:p>
        </p:txBody>
      </p:sp>
      <p:sp>
        <p:nvSpPr>
          <p:cNvPr id="6146" name="Объект 2">
            <a:extLst>
              <a:ext uri="{FF2B5EF4-FFF2-40B4-BE49-F238E27FC236}">
                <a16:creationId xmlns:a16="http://schemas.microsoft.com/office/drawing/2014/main" id="{868793AA-A263-472D-BDB8-36AF37DBF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7886700" cy="50514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</a:rPr>
              <a:t>Найти минимум или максимум целевой функции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ru-RU" sz="2400">
                <a:latin typeface="Century" panose="02040604050505020304" pitchFamily="18" charset="0"/>
              </a:rPr>
              <a:t>F(x)=F(x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3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…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x</a:t>
            </a:r>
            <a:r>
              <a:rPr lang="en-US" altLang="ru-RU" sz="2400" baseline="-25000">
                <a:latin typeface="Century" panose="02040604050505020304" pitchFamily="18" charset="0"/>
              </a:rPr>
              <a:t>n</a:t>
            </a:r>
            <a:r>
              <a:rPr lang="en-US" altLang="ru-RU" sz="2400">
                <a:latin typeface="Century" panose="02040604050505020304" pitchFamily="18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</a:rPr>
              <a:t>При ограничениях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  <a:sym typeface="Symbol" panose="05050102010706020507" pitchFamily="18" charset="2"/>
              </a:rPr>
              <a:t></a:t>
            </a:r>
            <a:r>
              <a:rPr lang="ru-RU" altLang="zh-CN" sz="2400" baseline="-25000">
                <a:latin typeface="Century" panose="020406040505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(x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3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…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x</a:t>
            </a:r>
            <a:r>
              <a:rPr lang="en-US" altLang="ru-RU" sz="2400" baseline="-25000">
                <a:latin typeface="Century" panose="02040604050505020304" pitchFamily="18" charset="0"/>
              </a:rPr>
              <a:t>n</a:t>
            </a:r>
            <a:r>
              <a:rPr lang="en-US" altLang="ru-RU" sz="2400">
                <a:latin typeface="Century" panose="02040604050505020304" pitchFamily="18" charset="0"/>
              </a:rPr>
              <a:t>){≤,=,≥}b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  <a:sym typeface="Symbol" panose="05050102010706020507" pitchFamily="18" charset="2"/>
              </a:rPr>
              <a:t></a:t>
            </a:r>
            <a:r>
              <a:rPr lang="en-US" altLang="ru-RU" sz="2400" baseline="-25000">
                <a:latin typeface="Century" panose="020406040505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(x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3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…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x</a:t>
            </a:r>
            <a:r>
              <a:rPr lang="en-US" altLang="ru-RU" sz="2400" baseline="-25000">
                <a:latin typeface="Century" panose="02040604050505020304" pitchFamily="18" charset="0"/>
              </a:rPr>
              <a:t>n</a:t>
            </a:r>
            <a:r>
              <a:rPr lang="en-US" altLang="ru-RU" sz="2400">
                <a:latin typeface="Century" panose="02040604050505020304" pitchFamily="18" charset="0"/>
              </a:rPr>
              <a:t>){≤,=,≥}b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ru-RU" sz="2400" baseline="-25000">
                <a:latin typeface="Century" panose="02040604050505020304" pitchFamily="18" charset="0"/>
              </a:rPr>
              <a:t>… … 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  <a:sym typeface="Symbol" panose="05050102010706020507" pitchFamily="18" charset="2"/>
              </a:rPr>
              <a:t></a:t>
            </a:r>
            <a:r>
              <a:rPr lang="en-US" altLang="ru-RU" sz="2400" baseline="-25000">
                <a:latin typeface="Century" panose="020406040505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>
                <a:latin typeface="Century" panose="02040604050505020304" pitchFamily="18" charset="0"/>
              </a:rPr>
              <a:t>(x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3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…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x</a:t>
            </a:r>
            <a:r>
              <a:rPr lang="en-US" altLang="ru-RU" sz="2400" baseline="-25000">
                <a:latin typeface="Century" panose="02040604050505020304" pitchFamily="18" charset="0"/>
              </a:rPr>
              <a:t>n</a:t>
            </a:r>
            <a:r>
              <a:rPr lang="en-US" altLang="ru-RU" sz="2400">
                <a:latin typeface="Century" panose="02040604050505020304" pitchFamily="18" charset="0"/>
              </a:rPr>
              <a:t>){≤,=,≥}b</a:t>
            </a:r>
            <a:r>
              <a:rPr lang="en-US" altLang="ru-RU" sz="2400" baseline="-25000">
                <a:latin typeface="Century" panose="02040604050505020304" pitchFamily="18" charset="0"/>
              </a:rPr>
              <a:t>m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ru-RU" sz="2400">
                <a:latin typeface="Century" panose="02040604050505020304" pitchFamily="18" charset="0"/>
              </a:rPr>
              <a:t>X(x</a:t>
            </a:r>
            <a:r>
              <a:rPr lang="en-US" altLang="ru-RU" sz="2400" baseline="-25000">
                <a:latin typeface="Century" panose="02040604050505020304" pitchFamily="18" charset="0"/>
              </a:rPr>
              <a:t>1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2</a:t>
            </a:r>
            <a:r>
              <a:rPr lang="en-US" altLang="ru-RU" sz="2400">
                <a:latin typeface="Century" panose="02040604050505020304" pitchFamily="18" charset="0"/>
              </a:rPr>
              <a:t>, x</a:t>
            </a:r>
            <a:r>
              <a:rPr lang="en-US" altLang="ru-RU" sz="2400" baseline="-25000">
                <a:latin typeface="Century" panose="02040604050505020304" pitchFamily="18" charset="0"/>
              </a:rPr>
              <a:t>3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…</a:t>
            </a:r>
            <a:r>
              <a:rPr lang="ru-RU" altLang="zh-CN" sz="2400">
                <a:latin typeface="Century" panose="02040604050505020304" pitchFamily="18" charset="0"/>
              </a:rPr>
              <a:t>, </a:t>
            </a:r>
            <a:r>
              <a:rPr lang="en-US" altLang="ru-RU" sz="2400">
                <a:latin typeface="Century" panose="02040604050505020304" pitchFamily="18" charset="0"/>
              </a:rPr>
              <a:t>x</a:t>
            </a:r>
            <a:r>
              <a:rPr lang="en-US" altLang="ru-RU" sz="2400" baseline="-25000">
                <a:latin typeface="Century" panose="02040604050505020304" pitchFamily="18" charset="0"/>
              </a:rPr>
              <a:t>n</a:t>
            </a:r>
            <a:r>
              <a:rPr lang="en-US" altLang="ru-RU" sz="2400">
                <a:latin typeface="Century" panose="02040604050505020304" pitchFamily="18" charset="0"/>
              </a:rPr>
              <a:t>) – </a:t>
            </a:r>
            <a:r>
              <a:rPr lang="ru-RU" altLang="zh-CN" sz="2400">
                <a:latin typeface="Century" panose="02040604050505020304" pitchFamily="18" charset="0"/>
              </a:rPr>
              <a:t>допустимое решение, если выполняются ограничения.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zh-CN" sz="2400">
                <a:latin typeface="Century" panose="02040604050505020304" pitchFamily="18" charset="0"/>
              </a:rPr>
              <a:t>Допустимое решение, при котором целевая функция достигает оптимального значения, называется оптимальным планом </a:t>
            </a:r>
            <a:endParaRPr lang="en-US" altLang="ru-RU" sz="24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ru-RU" sz="2400" baseline="-250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ru-RU" sz="2400" baseline="-25000">
              <a:latin typeface="Century" panose="020406040505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altLang="zh-CN" sz="2400" baseline="-25000"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Заголовок 1">
            <a:extLst>
              <a:ext uri="{FF2B5EF4-FFF2-40B4-BE49-F238E27FC236}">
                <a16:creationId xmlns:a16="http://schemas.microsoft.com/office/drawing/2014/main" id="{24F4C618-A854-4B90-A2D0-C210C856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b="1">
                <a:latin typeface="Century" panose="02040604050505020304" pitchFamily="18" charset="0"/>
              </a:rPr>
              <a:t>Принципы классификации задач математического программирования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8235D7CE-9577-4E77-AAF8-92870EA2FDC1}"/>
              </a:ext>
            </a:extLst>
          </p:cNvPr>
          <p:cNvSpPr/>
          <p:nvPr/>
        </p:nvSpPr>
        <p:spPr>
          <a:xfrm>
            <a:off x="323850" y="1670050"/>
            <a:ext cx="3024188" cy="1549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CC9B5-28B4-4F6C-BCD2-6471CF2AE729}"/>
              </a:ext>
            </a:extLst>
          </p:cNvPr>
          <p:cNvSpPr txBox="1"/>
          <p:nvPr/>
        </p:nvSpPr>
        <p:spPr>
          <a:xfrm>
            <a:off x="449263" y="1670050"/>
            <a:ext cx="2881312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b="1" noProof="1">
                <a:latin typeface="Century" panose="02040604050505020304" pitchFamily="18" charset="0"/>
              </a:rPr>
              <a:t>По характеру взаимосвязи между переменными: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Линейные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Нелинейные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100FC99-258B-42B2-8574-AB26066ED114}"/>
              </a:ext>
            </a:extLst>
          </p:cNvPr>
          <p:cNvSpPr/>
          <p:nvPr/>
        </p:nvSpPr>
        <p:spPr>
          <a:xfrm>
            <a:off x="471488" y="3314700"/>
            <a:ext cx="2732087" cy="1530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A2E6-50A9-4E2D-8A63-09D22ACA1EBB}"/>
              </a:ext>
            </a:extLst>
          </p:cNvPr>
          <p:cNvSpPr txBox="1"/>
          <p:nvPr/>
        </p:nvSpPr>
        <p:spPr>
          <a:xfrm>
            <a:off x="615950" y="3341688"/>
            <a:ext cx="2714625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b="1" noProof="1">
                <a:latin typeface="Century" panose="02040604050505020304" pitchFamily="18" charset="0"/>
              </a:rPr>
              <a:t>По характеру изменения переменных: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Непрерывные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Дискретные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F33EAE6-CD95-4DD2-9EB3-EF67557AC16A}"/>
              </a:ext>
            </a:extLst>
          </p:cNvPr>
          <p:cNvSpPr/>
          <p:nvPr/>
        </p:nvSpPr>
        <p:spPr>
          <a:xfrm>
            <a:off x="5148263" y="1711325"/>
            <a:ext cx="3527425" cy="2447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FB5D-4D54-4D58-9AED-C39CEDEA6008}"/>
              </a:ext>
            </a:extLst>
          </p:cNvPr>
          <p:cNvSpPr txBox="1"/>
          <p:nvPr/>
        </p:nvSpPr>
        <p:spPr>
          <a:xfrm>
            <a:off x="5292725" y="1781175"/>
            <a:ext cx="33115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b="1" noProof="1">
                <a:latin typeface="Century" panose="02040604050505020304" pitchFamily="18" charset="0"/>
              </a:rPr>
              <a:t>По наличию информации о переменных: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Задачи в условиях полной определённости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Задачи в условиях неполной информации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Задачи в условиях неопределенности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B5B21E4D-D893-48CC-B41D-2DD455C5071E}"/>
              </a:ext>
            </a:extLst>
          </p:cNvPr>
          <p:cNvSpPr/>
          <p:nvPr/>
        </p:nvSpPr>
        <p:spPr>
          <a:xfrm>
            <a:off x="4972050" y="4373563"/>
            <a:ext cx="3865563" cy="187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6FD31-27FB-420D-AF8C-6368159E3411}"/>
              </a:ext>
            </a:extLst>
          </p:cNvPr>
          <p:cNvSpPr txBox="1"/>
          <p:nvPr/>
        </p:nvSpPr>
        <p:spPr>
          <a:xfrm>
            <a:off x="5116513" y="4443413"/>
            <a:ext cx="37211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b="1" noProof="1">
                <a:latin typeface="Century" panose="02040604050505020304" pitchFamily="18" charset="0"/>
              </a:rPr>
              <a:t>По числу критериев оценки альтернатив: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Простые однокритериальные задачи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Сложные многокритериальные задачи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CEE6C524-C807-42B9-8593-0392DDF89442}"/>
              </a:ext>
            </a:extLst>
          </p:cNvPr>
          <p:cNvSpPr/>
          <p:nvPr/>
        </p:nvSpPr>
        <p:spPr>
          <a:xfrm>
            <a:off x="1670050" y="4987925"/>
            <a:ext cx="3024188" cy="127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9DEB4-1E31-44D2-AEB9-9334DA527B7A}"/>
              </a:ext>
            </a:extLst>
          </p:cNvPr>
          <p:cNvSpPr txBox="1"/>
          <p:nvPr/>
        </p:nvSpPr>
        <p:spPr>
          <a:xfrm>
            <a:off x="1812925" y="5059363"/>
            <a:ext cx="2714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ru-RU" b="1" noProof="1">
                <a:latin typeface="Century" panose="02040604050505020304" pitchFamily="18" charset="0"/>
              </a:rPr>
              <a:t>По учету фактора времени: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Статические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ru-RU" noProof="1">
                <a:latin typeface="Century" panose="02040604050505020304" pitchFamily="18" charset="0"/>
              </a:rPr>
              <a:t>Динамические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CEE13D3-C052-46D5-BE1B-3CD0A3718947}"/>
              </a:ext>
            </a:extLst>
          </p:cNvPr>
          <p:cNvCxnSpPr>
            <a:endCxn id="5" idx="3"/>
          </p:cNvCxnSpPr>
          <p:nvPr/>
        </p:nvCxnSpPr>
        <p:spPr>
          <a:xfrm flipH="1">
            <a:off x="3348038" y="1690688"/>
            <a:ext cx="719137" cy="7540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EA0922F-2343-4F33-AAF4-252D1F1D5B32}"/>
              </a:ext>
            </a:extLst>
          </p:cNvPr>
          <p:cNvCxnSpPr>
            <a:endCxn id="7" idx="3"/>
          </p:cNvCxnSpPr>
          <p:nvPr/>
        </p:nvCxnSpPr>
        <p:spPr>
          <a:xfrm flipH="1">
            <a:off x="3203575" y="1711325"/>
            <a:ext cx="863600" cy="2368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9DF9E00-44AF-486C-B921-A962EB5C68D2}"/>
              </a:ext>
            </a:extLst>
          </p:cNvPr>
          <p:cNvCxnSpPr>
            <a:endCxn id="7" idx="3"/>
          </p:cNvCxnSpPr>
          <p:nvPr/>
        </p:nvCxnSpPr>
        <p:spPr>
          <a:xfrm flipH="1">
            <a:off x="3924300" y="1711325"/>
            <a:ext cx="142875" cy="32766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E9E24FD-2D44-4F59-8118-DEA5213C3E73}"/>
              </a:ext>
            </a:extLst>
          </p:cNvPr>
          <p:cNvCxnSpPr>
            <a:endCxn id="11" idx="1"/>
          </p:cNvCxnSpPr>
          <p:nvPr/>
        </p:nvCxnSpPr>
        <p:spPr>
          <a:xfrm>
            <a:off x="4067175" y="1711325"/>
            <a:ext cx="904875" cy="36020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D5CF307-2B5E-433C-BE0C-7DCD7F634E69}"/>
              </a:ext>
            </a:extLst>
          </p:cNvPr>
          <p:cNvCxnSpPr>
            <a:endCxn id="9" idx="1"/>
          </p:cNvCxnSpPr>
          <p:nvPr/>
        </p:nvCxnSpPr>
        <p:spPr>
          <a:xfrm>
            <a:off x="4067175" y="1711325"/>
            <a:ext cx="1081088" cy="122396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3">
            <a:extLst>
              <a:ext uri="{FF2B5EF4-FFF2-40B4-BE49-F238E27FC236}">
                <a16:creationId xmlns:a16="http://schemas.microsoft.com/office/drawing/2014/main" id="{CFC7BE3D-4F43-4795-9E1C-4929592FE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295275"/>
          <a:ext cx="873125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10311840" imgH="7402680" progId="">
                  <p:embed/>
                </p:oleObj>
              </mc:Choice>
              <mc:Fallback>
                <p:oleObj r:id="rId3" imgW="1031184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95275"/>
                        <a:ext cx="873125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13F2FA-2A9D-4F4B-B815-8CB055C52D33}"/>
              </a:ext>
            </a:extLst>
          </p:cNvPr>
          <p:cNvSpPr/>
          <p:nvPr/>
        </p:nvSpPr>
        <p:spPr>
          <a:xfrm>
            <a:off x="0" y="44450"/>
            <a:ext cx="9144000" cy="1081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8195" name="TextBox 4">
            <a:extLst>
              <a:ext uri="{FF2B5EF4-FFF2-40B4-BE49-F238E27FC236}">
                <a16:creationId xmlns:a16="http://schemas.microsoft.com/office/drawing/2014/main" id="{92F3446B-F666-4EC1-B80B-9111EBAD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6329F5-B089-4928-927A-9E3AFECC7EED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3">
            <a:extLst>
              <a:ext uri="{FF2B5EF4-FFF2-40B4-BE49-F238E27FC236}">
                <a16:creationId xmlns:a16="http://schemas.microsoft.com/office/drawing/2014/main" id="{C500E897-912D-493E-BC28-2694919A9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295275"/>
          <a:ext cx="8720138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3" imgW="10299240" imgH="7402680" progId="">
                  <p:embed/>
                </p:oleObj>
              </mc:Choice>
              <mc:Fallback>
                <p:oleObj r:id="rId3" imgW="10299240" imgH="7402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95275"/>
                        <a:ext cx="8720138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449091-1051-4CCF-9D97-655DF5C44F9F}"/>
              </a:ext>
            </a:extLst>
          </p:cNvPr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  <p:sp>
        <p:nvSpPr>
          <p:cNvPr id="9219" name="TextBox 4">
            <a:extLst>
              <a:ext uri="{FF2B5EF4-FFF2-40B4-BE49-F238E27FC236}">
                <a16:creationId xmlns:a16="http://schemas.microsoft.com/office/drawing/2014/main" id="{3B878260-2E90-4A7B-8C61-83DE60B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9725"/>
            <a:ext cx="8445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zh-CN" sz="3200" b="1">
                <a:latin typeface="Century" panose="02040604050505020304" pitchFamily="18" charset="0"/>
              </a:rPr>
              <a:t>Задача линейного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10E5B1-C8A9-4733-9EE0-BE5CF615F099}"/>
              </a:ext>
            </a:extLst>
          </p:cNvPr>
          <p:cNvSpPr/>
          <p:nvPr/>
        </p:nvSpPr>
        <p:spPr>
          <a:xfrm>
            <a:off x="0" y="6453188"/>
            <a:ext cx="9144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ru-RU" noProof="1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897</Words>
  <Application>Microsoft Office PowerPoint</Application>
  <PresentationFormat>Экран (4:3)</PresentationFormat>
  <Paragraphs>146</Paragraphs>
  <Slides>28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Bahnschrift Light SemiCondensed</vt:lpstr>
      <vt:lpstr>Calibri</vt:lpstr>
      <vt:lpstr>Calibri Light</vt:lpstr>
      <vt:lpstr>Century</vt:lpstr>
      <vt:lpstr>Times New Roman</vt:lpstr>
      <vt:lpstr>Тема Office</vt:lpstr>
      <vt:lpstr>Equation.3</vt:lpstr>
      <vt:lpstr>Microsoft Visio 2000/2002 Drawing</vt:lpstr>
      <vt:lpstr>Документ Microsoft Visio 2003–2010</vt:lpstr>
      <vt:lpstr>О математическом программировании</vt:lpstr>
      <vt:lpstr>Почему идеальные решения не всегда самые комфортные?</vt:lpstr>
      <vt:lpstr>Общая формулировка задачи математического программирования</vt:lpstr>
      <vt:lpstr>Общая формулировка задачи математического программирования</vt:lpstr>
      <vt:lpstr>Презентация PowerPoint</vt:lpstr>
      <vt:lpstr>Общая формулировка задачи математического программирования</vt:lpstr>
      <vt:lpstr>Принципы классификации задач математического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Анастасия Бурмакова</cp:lastModifiedBy>
  <cp:revision>105</cp:revision>
  <dcterms:created xsi:type="dcterms:W3CDTF">2010-12-02T13:55:00Z</dcterms:created>
  <dcterms:modified xsi:type="dcterms:W3CDTF">2024-02-03T12:59:20Z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2C9A245EF3D94458A701954A3FBA8D82</vt:lpwstr>
  </property>
  <property fmtid="{D5CDD505-2E9C-101B-9397-08002B2CF9AE}" pid="3" name="KSOProductBuildVer">
    <vt:lpwstr>1049-11.2.0.11440</vt:lpwstr>
  </property>
</Properties>
</file>