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3673-0C12-4C15-8A4B-0B6C4E499007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9242-A83A-4C3F-8C90-95F74D693E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0479-8AA7-43AF-BDE0-495BD508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D016FC-EC60-481E-915D-5D16592CF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2A19E-B5D7-44B1-884B-64ECE85E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7DFA-5C03-47D7-9AD7-1CD74FB19E05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0EE6B-599D-4CA9-BB73-59A27210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3E494-71BE-4D2E-9E28-254095F0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6E0A6-0557-485D-9647-23CEF64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9DF72-90FE-446A-AFDA-0E245219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E5074-B085-4F57-BD20-19410E26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19D9-F80A-4240-9727-010C12FCF180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D92F2-64D2-401E-AB48-31F99CC1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0BD1C-2D55-45EC-85A8-C604F053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943A79-5E5C-40DD-862E-AD817A682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C8CBF2-2573-4655-BF22-0F2A2814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F56DC-CCEA-4324-A66A-7F2CCCD2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F462-5D16-48DC-88BB-AC04160A03BA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00C3-5A00-49CE-B0D9-39B2290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F2B94-928E-4E42-AE68-40DB036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757A5-7507-4D5A-821D-750FB37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45D44-D841-460C-916E-AB8A2003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7AE96-9EED-4536-863F-42D4651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EB8D-9035-4C2F-92E4-1E183ED123E4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054CC-2ACD-4943-8656-F7C7FADE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4F76D-4F99-4E31-B9F1-92EB9978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6693A-8B7F-4088-B0C7-C3F7DD37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4A2BA-F095-4B95-81EF-80D08389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CA327-02AB-4CE8-A12B-FBB3DDE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AB3C-ABC7-4668-846A-B9A4266E7C33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60D41-D4D0-49D1-ADAE-DB276BA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CC0C9-BC69-44E0-BB38-789EB534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C3CB-45F0-4997-B8A4-7AB3FCC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F85C2-3C7F-4064-8DE5-453D4DA6B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690433-4C5B-46D9-9CFC-AE160973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B51DD2-CD19-47A2-ACD5-EB4ABEBA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FCCC-AA97-43E6-B948-D418F4CE656E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19AA6A-0BEC-4C9A-804F-9A9CE30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A4C39-4FFD-4DC8-B2BD-E58989D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13258-558C-4C50-9408-69C2C44E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3713C-475D-4B3F-92E4-34DC22BB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D7B424-6478-4E62-9CA0-CF8E29DD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BA9435-469A-42FD-B7D4-4D7824CA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F4089F-30C3-4D68-86A5-AD776D12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9CF1E1-8A70-4A48-BBCE-56C5673F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5C38-9222-49EB-AF22-6ED1BF0289DA}" type="datetime1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16780-05E7-4227-BECC-F3FFE8C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5F891-99A0-4C65-8B57-9627563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E9DF-7818-4442-A3E6-6D9259F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68DF64-96B3-436D-B310-72CE666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1CF-3C13-4AA0-9D57-E1DE1E6C149F}" type="datetime1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86717D-7AAF-4301-911C-50098B0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820DF5-1DBE-4967-B75F-F1798F84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8A13CB-A80B-4680-8E91-EDF5CE3D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90B-6819-4F9A-98D9-115280B9B044}" type="datetime1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53396C-73E7-4BCE-B012-22E82846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02EA67-1D92-4F38-A768-58661A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1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FF96-1261-43A7-AF7B-20E58D6B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A522D-1E71-4043-8550-8F73B001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074246-42E3-43BF-9490-17CE051AD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848A7-0AE9-4F80-84AE-513D5517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D27C-4C82-43A4-934F-F37BBDA05BA7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D801C-CE3E-407E-A655-91141A38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8AC9A-9239-4BA3-9F95-8BC02C0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399-85E4-448E-A61E-5CFA34C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9C21C0-DE1C-468A-BA8F-CF7BB11F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7D893-AB69-4151-8591-DDF12A7F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B39631-5BF7-4530-94D9-C10C7CA3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0D1-AB5A-483F-9730-E94C89404BC7}" type="datetime1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CD82C-0080-4862-A0A2-CB614D5D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A78E1-945E-41ED-9F6B-1E6CEA0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3DE7D-759E-4400-97FC-CBF07F86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07563-026E-4920-BE2F-4DF9730E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CEEBE-4194-498B-BD00-1E30A96F2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EA47-3094-4A7A-A166-8A818A8BA357}" type="datetime1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7340F-6EBA-4792-A699-D7079528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B249B-3C10-4329-A22A-FD2DA8AB5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37ED78-DBFD-4E8E-87D0-60EEE3689930}"/>
              </a:ext>
            </a:extLst>
          </p:cNvPr>
          <p:cNvSpPr txBox="1"/>
          <p:nvPr/>
        </p:nvSpPr>
        <p:spPr>
          <a:xfrm>
            <a:off x="4876800" y="15679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endParaRPr lang="ru-RU" sz="40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B56B5DF-4469-43A0-814B-A75511BB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A18418-7E84-4BB0-96F9-9D46DBB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56741-3DF0-4A9D-89FF-B5BFB3A7279D}"/>
              </a:ext>
            </a:extLst>
          </p:cNvPr>
          <p:cNvSpPr txBox="1"/>
          <p:nvPr/>
        </p:nvSpPr>
        <p:spPr>
          <a:xfrm>
            <a:off x="4785360" y="50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Переменные и константы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6F2D-3FC8-4917-A879-28AC74AD04AD}"/>
              </a:ext>
            </a:extLst>
          </p:cNvPr>
          <p:cNvSpPr txBox="1"/>
          <p:nvPr/>
        </p:nvSpPr>
        <p:spPr>
          <a:xfrm>
            <a:off x="701040" y="951884"/>
            <a:ext cx="1110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</a:t>
            </a:r>
            <a:r>
              <a:rPr lang="ru-RU" dirty="0" err="1"/>
              <a:t>var</a:t>
            </a:r>
            <a:r>
              <a:rPr lang="ru-RU" dirty="0"/>
              <a:t> можно определить два и более раз переменную с одним и тем же именем:</a:t>
            </a:r>
          </a:p>
          <a:p>
            <a:endParaRPr lang="ru-RU" dirty="0"/>
          </a:p>
          <a:p>
            <a:r>
              <a:rPr lang="ru-RU" dirty="0" err="1"/>
              <a:t>var</a:t>
            </a:r>
            <a:r>
              <a:rPr lang="ru-RU" dirty="0"/>
              <a:t> x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  <a:p>
            <a:r>
              <a:rPr lang="ru-RU" dirty="0" err="1"/>
              <a:t>var</a:t>
            </a:r>
            <a:r>
              <a:rPr lang="ru-RU" dirty="0"/>
              <a:t> x = "</a:t>
            </a:r>
            <a:r>
              <a:rPr lang="ru-RU" dirty="0" err="1"/>
              <a:t>work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C509E-9690-4610-A3A6-4E5F066AA4F1}"/>
              </a:ext>
            </a:extLst>
          </p:cNvPr>
          <p:cNvSpPr txBox="1"/>
          <p:nvPr/>
        </p:nvSpPr>
        <p:spPr>
          <a:xfrm>
            <a:off x="701040" y="2726668"/>
            <a:ext cx="1110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Подобную проблему позволяет решить </a:t>
            </a:r>
            <a:r>
              <a:rPr lang="ru-RU" dirty="0" err="1"/>
              <a:t>let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x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  <a:p>
            <a:r>
              <a:rPr lang="ru-RU" dirty="0" err="1"/>
              <a:t>let</a:t>
            </a:r>
            <a:r>
              <a:rPr lang="ru-RU" dirty="0"/>
              <a:t> x = "</a:t>
            </a:r>
            <a:r>
              <a:rPr lang="ru-RU" dirty="0" err="1"/>
              <a:t>work</a:t>
            </a:r>
            <a:r>
              <a:rPr lang="ru-RU" dirty="0"/>
              <a:t>"; // здесь будет ошибка, так как переменная x уже объявлена</a:t>
            </a:r>
          </a:p>
          <a:p>
            <a:r>
              <a:rPr lang="ru-RU" dirty="0"/>
              <a:t>console.log(x);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30F76-D80C-40EC-86D7-DEE42D710161}"/>
              </a:ext>
            </a:extLst>
          </p:cNvPr>
          <p:cNvSpPr txBox="1"/>
          <p:nvPr/>
        </p:nvSpPr>
        <p:spPr>
          <a:xfrm>
            <a:off x="701040" y="4667448"/>
            <a:ext cx="1043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x = "hello";</a:t>
            </a:r>
          </a:p>
          <a:p>
            <a:r>
              <a:rPr lang="en-US" dirty="0"/>
              <a:t>console.log(x);</a:t>
            </a:r>
          </a:p>
          <a:p>
            <a:r>
              <a:rPr lang="en-US" dirty="0"/>
              <a:t>var x = "work"; // </a:t>
            </a:r>
            <a:r>
              <a:rPr lang="ru-RU" dirty="0"/>
              <a:t>здесь будет ошибка, так как переменная </a:t>
            </a:r>
            <a:r>
              <a:rPr lang="en-US" dirty="0"/>
              <a:t>x </a:t>
            </a:r>
            <a:r>
              <a:rPr lang="ru-RU" dirty="0"/>
              <a:t>уже объявлена</a:t>
            </a:r>
          </a:p>
          <a:p>
            <a:r>
              <a:rPr lang="en-US" dirty="0"/>
              <a:t>console.log(x);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FA4B8-80A9-49FD-982D-A3D6A78EBA9D}"/>
              </a:ext>
            </a:extLst>
          </p:cNvPr>
          <p:cNvSpPr txBox="1"/>
          <p:nvPr/>
        </p:nvSpPr>
        <p:spPr>
          <a:xfrm>
            <a:off x="701040" y="6008511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определение констант используется ключевое слово </a:t>
            </a:r>
            <a:r>
              <a:rPr lang="ru-RU" dirty="0" err="1"/>
              <a:t>const</a:t>
            </a:r>
            <a:r>
              <a:rPr lang="ru-RU" dirty="0"/>
              <a:t>:</a:t>
            </a:r>
          </a:p>
          <a:p>
            <a:r>
              <a:rPr lang="ru-RU" dirty="0" err="1"/>
              <a:t>const</a:t>
            </a:r>
            <a:r>
              <a:rPr lang="ru-RU" dirty="0"/>
              <a:t> z = 6;</a:t>
            </a:r>
          </a:p>
        </p:txBody>
      </p:sp>
    </p:spTree>
    <p:extLst>
      <p:ext uri="{BB962C8B-B14F-4D97-AF65-F5344CB8AC3E}">
        <p14:creationId xmlns:p14="http://schemas.microsoft.com/office/powerpoint/2010/main" val="167521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00C356-C82A-423B-86A0-F70100C7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C4CE0-412B-4AE5-BDD4-D6F598892AB9}"/>
              </a:ext>
            </a:extLst>
          </p:cNvPr>
          <p:cNvSpPr txBox="1"/>
          <p:nvPr/>
        </p:nvSpPr>
        <p:spPr>
          <a:xfrm>
            <a:off x="52578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Типы данных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18694-0FBE-4F33-94C2-A542878C183F}"/>
              </a:ext>
            </a:extLst>
          </p:cNvPr>
          <p:cNvSpPr txBox="1"/>
          <p:nvPr/>
        </p:nvSpPr>
        <p:spPr>
          <a:xfrm>
            <a:off x="670560" y="863382"/>
            <a:ext cx="10850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имеются следующие базовые типы: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логическое значение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или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false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числовое значение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строки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Array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массивы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кортежи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Enum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перечисления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произвольный тип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Symbol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соответствуют значениям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javascript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Never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также представляет отсутствие значения и используется в качестве возвращаемого типа функций, которые генерируют или возвращают ошибку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B3189-31C2-4B16-B694-9123ED007B6E}"/>
              </a:ext>
            </a:extLst>
          </p:cNvPr>
          <p:cNvSpPr txBox="1"/>
          <p:nvPr/>
        </p:nvSpPr>
        <p:spPr>
          <a:xfrm>
            <a:off x="670560" y="4667518"/>
            <a:ext cx="10683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установки типа применяется знак двоеточия, после которого указывается название типа: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x: </a:t>
            </a:r>
            <a:r>
              <a:rPr lang="ru-RU" dirty="0" err="1"/>
              <a:t>number</a:t>
            </a:r>
            <a:r>
              <a:rPr lang="ru-RU" dirty="0"/>
              <a:t> = 10; 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hello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";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isValid</a:t>
            </a:r>
            <a:r>
              <a:rPr lang="ru-RU" dirty="0"/>
              <a:t>: </a:t>
            </a:r>
            <a:r>
              <a:rPr lang="ru-RU" dirty="0" err="1"/>
              <a:t>boolean</a:t>
            </a:r>
            <a:r>
              <a:rPr lang="ru-RU" dirty="0"/>
              <a:t> = </a:t>
            </a:r>
            <a:r>
              <a:rPr lang="ru-RU" dirty="0" err="1"/>
              <a:t>true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40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E0F4A7-8112-4023-9230-66B66B3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126A8-755A-4860-8A0B-57A00FFB856E}"/>
              </a:ext>
            </a:extLst>
          </p:cNvPr>
          <p:cNvSpPr txBox="1"/>
          <p:nvPr/>
        </p:nvSpPr>
        <p:spPr>
          <a:xfrm>
            <a:off x="640080" y="421422"/>
            <a:ext cx="11201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</a:t>
            </a:r>
            <a:r>
              <a:rPr lang="ru-RU" b="1" dirty="0" err="1"/>
              <a:t>any</a:t>
            </a:r>
            <a:endParaRPr lang="ru-RU" b="1" dirty="0"/>
          </a:p>
          <a:p>
            <a:r>
              <a:rPr lang="ru-RU" dirty="0" err="1"/>
              <a:t>Any</a:t>
            </a:r>
            <a:r>
              <a:rPr lang="ru-RU" dirty="0"/>
              <a:t> описывает данные, тип которых может быть неизвестен на момент написания приложения. Данный код скомпилируется без ошибок: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someVar</a:t>
            </a:r>
            <a:r>
              <a:rPr lang="ru-RU" dirty="0"/>
              <a:t>: </a:t>
            </a:r>
            <a:r>
              <a:rPr lang="ru-RU" dirty="0" err="1"/>
              <a:t>any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</a:t>
            </a:r>
            <a:r>
              <a:rPr lang="ru-RU" dirty="0" err="1"/>
              <a:t>someVar</a:t>
            </a:r>
            <a:r>
              <a:rPr lang="ru-RU" dirty="0"/>
              <a:t>);   // сейчас </a:t>
            </a:r>
            <a:r>
              <a:rPr lang="ru-RU" dirty="0" err="1"/>
              <a:t>someVar</a:t>
            </a:r>
            <a:r>
              <a:rPr lang="ru-RU" dirty="0"/>
              <a:t> - это </a:t>
            </a:r>
            <a:r>
              <a:rPr lang="ru-RU" dirty="0" err="1"/>
              <a:t>string</a:t>
            </a:r>
            <a:endParaRPr lang="ru-RU" dirty="0"/>
          </a:p>
          <a:p>
            <a:r>
              <a:rPr lang="ru-RU" dirty="0" err="1"/>
              <a:t>someVar</a:t>
            </a:r>
            <a:r>
              <a:rPr lang="ru-RU" dirty="0"/>
              <a:t> = 20; </a:t>
            </a:r>
          </a:p>
          <a:p>
            <a:r>
              <a:rPr lang="ru-RU" dirty="0"/>
              <a:t>console.log(</a:t>
            </a:r>
            <a:r>
              <a:rPr lang="ru-RU" dirty="0" err="1"/>
              <a:t>someVar</a:t>
            </a:r>
            <a:r>
              <a:rPr lang="ru-RU" dirty="0"/>
              <a:t>);   // сейчас </a:t>
            </a:r>
            <a:r>
              <a:rPr lang="ru-RU" dirty="0" err="1"/>
              <a:t>someVar</a:t>
            </a:r>
            <a:r>
              <a:rPr lang="ru-RU" dirty="0"/>
              <a:t> - это </a:t>
            </a:r>
            <a:r>
              <a:rPr lang="ru-RU" dirty="0" err="1"/>
              <a:t>number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someArray</a:t>
            </a:r>
            <a:r>
              <a:rPr lang="ru-RU" dirty="0"/>
              <a:t>: </a:t>
            </a:r>
            <a:r>
              <a:rPr lang="ru-RU" dirty="0" err="1"/>
              <a:t>any</a:t>
            </a:r>
            <a:r>
              <a:rPr lang="ru-RU" dirty="0"/>
              <a:t>[] = [ 24, "</a:t>
            </a:r>
            <a:r>
              <a:rPr lang="ru-RU" dirty="0" err="1"/>
              <a:t>Tom</a:t>
            </a:r>
            <a:r>
              <a:rPr lang="ru-RU" dirty="0"/>
              <a:t>", </a:t>
            </a:r>
            <a:r>
              <a:rPr lang="ru-RU" dirty="0" err="1"/>
              <a:t>false</a:t>
            </a:r>
            <a:r>
              <a:rPr lang="ru-RU" dirty="0"/>
              <a:t>];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CB43A-7691-4525-83BC-988DB126C0BE}"/>
              </a:ext>
            </a:extLst>
          </p:cNvPr>
          <p:cNvSpPr txBox="1"/>
          <p:nvPr/>
        </p:nvSpPr>
        <p:spPr>
          <a:xfrm>
            <a:off x="640080" y="38967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let</a:t>
            </a:r>
            <a:r>
              <a:rPr lang="ru-RU" dirty="0"/>
              <a:t> x;  // тип </a:t>
            </a:r>
            <a:r>
              <a:rPr lang="ru-RU" dirty="0" err="1"/>
              <a:t>any</a:t>
            </a:r>
            <a:endParaRPr lang="ru-RU" dirty="0"/>
          </a:p>
          <a:p>
            <a:r>
              <a:rPr lang="ru-RU" dirty="0"/>
              <a:t>x = 10; </a:t>
            </a:r>
          </a:p>
          <a:p>
            <a:r>
              <a:rPr lang="ru-RU" dirty="0"/>
              <a:t>x = "</a:t>
            </a:r>
            <a:r>
              <a:rPr lang="ru-RU" dirty="0" err="1"/>
              <a:t>hello</a:t>
            </a:r>
            <a:r>
              <a:rPr lang="ru-RU" dirty="0"/>
              <a:t>";    </a:t>
            </a:r>
          </a:p>
        </p:txBody>
      </p:sp>
    </p:spTree>
    <p:extLst>
      <p:ext uri="{BB962C8B-B14F-4D97-AF65-F5344CB8AC3E}">
        <p14:creationId xmlns:p14="http://schemas.microsoft.com/office/powerpoint/2010/main" val="330095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41BDC2-F1E3-4195-9E5A-9D093A0E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9EDC-96D3-4DDE-9936-D1FE6091441A}"/>
              </a:ext>
            </a:extLst>
          </p:cNvPr>
          <p:cNvSpPr txBox="1"/>
          <p:nvPr/>
        </p:nvSpPr>
        <p:spPr>
          <a:xfrm>
            <a:off x="960120" y="5513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ru-RU" dirty="0"/>
              <a:t>может возвращать следующие значения:</a:t>
            </a:r>
          </a:p>
          <a:p>
            <a:endParaRPr lang="ru-RU" dirty="0"/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bigint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symbol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object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function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3C321D-4E3C-4971-A05F-9A90AD5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1547B-449C-4DF6-B3A4-68B7A898DCDD}"/>
              </a:ext>
            </a:extLst>
          </p:cNvPr>
          <p:cNvSpPr txBox="1"/>
          <p:nvPr/>
        </p:nvSpPr>
        <p:spPr>
          <a:xfrm>
            <a:off x="556260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Функции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76423-04E3-40F2-AB08-4B328D9BD900}"/>
              </a:ext>
            </a:extLst>
          </p:cNvPr>
          <p:cNvSpPr txBox="1"/>
          <p:nvPr/>
        </p:nvSpPr>
        <p:spPr>
          <a:xfrm>
            <a:off x="807720" y="839986"/>
            <a:ext cx="1039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М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ожно определить тип передаваемых параметров и тип возвращаемого значения.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7131C-3265-428A-BB77-8873BF1C6B9E}"/>
              </a:ext>
            </a:extLst>
          </p:cNvPr>
          <p:cNvSpPr txBox="1"/>
          <p:nvPr/>
        </p:nvSpPr>
        <p:spPr>
          <a:xfrm>
            <a:off x="807720" y="3136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вызове функции </a:t>
            </a:r>
          </a:p>
          <a:p>
            <a:r>
              <a:rPr lang="ru-RU" dirty="0" err="1"/>
              <a:t>add</a:t>
            </a:r>
            <a:r>
              <a:rPr lang="ru-RU" dirty="0"/>
              <a:t>("1", "2");</a:t>
            </a:r>
          </a:p>
          <a:p>
            <a:r>
              <a:rPr lang="ru-RU" dirty="0"/>
              <a:t>компилятор TS выдаст ошибку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5F2E6-76EA-492E-AAB8-C82FA95C6B31}"/>
              </a:ext>
            </a:extLst>
          </p:cNvPr>
          <p:cNvSpPr txBox="1"/>
          <p:nvPr/>
        </p:nvSpPr>
        <p:spPr>
          <a:xfrm>
            <a:off x="807720" y="123239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add(a: number, b: number): number {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add(1, 2);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3D1F8-4527-4269-8135-87A028D9D913}"/>
              </a:ext>
            </a:extLst>
          </p:cNvPr>
          <p:cNvSpPr txBox="1"/>
          <p:nvPr/>
        </p:nvSpPr>
        <p:spPr>
          <a:xfrm>
            <a:off x="807720" y="4212292"/>
            <a:ext cx="10850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функция ничего не возвращает, то указывается тип </a:t>
            </a:r>
            <a:r>
              <a:rPr lang="en-US" dirty="0"/>
              <a:t>void:</a:t>
            </a:r>
            <a:endParaRPr lang="ru-RU" dirty="0"/>
          </a:p>
          <a:p>
            <a:endParaRPr lang="en-US" dirty="0"/>
          </a:p>
          <a:p>
            <a:r>
              <a:rPr lang="en-US" dirty="0"/>
              <a:t>function add(a: number, b: number): void {</a:t>
            </a:r>
          </a:p>
          <a:p>
            <a:r>
              <a:rPr lang="en-US" dirty="0"/>
              <a:t>    console.log(a + b);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add(10, 20);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CD4B9-D8FA-4E55-842C-AF5489E31DFF}"/>
              </a:ext>
            </a:extLst>
          </p:cNvPr>
          <p:cNvSpPr txBox="1"/>
          <p:nvPr/>
        </p:nvSpPr>
        <p:spPr>
          <a:xfrm>
            <a:off x="807720" y="6082030"/>
            <a:ext cx="1138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 вызове в функцию должно передаваться ровно столько значений, сколько в ней определено параметров!</a:t>
            </a:r>
          </a:p>
        </p:txBody>
      </p:sp>
    </p:spTree>
    <p:extLst>
      <p:ext uri="{BB962C8B-B14F-4D97-AF65-F5344CB8AC3E}">
        <p14:creationId xmlns:p14="http://schemas.microsoft.com/office/powerpoint/2010/main" val="187656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8C4731-9D83-4BF9-B8D1-DF3FFAF7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2C71F-102D-4323-819B-3A2097EA9C18}"/>
              </a:ext>
            </a:extLst>
          </p:cNvPr>
          <p:cNvSpPr txBox="1"/>
          <p:nvPr/>
        </p:nvSpPr>
        <p:spPr>
          <a:xfrm>
            <a:off x="716280" y="423267"/>
            <a:ext cx="11018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Необязательные параметры </a:t>
            </a:r>
            <a:r>
              <a:rPr lang="ru-RU" dirty="0"/>
              <a:t>должны быть помечены вопросительным знаком ?. Необязательные параметры должны идти после обязательных: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getName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: string, </a:t>
            </a:r>
            <a:r>
              <a:rPr lang="en-US" dirty="0" err="1"/>
              <a:t>lastName</a:t>
            </a:r>
            <a:r>
              <a:rPr lang="en-US" dirty="0"/>
              <a:t>?: string) {</a:t>
            </a:r>
          </a:p>
          <a:p>
            <a:r>
              <a:rPr lang="en-US" dirty="0"/>
              <a:t>    if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let name1 = </a:t>
            </a:r>
            <a:r>
              <a:rPr lang="en-US" dirty="0" err="1"/>
              <a:t>getName</a:t>
            </a:r>
            <a:r>
              <a:rPr lang="en-US" dirty="0"/>
              <a:t>("</a:t>
            </a:r>
            <a:r>
              <a:rPr lang="ru-RU" dirty="0"/>
              <a:t>Иван", "Кузнецов");</a:t>
            </a:r>
          </a:p>
          <a:p>
            <a:r>
              <a:rPr lang="en-US" dirty="0"/>
              <a:t>console.log(name1); // </a:t>
            </a:r>
            <a:r>
              <a:rPr lang="ru-RU" dirty="0"/>
              <a:t>Иван Кузнецов</a:t>
            </a:r>
          </a:p>
          <a:p>
            <a:r>
              <a:rPr lang="en-US" dirty="0"/>
              <a:t>let name2 = </a:t>
            </a:r>
            <a:r>
              <a:rPr lang="en-US" dirty="0" err="1"/>
              <a:t>getName</a:t>
            </a:r>
            <a:r>
              <a:rPr lang="en-US" dirty="0"/>
              <a:t>("</a:t>
            </a:r>
            <a:r>
              <a:rPr lang="ru-RU" dirty="0"/>
              <a:t>Вася");</a:t>
            </a:r>
          </a:p>
          <a:p>
            <a:r>
              <a:rPr lang="en-US" dirty="0"/>
              <a:t>console.log(name2); // </a:t>
            </a:r>
            <a:r>
              <a:rPr lang="ru-RU" dirty="0"/>
              <a:t>Вася</a:t>
            </a:r>
          </a:p>
        </p:txBody>
      </p:sp>
    </p:spTree>
    <p:extLst>
      <p:ext uri="{BB962C8B-B14F-4D97-AF65-F5344CB8AC3E}">
        <p14:creationId xmlns:p14="http://schemas.microsoft.com/office/powerpoint/2010/main" val="149928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0A7A1D3-7B6A-4CB5-BE23-148C683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B0313-680D-4A47-A2D0-0DB01C58580C}"/>
              </a:ext>
            </a:extLst>
          </p:cNvPr>
          <p:cNvSpPr txBox="1"/>
          <p:nvPr/>
        </p:nvSpPr>
        <p:spPr>
          <a:xfrm>
            <a:off x="52578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функции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D81ED-666D-4622-BA07-05A0D893ECD8}"/>
              </a:ext>
            </a:extLst>
          </p:cNvPr>
          <p:cNvSpPr txBox="1"/>
          <p:nvPr/>
        </p:nvSpPr>
        <p:spPr>
          <a:xfrm>
            <a:off x="563880" y="824746"/>
            <a:ext cx="1078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Тип функции представляет комбинацию типов параметров и типа возвращаемого значения.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BC5B0-6733-4876-8057-C298B1BFB016}"/>
              </a:ext>
            </a:extLst>
          </p:cNvPr>
          <p:cNvSpPr txBox="1"/>
          <p:nvPr/>
        </p:nvSpPr>
        <p:spPr>
          <a:xfrm>
            <a:off x="563880" y="1316444"/>
            <a:ext cx="987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(параметр1: тип, параметр2: тип,...</a:t>
            </a:r>
            <a:r>
              <a:rPr lang="ru-RU" dirty="0" err="1"/>
              <a:t>параметрN</a:t>
            </a:r>
            <a:r>
              <a:rPr lang="ru-RU" dirty="0"/>
              <a:t>: тип) =&gt; </a:t>
            </a:r>
            <a:r>
              <a:rPr lang="ru-RU" dirty="0" err="1"/>
              <a:t>тип_результата</a:t>
            </a:r>
            <a:r>
              <a:rPr lang="ru-RU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9698D-ED06-41EC-85DE-5709E6E23B75}"/>
              </a:ext>
            </a:extLst>
          </p:cNvPr>
          <p:cNvSpPr txBox="1"/>
          <p:nvPr/>
        </p:nvSpPr>
        <p:spPr>
          <a:xfrm>
            <a:off x="563880" y="2086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определять значения типа функции: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C1BD5-1D62-4C78-AD87-318C8B332346}"/>
              </a:ext>
            </a:extLst>
          </p:cNvPr>
          <p:cNvSpPr txBox="1"/>
          <p:nvPr/>
        </p:nvSpPr>
        <p:spPr>
          <a:xfrm>
            <a:off x="640080" y="2568594"/>
            <a:ext cx="9875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sum (x: number, y: number): number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function subtract (a: number, b: number): number {</a:t>
            </a:r>
          </a:p>
          <a:p>
            <a:r>
              <a:rPr lang="en-US" dirty="0"/>
              <a:t>    return a - b;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op: (</a:t>
            </a:r>
            <a:r>
              <a:rPr lang="en-US" dirty="0" err="1"/>
              <a:t>x:number</a:t>
            </a:r>
            <a:r>
              <a:rPr lang="en-US" dirty="0"/>
              <a:t>, y:number) =&gt; number;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op = sum;</a:t>
            </a:r>
          </a:p>
          <a:p>
            <a:r>
              <a:rPr lang="en-US" dirty="0"/>
              <a:t>console.log(op(2, 4));  // 6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op = subtract;</a:t>
            </a:r>
          </a:p>
          <a:p>
            <a:r>
              <a:rPr lang="en-US" dirty="0"/>
              <a:t>console.log(op(6, 4));  // 2</a:t>
            </a:r>
          </a:p>
        </p:txBody>
      </p:sp>
    </p:spTree>
    <p:extLst>
      <p:ext uri="{BB962C8B-B14F-4D97-AF65-F5344CB8AC3E}">
        <p14:creationId xmlns:p14="http://schemas.microsoft.com/office/powerpoint/2010/main" val="242636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3FE8EC-FE40-46B3-BDC9-DA73FCCE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D5CB-DF41-4754-96DF-74B3AB08D6FB}"/>
              </a:ext>
            </a:extLst>
          </p:cNvPr>
          <p:cNvSpPr txBox="1"/>
          <p:nvPr/>
        </p:nvSpPr>
        <p:spPr>
          <a:xfrm>
            <a:off x="533400" y="423267"/>
            <a:ext cx="112318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определенный тип функции надо очень часто использовать, то для него можно определить псевдоним и обращаться к типу по этому псевдониму:</a:t>
            </a:r>
          </a:p>
          <a:p>
            <a:endParaRPr lang="ru-RU" dirty="0"/>
          </a:p>
          <a:p>
            <a:r>
              <a:rPr lang="en-US" dirty="0"/>
              <a:t>type Operation = (a: number, b: number) =&gt; number;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mathOp</a:t>
            </a:r>
            <a:r>
              <a:rPr lang="en-US" dirty="0"/>
              <a:t>(x: number, y: number, op: Operation): number{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return op(x, 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sum: Operation = function(x: number, y: number): number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mathOp</a:t>
            </a:r>
            <a:r>
              <a:rPr lang="en-US" dirty="0"/>
              <a:t>(10, 20, sum)); // 30</a:t>
            </a:r>
          </a:p>
        </p:txBody>
      </p:sp>
    </p:spTree>
    <p:extLst>
      <p:ext uri="{BB962C8B-B14F-4D97-AF65-F5344CB8AC3E}">
        <p14:creationId xmlns:p14="http://schemas.microsoft.com/office/powerpoint/2010/main" val="299777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4CFAD6-AF25-4EF5-852C-8C4281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F0C7A-573C-4606-A6CA-F408B24B96BC}"/>
              </a:ext>
            </a:extLst>
          </p:cNvPr>
          <p:cNvSpPr txBox="1"/>
          <p:nvPr/>
        </p:nvSpPr>
        <p:spPr>
          <a:xfrm>
            <a:off x="510540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62B97-FEB6-42CE-AAEA-B5121254F0B6}"/>
              </a:ext>
            </a:extLst>
          </p:cNvPr>
          <p:cNvSpPr txBox="1"/>
          <p:nvPr/>
        </p:nvSpPr>
        <p:spPr>
          <a:xfrm>
            <a:off x="487680" y="748546"/>
            <a:ext cx="1150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Объединения или </a:t>
            </a:r>
            <a:r>
              <a:rPr lang="ru-RU" dirty="0" err="1"/>
              <a:t>union</a:t>
            </a:r>
            <a:r>
              <a:rPr lang="ru-RU" dirty="0"/>
              <a:t> не являются типом данных, но они позволяют комбинировать или объединить другие типы. Можно определить переменную, которая может хранить значение двух или более типов: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 : </a:t>
            </a:r>
            <a:r>
              <a:rPr lang="ru-RU" dirty="0" err="1"/>
              <a:t>number</a:t>
            </a:r>
            <a:r>
              <a:rPr lang="ru-RU" dirty="0"/>
              <a:t> | </a:t>
            </a:r>
            <a:r>
              <a:rPr lang="ru-RU" dirty="0" err="1"/>
              <a:t>string</a:t>
            </a:r>
            <a:r>
              <a:rPr lang="ru-RU" dirty="0"/>
              <a:t>;</a:t>
            </a:r>
          </a:p>
          <a:p>
            <a:r>
              <a:rPr lang="ru-RU" dirty="0" err="1"/>
              <a:t>id</a:t>
            </a:r>
            <a:r>
              <a:rPr lang="ru-RU" dirty="0"/>
              <a:t> = "1345dgg5";</a:t>
            </a:r>
          </a:p>
          <a:p>
            <a:r>
              <a:rPr lang="ru-RU" dirty="0"/>
              <a:t>console.log(</a:t>
            </a:r>
            <a:r>
              <a:rPr lang="ru-RU" dirty="0" err="1"/>
              <a:t>id</a:t>
            </a:r>
            <a:r>
              <a:rPr lang="ru-RU" dirty="0"/>
              <a:t>); // 1345dgg5</a:t>
            </a:r>
          </a:p>
          <a:p>
            <a:r>
              <a:rPr lang="ru-RU" dirty="0" err="1"/>
              <a:t>id</a:t>
            </a:r>
            <a:r>
              <a:rPr lang="ru-RU" dirty="0"/>
              <a:t> = 234;</a:t>
            </a:r>
          </a:p>
          <a:p>
            <a:r>
              <a:rPr lang="ru-RU" dirty="0"/>
              <a:t>console.log(</a:t>
            </a:r>
            <a:r>
              <a:rPr lang="ru-RU" dirty="0" err="1"/>
              <a:t>id</a:t>
            </a:r>
            <a:r>
              <a:rPr lang="ru-RU" dirty="0"/>
              <a:t>);  // 234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661D1-C209-43E1-A3C1-75EC0FA25411}"/>
              </a:ext>
            </a:extLst>
          </p:cNvPr>
          <p:cNvSpPr txBox="1"/>
          <p:nvPr/>
        </p:nvSpPr>
        <p:spPr>
          <a:xfrm>
            <a:off x="487680" y="3259435"/>
            <a:ext cx="11384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использовать проверку на тип, чтобы разграничить логику для различных типов:</a:t>
            </a:r>
          </a:p>
          <a:p>
            <a:r>
              <a:rPr lang="en-US" dirty="0"/>
              <a:t>function </a:t>
            </a:r>
            <a:r>
              <a:rPr lang="en-US" dirty="0" err="1"/>
              <a:t>printSentence</a:t>
            </a:r>
            <a:r>
              <a:rPr lang="en-US" dirty="0"/>
              <a:t>(words: string[]|string){</a:t>
            </a:r>
          </a:p>
          <a:p>
            <a:r>
              <a:rPr lang="en-US" dirty="0"/>
              <a:t>      // </a:t>
            </a:r>
            <a:r>
              <a:rPr lang="ru-RU" dirty="0"/>
              <a:t>если </a:t>
            </a:r>
            <a:r>
              <a:rPr lang="en-US" dirty="0"/>
              <a:t>words - </a:t>
            </a:r>
            <a:r>
              <a:rPr lang="ru-RU" dirty="0"/>
              <a:t>строка</a:t>
            </a:r>
          </a:p>
          <a:p>
            <a:r>
              <a:rPr lang="ru-RU" dirty="0"/>
              <a:t>      </a:t>
            </a:r>
            <a:r>
              <a:rPr lang="en-US" dirty="0"/>
              <a:t>if (</a:t>
            </a:r>
            <a:r>
              <a:rPr lang="en-US" dirty="0" err="1"/>
              <a:t>typeof</a:t>
            </a:r>
            <a:r>
              <a:rPr lang="en-US" dirty="0"/>
              <a:t> words === "string") {</a:t>
            </a:r>
          </a:p>
          <a:p>
            <a:r>
              <a:rPr lang="en-US" dirty="0"/>
              <a:t>        console.log(words);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// </a:t>
            </a:r>
            <a:r>
              <a:rPr lang="ru-RU" dirty="0"/>
              <a:t>Если </a:t>
            </a:r>
            <a:r>
              <a:rPr lang="en-US" dirty="0"/>
              <a:t>words - </a:t>
            </a:r>
            <a:r>
              <a:rPr lang="ru-RU" dirty="0"/>
              <a:t>массив </a:t>
            </a:r>
            <a:r>
              <a:rPr lang="en-US" dirty="0"/>
              <a:t>string[]</a:t>
            </a:r>
          </a:p>
          <a:p>
            <a:r>
              <a:rPr lang="en-US" dirty="0"/>
              <a:t>        console.log(</a:t>
            </a:r>
            <a:r>
              <a:rPr lang="en-US" dirty="0" err="1"/>
              <a:t>words.join</a:t>
            </a:r>
            <a:r>
              <a:rPr lang="en-US" dirty="0"/>
              <a:t>(" "));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printSentence</a:t>
            </a:r>
            <a:r>
              <a:rPr lang="en-US" dirty="0"/>
              <a:t>(["</a:t>
            </a:r>
            <a:r>
              <a:rPr lang="ru-RU" dirty="0"/>
              <a:t>Язык", "программирования", "</a:t>
            </a:r>
            <a:r>
              <a:rPr lang="en-US" dirty="0"/>
              <a:t>TypeScript"]);</a:t>
            </a:r>
          </a:p>
          <a:p>
            <a:r>
              <a:rPr lang="en-US" dirty="0" err="1"/>
              <a:t>printSentence</a:t>
            </a:r>
            <a:r>
              <a:rPr lang="en-US" dirty="0"/>
              <a:t>("</a:t>
            </a:r>
            <a:r>
              <a:rPr lang="ru-RU" dirty="0"/>
              <a:t>Язык программирования </a:t>
            </a:r>
            <a:r>
              <a:rPr lang="en-US" dirty="0"/>
              <a:t>JavaScript");</a:t>
            </a:r>
          </a:p>
        </p:txBody>
      </p:sp>
    </p:spTree>
    <p:extLst>
      <p:ext uri="{BB962C8B-B14F-4D97-AF65-F5344CB8AC3E}">
        <p14:creationId xmlns:p14="http://schemas.microsoft.com/office/powerpoint/2010/main" val="262783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2A00FF-D824-4FA9-B4C3-8B22E7BA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19E32-7F43-4A62-9CFA-F4A1DE4E7753}"/>
              </a:ext>
            </a:extLst>
          </p:cNvPr>
          <p:cNvSpPr txBox="1"/>
          <p:nvPr/>
        </p:nvSpPr>
        <p:spPr>
          <a:xfrm>
            <a:off x="55626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b="1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A8316-EC49-4795-8CA2-3E7EE2A23897}"/>
              </a:ext>
            </a:extLst>
          </p:cNvPr>
          <p:cNvSpPr txBox="1"/>
          <p:nvPr/>
        </p:nvSpPr>
        <p:spPr>
          <a:xfrm>
            <a:off x="533400" y="870466"/>
            <a:ext cx="11308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! (</a:t>
            </a:r>
            <a:r>
              <a:rPr lang="en-US" dirty="0"/>
              <a:t>non-null assertion operator) </a:t>
            </a:r>
            <a:r>
              <a:rPr lang="ru-RU" dirty="0"/>
              <a:t>позволяет указать, что объект не представляет значение </a:t>
            </a:r>
            <a:r>
              <a:rPr lang="en-US" dirty="0"/>
              <a:t>null </a:t>
            </a:r>
            <a:r>
              <a:rPr lang="ru-RU" dirty="0"/>
              <a:t>и </a:t>
            </a:r>
            <a:r>
              <a:rPr lang="en-US" dirty="0"/>
              <a:t>undefined. </a:t>
            </a:r>
            <a:r>
              <a:rPr lang="ru-RU" dirty="0"/>
              <a:t>Так, возьмем следующий пример: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B27B1-D640-4D98-8183-305A9A95B130}"/>
              </a:ext>
            </a:extLst>
          </p:cNvPr>
          <p:cNvSpPr txBox="1"/>
          <p:nvPr/>
        </p:nvSpPr>
        <p:spPr>
          <a:xfrm>
            <a:off x="533400" y="164949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header: </a:t>
            </a:r>
            <a:r>
              <a:rPr lang="en-US" dirty="0" err="1"/>
              <a:t>HTMLElement|null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("header");</a:t>
            </a:r>
          </a:p>
          <a:p>
            <a:r>
              <a:rPr lang="en-US" dirty="0"/>
              <a:t>header!.</a:t>
            </a:r>
            <a:r>
              <a:rPr lang="en-US" dirty="0" err="1"/>
              <a:t>innerText</a:t>
            </a:r>
            <a:r>
              <a:rPr lang="en-US" dirty="0"/>
              <a:t> = "Hello Typescript!";</a:t>
            </a:r>
          </a:p>
        </p:txBody>
      </p:sp>
    </p:spTree>
    <p:extLst>
      <p:ext uri="{BB962C8B-B14F-4D97-AF65-F5344CB8AC3E}">
        <p14:creationId xmlns:p14="http://schemas.microsoft.com/office/powerpoint/2010/main" val="367624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B8249F-CC79-4244-AA98-9F245E4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60CBC-79B1-4690-A267-6FC5B4970F0F}"/>
              </a:ext>
            </a:extLst>
          </p:cNvPr>
          <p:cNvSpPr txBox="1"/>
          <p:nvPr/>
        </p:nvSpPr>
        <p:spPr>
          <a:xfrm>
            <a:off x="426720" y="326797"/>
            <a:ext cx="1153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- это строго типизированный и компилируемый язык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а выходе компилятор создает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который затем исполняется браузером.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81604-CAA5-4D8A-A969-9863C4BFF029}"/>
              </a:ext>
            </a:extLst>
          </p:cNvPr>
          <p:cNvSpPr txBox="1"/>
          <p:nvPr/>
        </p:nvSpPr>
        <p:spPr>
          <a:xfrm>
            <a:off x="426720" y="1228636"/>
            <a:ext cx="11384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реализует многие концепции, которые свойственны объектно-ориентированным языкам, как, например, наследование, полиморфизм, инкапсуляция и так далее.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FE788-4B02-478D-809A-B3E9F49A22FD}"/>
              </a:ext>
            </a:extLst>
          </p:cNvPr>
          <p:cNvSpPr txBox="1"/>
          <p:nvPr/>
        </p:nvSpPr>
        <p:spPr>
          <a:xfrm>
            <a:off x="426720" y="2130475"/>
            <a:ext cx="1153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Потенциал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позволяет быстрее и проще писать большие сложные комплексные программы, соответственно их легче поддерживать, развивать, масштабировать и тестировать, чем на стандартном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8ECE-E07B-4C25-8CBA-4B5BF586ABBB}"/>
              </a:ext>
            </a:extLst>
          </p:cNvPr>
          <p:cNvSpPr txBox="1"/>
          <p:nvPr/>
        </p:nvSpPr>
        <p:spPr>
          <a:xfrm>
            <a:off x="426720" y="3309313"/>
            <a:ext cx="11384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развивается как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opensource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-проект и, как и многие проекты,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хостится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гитхабе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Адрес репозитория - </a:t>
            </a:r>
            <a:r>
              <a:rPr lang="ru-RU" sz="1800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2"/>
              </a:rPr>
              <a:t>https://github.com/Microsoft/TypeScript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Кроме того, он является кроссплатформенным, а это значит, что для разработки мы можем использовать как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Windows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так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MasOS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или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Linux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77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E9BB2E-A76D-452D-81A5-223D780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4C43-BDBD-461D-AC96-94A13C4C1DD4}"/>
              </a:ext>
            </a:extLst>
          </p:cNvPr>
          <p:cNvSpPr txBox="1"/>
          <p:nvPr/>
        </p:nvSpPr>
        <p:spPr>
          <a:xfrm>
            <a:off x="55626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Объекты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F471-8C67-4749-B436-2F788A6BE3D4}"/>
              </a:ext>
            </a:extLst>
          </p:cNvPr>
          <p:cNvSpPr txBox="1"/>
          <p:nvPr/>
        </p:nvSpPr>
        <p:spPr>
          <a:xfrm>
            <a:off x="655320" y="920959"/>
            <a:ext cx="1121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 второй строке получим ошибку, поскольку компилятор после первой строки предполагает, что объект </a:t>
            </a:r>
            <a:r>
              <a:rPr lang="ru-RU" dirty="0" err="1"/>
              <a:t>person</a:t>
            </a:r>
            <a:r>
              <a:rPr lang="ru-RU" dirty="0"/>
              <a:t> будет тип {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number</a:t>
            </a:r>
            <a:r>
              <a:rPr lang="ru-RU" dirty="0"/>
              <a:t> }: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CA001-6684-4B3D-AC4B-7B13F1873057}"/>
              </a:ext>
            </a:extLst>
          </p:cNvPr>
          <p:cNvSpPr txBox="1"/>
          <p:nvPr/>
        </p:nvSpPr>
        <p:spPr>
          <a:xfrm>
            <a:off x="655320" y="1764715"/>
            <a:ext cx="1100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person = { name: "Tom", age: 23 };</a:t>
            </a:r>
          </a:p>
          <a:p>
            <a:r>
              <a:rPr lang="en-US" dirty="0"/>
              <a:t>person = { name: "Bob" };           // ! </a:t>
            </a:r>
            <a:r>
              <a:rPr lang="en-US" dirty="0" err="1"/>
              <a:t>Ошибка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C35C2-0D82-48D6-AF20-639423C2E370}"/>
              </a:ext>
            </a:extLst>
          </p:cNvPr>
          <p:cNvSpPr txBox="1"/>
          <p:nvPr/>
        </p:nvSpPr>
        <p:spPr>
          <a:xfrm>
            <a:off x="655320" y="2883099"/>
            <a:ext cx="11003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Поэтому данной переменной можно присвоить другой объект, который соответствует типу {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number</a:t>
            </a:r>
            <a:r>
              <a:rPr lang="ru-RU" dirty="0"/>
              <a:t> } по названиям, количеству и типу свойств: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person</a:t>
            </a:r>
            <a:r>
              <a:rPr lang="ru-RU" dirty="0"/>
              <a:t> = { </a:t>
            </a:r>
            <a:r>
              <a:rPr lang="ru-RU" dirty="0" err="1"/>
              <a:t>name</a:t>
            </a:r>
            <a:r>
              <a:rPr lang="ru-RU" dirty="0"/>
              <a:t>: "</a:t>
            </a:r>
            <a:r>
              <a:rPr lang="ru-RU" dirty="0" err="1"/>
              <a:t>Tom</a:t>
            </a:r>
            <a:r>
              <a:rPr lang="ru-RU" dirty="0"/>
              <a:t>", </a:t>
            </a:r>
            <a:r>
              <a:rPr lang="ru-RU" dirty="0" err="1"/>
              <a:t>age</a:t>
            </a:r>
            <a:r>
              <a:rPr lang="ru-RU" dirty="0"/>
              <a:t>: 23 };</a:t>
            </a:r>
          </a:p>
          <a:p>
            <a:r>
              <a:rPr lang="ru-RU" dirty="0" err="1"/>
              <a:t>person</a:t>
            </a:r>
            <a:r>
              <a:rPr lang="ru-RU" dirty="0"/>
              <a:t> = { </a:t>
            </a:r>
            <a:r>
              <a:rPr lang="ru-RU" dirty="0" err="1"/>
              <a:t>name</a:t>
            </a:r>
            <a:r>
              <a:rPr lang="ru-RU" dirty="0"/>
              <a:t>: "</a:t>
            </a:r>
            <a:r>
              <a:rPr lang="ru-RU" dirty="0" err="1"/>
              <a:t>Bob</a:t>
            </a:r>
            <a:r>
              <a:rPr lang="ru-RU" dirty="0"/>
              <a:t>", </a:t>
            </a:r>
            <a:r>
              <a:rPr lang="ru-RU" dirty="0" err="1"/>
              <a:t>age</a:t>
            </a:r>
            <a:r>
              <a:rPr lang="ru-RU" dirty="0"/>
              <a:t>: 35 };      // Норм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73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EBF504-19E5-4931-9A5F-E4C4D2C6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21</a:t>
            </a:fld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803305-395C-4E95-894E-D914A6B3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3494"/>
            <a:ext cx="7360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Необязательные свойства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70450-E55C-43A4-B0D7-76460BB4407D}"/>
              </a:ext>
            </a:extLst>
          </p:cNvPr>
          <p:cNvSpPr txBox="1"/>
          <p:nvPr/>
        </p:nvSpPr>
        <p:spPr>
          <a:xfrm>
            <a:off x="792480" y="979438"/>
            <a:ext cx="10195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person: { name: string; age?: number }; // </a:t>
            </a:r>
            <a:r>
              <a:rPr lang="ru-RU" dirty="0"/>
              <a:t>Свойство </a:t>
            </a:r>
            <a:r>
              <a:rPr lang="en-US" dirty="0"/>
              <a:t>age - </a:t>
            </a:r>
            <a:r>
              <a:rPr lang="ru-RU" dirty="0"/>
              <a:t>необязательное</a:t>
            </a:r>
          </a:p>
          <a:p>
            <a:r>
              <a:rPr lang="ru-RU" dirty="0"/>
              <a:t> </a:t>
            </a:r>
          </a:p>
          <a:p>
            <a:r>
              <a:rPr lang="en-US" dirty="0"/>
              <a:t>person = { name: "Tom", age: 23 };</a:t>
            </a:r>
          </a:p>
          <a:p>
            <a:r>
              <a:rPr lang="en-US" dirty="0"/>
              <a:t>console.log(person.name);   // Tom</a:t>
            </a:r>
          </a:p>
          <a:p>
            <a:r>
              <a:rPr lang="en-US" dirty="0"/>
              <a:t>person = { name: "Bob"};    // </a:t>
            </a:r>
            <a:r>
              <a:rPr lang="ru-RU" dirty="0"/>
              <a:t>Норм, свойство </a:t>
            </a:r>
            <a:r>
              <a:rPr lang="en-US" dirty="0"/>
              <a:t>age - </a:t>
            </a:r>
            <a:r>
              <a:rPr lang="ru-RU" dirty="0"/>
              <a:t>необязательное</a:t>
            </a:r>
          </a:p>
          <a:p>
            <a:r>
              <a:rPr lang="en-US" dirty="0"/>
              <a:t>console.log(person.name);   // Bob</a:t>
            </a:r>
          </a:p>
        </p:txBody>
      </p:sp>
    </p:spTree>
    <p:extLst>
      <p:ext uri="{BB962C8B-B14F-4D97-AF65-F5344CB8AC3E}">
        <p14:creationId xmlns:p14="http://schemas.microsoft.com/office/powerpoint/2010/main" val="424622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58964F-5B41-45FD-9534-B20AAE1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83BF-6255-4F82-9B6B-B7B60A488373}"/>
              </a:ext>
            </a:extLst>
          </p:cNvPr>
          <p:cNvSpPr txBox="1"/>
          <p:nvPr/>
        </p:nvSpPr>
        <p:spPr>
          <a:xfrm>
            <a:off x="746760" y="375578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 как результат функции: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defaultUser</a:t>
            </a:r>
            <a:r>
              <a:rPr lang="en-US" dirty="0"/>
              <a:t>(): { name: string; age: number}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return {name: "Tom", age: 37};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= </a:t>
            </a:r>
            <a:r>
              <a:rPr lang="en-US" dirty="0" err="1"/>
              <a:t>defaultUser</a:t>
            </a:r>
            <a:r>
              <a:rPr lang="en-US" dirty="0"/>
              <a:t>();</a:t>
            </a:r>
          </a:p>
          <a:p>
            <a:r>
              <a:rPr lang="en-US" dirty="0"/>
              <a:t>console.log(`name: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6AD3-C87E-4F04-88FD-B3984FEF4352}"/>
              </a:ext>
            </a:extLst>
          </p:cNvPr>
          <p:cNvSpPr txBox="1"/>
          <p:nvPr/>
        </p:nvSpPr>
        <p:spPr>
          <a:xfrm>
            <a:off x="746760" y="546100"/>
            <a:ext cx="10744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может принимать объекты в качестве параметров и могут возвращать объект. В этих случаях необходимо указать тип объекта для параметров и результата функции: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printUser</a:t>
            </a:r>
            <a:r>
              <a:rPr lang="en-US" dirty="0"/>
              <a:t>(user: { name: string; age: number}) {</a:t>
            </a:r>
          </a:p>
          <a:p>
            <a:r>
              <a:rPr lang="en-US" dirty="0"/>
              <a:t>  console.log(`name: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tom = {age: 36, name: "Tom"};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printUser</a:t>
            </a:r>
            <a:r>
              <a:rPr lang="en-US" dirty="0"/>
              <a:t>(tom);</a:t>
            </a:r>
          </a:p>
        </p:txBody>
      </p:sp>
    </p:spTree>
    <p:extLst>
      <p:ext uri="{BB962C8B-B14F-4D97-AF65-F5344CB8AC3E}">
        <p14:creationId xmlns:p14="http://schemas.microsoft.com/office/powerpoint/2010/main" val="63400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A604102-18AD-4A63-8F28-106E9D12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5D7D8-94E0-49F3-878A-77435257DF6D}"/>
              </a:ext>
            </a:extLst>
          </p:cNvPr>
          <p:cNvSpPr txBox="1"/>
          <p:nvPr/>
        </p:nvSpPr>
        <p:spPr>
          <a:xfrm>
            <a:off x="4861560" y="592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Псевдонимы типов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18392-8D55-4441-9200-A53E20C6B0F4}"/>
              </a:ext>
            </a:extLst>
          </p:cNvPr>
          <p:cNvSpPr txBox="1"/>
          <p:nvPr/>
        </p:nvSpPr>
        <p:spPr>
          <a:xfrm>
            <a:off x="746760" y="1231821"/>
            <a:ext cx="10866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TypeScript </a:t>
            </a:r>
            <a:r>
              <a:rPr lang="ru-RU" dirty="0"/>
              <a:t>позволяет определять псевдонимы типов с помощью ключевого слова </a:t>
            </a:r>
            <a:r>
              <a:rPr lang="en-US" dirty="0"/>
              <a:t>type:</a:t>
            </a:r>
          </a:p>
          <a:p>
            <a:endParaRPr lang="ru-RU" dirty="0"/>
          </a:p>
          <a:p>
            <a:r>
              <a:rPr lang="en-US" dirty="0"/>
              <a:t>type id = number | string;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userId</a:t>
            </a:r>
            <a:r>
              <a:rPr lang="en-US" dirty="0"/>
              <a:t> : id = 2;</a:t>
            </a:r>
          </a:p>
          <a:p>
            <a:r>
              <a:rPr lang="en-US" dirty="0"/>
              <a:t>console.log(`Id: ${</a:t>
            </a:r>
            <a:r>
              <a:rPr lang="en-US" dirty="0" err="1"/>
              <a:t>userId</a:t>
            </a:r>
            <a:r>
              <a:rPr lang="en-US" dirty="0"/>
              <a:t>}`);</a:t>
            </a:r>
          </a:p>
          <a:p>
            <a:r>
              <a:rPr lang="en-US" dirty="0" err="1"/>
              <a:t>userId</a:t>
            </a:r>
            <a:r>
              <a:rPr lang="en-US" dirty="0"/>
              <a:t> = "qwerty";</a:t>
            </a:r>
          </a:p>
          <a:p>
            <a:r>
              <a:rPr lang="en-US" dirty="0"/>
              <a:t>console.log(`Id: ${</a:t>
            </a:r>
            <a:r>
              <a:rPr lang="en-US" dirty="0" err="1"/>
              <a:t>userId</a:t>
            </a:r>
            <a:r>
              <a:rPr lang="en-US" dirty="0"/>
              <a:t>}`);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3E0E4-2BA5-4774-B6BC-A9FBED99F6FF}"/>
              </a:ext>
            </a:extLst>
          </p:cNvPr>
          <p:cNvSpPr txBox="1"/>
          <p:nvPr/>
        </p:nvSpPr>
        <p:spPr>
          <a:xfrm>
            <a:off x="4450080" y="3778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Расширение псевдонимов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87AB8-2984-4E0A-BD86-CF5AA8EB464C}"/>
              </a:ext>
            </a:extLst>
          </p:cNvPr>
          <p:cNvSpPr txBox="1"/>
          <p:nvPr/>
        </p:nvSpPr>
        <p:spPr>
          <a:xfrm>
            <a:off x="746760" y="4209583"/>
            <a:ext cx="1074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Одни псевдонимы могут заимствовать или расширять код других. Для этого применяется операция &amp;: </a:t>
            </a:r>
          </a:p>
          <a:p>
            <a:endParaRPr lang="ru-RU" dirty="0"/>
          </a:p>
          <a:p>
            <a:r>
              <a:rPr lang="en-US" dirty="0"/>
              <a:t>type Person = {name: string; age: number};</a:t>
            </a:r>
          </a:p>
          <a:p>
            <a:r>
              <a:rPr lang="en-US" dirty="0"/>
              <a:t>type Employee = Person &amp; {company: string};</a:t>
            </a:r>
          </a:p>
        </p:txBody>
      </p:sp>
    </p:spTree>
    <p:extLst>
      <p:ext uri="{BB962C8B-B14F-4D97-AF65-F5344CB8AC3E}">
        <p14:creationId xmlns:p14="http://schemas.microsoft.com/office/powerpoint/2010/main" val="261760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A2BE83-A252-4F50-AC99-8B942E60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1C5BB-C655-4AC3-BF2F-EFD8DE964C55}"/>
              </a:ext>
            </a:extLst>
          </p:cNvPr>
          <p:cNvSpPr txBox="1"/>
          <p:nvPr/>
        </p:nvSpPr>
        <p:spPr>
          <a:xfrm>
            <a:off x="4983480" y="440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Преобразование к типу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4847-F5B2-4E91-B632-023057FE61D9}"/>
              </a:ext>
            </a:extLst>
          </p:cNvPr>
          <p:cNvSpPr txBox="1"/>
          <p:nvPr/>
        </p:nvSpPr>
        <p:spPr>
          <a:xfrm>
            <a:off x="655320" y="956995"/>
            <a:ext cx="1117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assertion</a:t>
            </a:r>
            <a:r>
              <a:rPr lang="ru-RU" dirty="0"/>
              <a:t> представляет модель преобразования значения переменной к определенному типу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A2B66-0208-4A61-839B-A4254CC4B092}"/>
              </a:ext>
            </a:extLst>
          </p:cNvPr>
          <p:cNvSpPr txBox="1"/>
          <p:nvPr/>
        </p:nvSpPr>
        <p:spPr>
          <a:xfrm>
            <a:off x="655320" y="1579181"/>
            <a:ext cx="11338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Первый способ преобразования заключается в использовании угловых скобок (тип, к которому надо выполнить приведение):</a:t>
            </a:r>
          </a:p>
          <a:p>
            <a:endParaRPr lang="ru-RU" dirty="0"/>
          </a:p>
          <a:p>
            <a:r>
              <a:rPr lang="en-US" dirty="0"/>
              <a:t>const header = &lt;</a:t>
            </a:r>
            <a:r>
              <a:rPr lang="en-US" dirty="0" err="1"/>
              <a:t>HTMLElement</a:t>
            </a:r>
            <a:r>
              <a:rPr lang="en-US" dirty="0"/>
              <a:t>&gt;</a:t>
            </a:r>
            <a:r>
              <a:rPr lang="en-US" dirty="0" err="1"/>
              <a:t>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header.innerText</a:t>
            </a:r>
            <a:r>
              <a:rPr lang="en-US" dirty="0"/>
              <a:t> = "Hello Typescript!";</a:t>
            </a:r>
            <a:endParaRPr lang="ru-RU" dirty="0"/>
          </a:p>
          <a:p>
            <a:endParaRPr lang="en-US" dirty="0"/>
          </a:p>
          <a:p>
            <a:r>
              <a:rPr lang="ru-RU" dirty="0"/>
              <a:t>Второй способ заключается в применении оператора </a:t>
            </a:r>
            <a:r>
              <a:rPr lang="en-US" dirty="0"/>
              <a:t>as, </a:t>
            </a:r>
            <a:r>
              <a:rPr lang="ru-RU" dirty="0"/>
              <a:t>после которого указывается тип, к которому надо выполнить преобразование:</a:t>
            </a:r>
          </a:p>
          <a:p>
            <a:endParaRPr lang="ru-RU" dirty="0"/>
          </a:p>
          <a:p>
            <a:r>
              <a:rPr lang="en-US" dirty="0"/>
              <a:t>const header = </a:t>
            </a:r>
            <a:r>
              <a:rPr lang="en-US" dirty="0" err="1"/>
              <a:t>document.getElementById</a:t>
            </a:r>
            <a:r>
              <a:rPr lang="en-US" dirty="0"/>
              <a:t>("header") as </a:t>
            </a:r>
            <a:r>
              <a:rPr lang="en-US" dirty="0" err="1"/>
              <a:t>HTMLElement</a:t>
            </a:r>
            <a:r>
              <a:rPr lang="en-US" dirty="0"/>
              <a:t>;</a:t>
            </a:r>
          </a:p>
          <a:p>
            <a:r>
              <a:rPr lang="en-US" dirty="0" err="1"/>
              <a:t>header.innerText</a:t>
            </a:r>
            <a:r>
              <a:rPr lang="en-US" dirty="0"/>
              <a:t> = "Hello Typescript!";</a:t>
            </a:r>
          </a:p>
        </p:txBody>
      </p:sp>
    </p:spTree>
    <p:extLst>
      <p:ext uri="{BB962C8B-B14F-4D97-AF65-F5344CB8AC3E}">
        <p14:creationId xmlns:p14="http://schemas.microsoft.com/office/powerpoint/2010/main" val="73515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7A86DD-9CD6-403C-B493-D429A265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3F9E8-211A-4707-B4A6-3814964E944A}"/>
              </a:ext>
            </a:extLst>
          </p:cNvPr>
          <p:cNvSpPr txBox="1"/>
          <p:nvPr/>
        </p:nvSpPr>
        <p:spPr>
          <a:xfrm>
            <a:off x="5547360" y="363974"/>
            <a:ext cx="286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FC46B-B463-477E-8284-8993A6A29687}"/>
              </a:ext>
            </a:extLst>
          </p:cNvPr>
          <p:cNvSpPr txBox="1"/>
          <p:nvPr/>
        </p:nvSpPr>
        <p:spPr>
          <a:xfrm>
            <a:off x="1005840" y="9874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list: number[] = [10, 20, 30];</a:t>
            </a:r>
          </a:p>
          <a:p>
            <a:r>
              <a:rPr lang="en-US" dirty="0"/>
              <a:t>let colors: string[] = ["red", "green", "blue"];</a:t>
            </a:r>
            <a:endParaRPr lang="ru-RU" dirty="0"/>
          </a:p>
          <a:p>
            <a:endParaRPr lang="ru-RU" dirty="0"/>
          </a:p>
          <a:p>
            <a:r>
              <a:rPr lang="en-US" dirty="0"/>
              <a:t>let names: Array&lt;string&gt; = ["Tom", "Bob", "Alice"];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8A36-C769-4BA9-A73D-3F88661F0E1A}"/>
              </a:ext>
            </a:extLst>
          </p:cNvPr>
          <p:cNvSpPr txBox="1"/>
          <p:nvPr/>
        </p:nvSpPr>
        <p:spPr>
          <a:xfrm>
            <a:off x="960120" y="2554516"/>
            <a:ext cx="10698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позволяет определять массивы, элементы которых нельзя изменять, добавлять новые или удалять. Для этого применяется тип </a:t>
            </a:r>
            <a:r>
              <a:rPr lang="ru-RU" dirty="0" err="1"/>
              <a:t>ReadonlyArray</a:t>
            </a:r>
            <a:r>
              <a:rPr lang="ru-RU" dirty="0"/>
              <a:t>&lt;&gt;, для которого в угловых скобках указывается тип элементов массива.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91C44-20FB-4A12-9D2E-2E2F006170E8}"/>
              </a:ext>
            </a:extLst>
          </p:cNvPr>
          <p:cNvSpPr txBox="1"/>
          <p:nvPr/>
        </p:nvSpPr>
        <p:spPr>
          <a:xfrm>
            <a:off x="1005840" y="3593063"/>
            <a:ext cx="10652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отличие от типа </a:t>
            </a:r>
            <a:r>
              <a:rPr lang="en-US" dirty="0"/>
              <a:t>Array </a:t>
            </a:r>
            <a:r>
              <a:rPr lang="ru-RU" dirty="0"/>
              <a:t>для типа </a:t>
            </a:r>
            <a:r>
              <a:rPr lang="en-US" dirty="0" err="1"/>
              <a:t>ReadonlyArray</a:t>
            </a:r>
            <a:r>
              <a:rPr lang="ru-RU" dirty="0"/>
              <a:t> нельзя принимать конструктор, как в следующем случае:</a:t>
            </a:r>
          </a:p>
          <a:p>
            <a:endParaRPr lang="ru-RU" dirty="0"/>
          </a:p>
          <a:p>
            <a:r>
              <a:rPr lang="en-US" dirty="0"/>
              <a:t>const people: </a:t>
            </a:r>
            <a:r>
              <a:rPr lang="en-US" dirty="0" err="1"/>
              <a:t>ReadonlyArray</a:t>
            </a:r>
            <a:r>
              <a:rPr lang="en-US" dirty="0"/>
              <a:t>&lt;string&gt; = new </a:t>
            </a:r>
            <a:r>
              <a:rPr lang="en-US" dirty="0" err="1"/>
              <a:t>ReadonlyArray</a:t>
            </a:r>
            <a:r>
              <a:rPr lang="en-US" dirty="0"/>
              <a:t>("Tom", "Bob", "Sam");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2EF73-4F8E-45DF-8BDE-ADF4173B0AF3}"/>
              </a:ext>
            </a:extLst>
          </p:cNvPr>
          <p:cNvSpPr txBox="1"/>
          <p:nvPr/>
        </p:nvSpPr>
        <p:spPr>
          <a:xfrm>
            <a:off x="960120" y="5022057"/>
            <a:ext cx="9799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можно использовать сокращение типа -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ru-RU" dirty="0" err="1"/>
              <a:t>Тип_данных</a:t>
            </a:r>
            <a:r>
              <a:rPr lang="ru-RU" dirty="0"/>
              <a:t>[]:</a:t>
            </a:r>
          </a:p>
          <a:p>
            <a:endParaRPr lang="ru-RU" dirty="0"/>
          </a:p>
          <a:p>
            <a:r>
              <a:rPr lang="en-US" dirty="0"/>
              <a:t>const people: </a:t>
            </a:r>
            <a:r>
              <a:rPr lang="en-US" dirty="0" err="1"/>
              <a:t>readonly</a:t>
            </a:r>
            <a:r>
              <a:rPr lang="en-US" dirty="0"/>
              <a:t> string[]= ["Tom", "Bob", "Sam"];</a:t>
            </a:r>
          </a:p>
        </p:txBody>
      </p:sp>
    </p:spTree>
    <p:extLst>
      <p:ext uri="{BB962C8B-B14F-4D97-AF65-F5344CB8AC3E}">
        <p14:creationId xmlns:p14="http://schemas.microsoft.com/office/powerpoint/2010/main" val="398661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57E112-6190-4419-A1F6-681BD26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AE6BC-1529-460F-8DA4-F56705ADEE41}"/>
              </a:ext>
            </a:extLst>
          </p:cNvPr>
          <p:cNvSpPr txBox="1"/>
          <p:nvPr/>
        </p:nvSpPr>
        <p:spPr>
          <a:xfrm>
            <a:off x="5775960" y="516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8828-0122-4F01-9611-141A21B16885}"/>
              </a:ext>
            </a:extLst>
          </p:cNvPr>
          <p:cNvSpPr txBox="1"/>
          <p:nvPr/>
        </p:nvSpPr>
        <p:spPr>
          <a:xfrm>
            <a:off x="670560" y="1035704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 (</a:t>
            </a:r>
            <a:r>
              <a:rPr lang="ru-RU" dirty="0" err="1"/>
              <a:t>Tuples</a:t>
            </a:r>
            <a:r>
              <a:rPr lang="ru-RU" dirty="0"/>
              <a:t>) представляют набор элементов, для которых уже заранее известен тип. В отличие от массивов кортежи могут хранить значения разных типов:</a:t>
            </a:r>
          </a:p>
          <a:p>
            <a:endParaRPr lang="ru-RU" dirty="0"/>
          </a:p>
          <a:p>
            <a:r>
              <a:rPr lang="ru-RU" dirty="0"/>
              <a:t>// определение кортежа - кортеж состоит из двух элементов - строки и числа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: [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number</a:t>
            </a:r>
            <a:r>
              <a:rPr lang="ru-RU" dirty="0"/>
              <a:t>];</a:t>
            </a:r>
          </a:p>
          <a:p>
            <a:r>
              <a:rPr lang="en-US" dirty="0"/>
              <a:t>user = ["Tom", 28];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userInfo</a:t>
            </a:r>
            <a:r>
              <a:rPr lang="en-US" dirty="0"/>
              <a:t> = [28, "Tom"]; // </a:t>
            </a:r>
            <a:r>
              <a:rPr lang="ru-RU" dirty="0"/>
              <a:t>Ошибка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38903-5F10-4AF5-B48C-F199DB0E641F}"/>
              </a:ext>
            </a:extLst>
          </p:cNvPr>
          <p:cNvSpPr txBox="1"/>
          <p:nvPr/>
        </p:nvSpPr>
        <p:spPr>
          <a:xfrm>
            <a:off x="670560" y="3740557"/>
            <a:ext cx="11201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оператора </a:t>
            </a:r>
            <a:r>
              <a:rPr lang="ru-RU" b="1" dirty="0"/>
              <a:t>...</a:t>
            </a:r>
            <a:r>
              <a:rPr lang="ru-RU" dirty="0"/>
              <a:t> внутри определения типа кортежа можно определить набор элементов, количество которых </a:t>
            </a:r>
            <a:r>
              <a:rPr lang="ru-RU" dirty="0" err="1"/>
              <a:t>неопределено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math</a:t>
            </a:r>
            <a:r>
              <a:rPr lang="ru-RU" dirty="0"/>
              <a:t>: [</a:t>
            </a:r>
            <a:r>
              <a:rPr lang="ru-RU" dirty="0" err="1"/>
              <a:t>string</a:t>
            </a:r>
            <a:r>
              <a:rPr lang="ru-RU" dirty="0"/>
              <a:t>, ...</a:t>
            </a:r>
            <a:r>
              <a:rPr lang="ru-RU" dirty="0" err="1"/>
              <a:t>number</a:t>
            </a:r>
            <a:r>
              <a:rPr lang="ru-RU" dirty="0"/>
              <a:t>[]] = ["</a:t>
            </a:r>
            <a:r>
              <a:rPr lang="ru-RU" dirty="0" err="1"/>
              <a:t>Math</a:t>
            </a:r>
            <a:r>
              <a:rPr lang="ru-RU" dirty="0"/>
              <a:t>", 5, 4, 5, 4, 4];</a:t>
            </a:r>
          </a:p>
          <a:p>
            <a:r>
              <a:rPr lang="en-US" dirty="0"/>
              <a:t>let physics: [...number[], string] = [5, 5, 5, "Physics"];</a:t>
            </a:r>
          </a:p>
          <a:p>
            <a:r>
              <a:rPr lang="en-US" dirty="0"/>
              <a:t>let chemistry: [string, ...number[], </a:t>
            </a:r>
            <a:r>
              <a:rPr lang="en-US" dirty="0" err="1"/>
              <a:t>boolean</a:t>
            </a:r>
            <a:r>
              <a:rPr lang="en-US" dirty="0"/>
              <a:t>] = ["Chemistry", 3, 3, 4, 5, false];</a:t>
            </a:r>
          </a:p>
        </p:txBody>
      </p:sp>
    </p:spTree>
    <p:extLst>
      <p:ext uri="{BB962C8B-B14F-4D97-AF65-F5344CB8AC3E}">
        <p14:creationId xmlns:p14="http://schemas.microsoft.com/office/powerpoint/2010/main" val="375689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49F6DE-A9E2-47FB-BF95-A55C63B3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81E62-68E2-4788-AF03-B1DE15C74BFF}"/>
              </a:ext>
            </a:extLst>
          </p:cNvPr>
          <p:cNvSpPr txBox="1"/>
          <p:nvPr/>
        </p:nvSpPr>
        <p:spPr>
          <a:xfrm>
            <a:off x="777240" y="714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 только для чтения: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93A9F-0D5A-44D4-9295-A414EAE04001}"/>
              </a:ext>
            </a:extLst>
          </p:cNvPr>
          <p:cNvSpPr txBox="1"/>
          <p:nvPr/>
        </p:nvSpPr>
        <p:spPr>
          <a:xfrm>
            <a:off x="777240" y="1229975"/>
            <a:ext cx="1088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tom: </a:t>
            </a:r>
            <a:r>
              <a:rPr lang="en-US" dirty="0" err="1"/>
              <a:t>readonly</a:t>
            </a:r>
            <a:r>
              <a:rPr lang="en-US" dirty="0"/>
              <a:t> [string, number] = ["Tom", 36]; </a:t>
            </a:r>
          </a:p>
          <a:p>
            <a:r>
              <a:rPr lang="en-US" dirty="0"/>
              <a:t>tom[1] = 37; // ! </a:t>
            </a:r>
            <a:r>
              <a:rPr lang="ru-RU" dirty="0"/>
              <a:t>Ошибка - элементы кортежа для чтения нельзя изменять</a:t>
            </a:r>
          </a:p>
        </p:txBody>
      </p:sp>
    </p:spTree>
    <p:extLst>
      <p:ext uri="{BB962C8B-B14F-4D97-AF65-F5344CB8AC3E}">
        <p14:creationId xmlns:p14="http://schemas.microsoft.com/office/powerpoint/2010/main" val="222636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6B4A62-EB30-42C8-A492-4434517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D3405-C87F-43CF-8A75-E0DF7BEE600E}"/>
              </a:ext>
            </a:extLst>
          </p:cNvPr>
          <p:cNvSpPr txBox="1"/>
          <p:nvPr/>
        </p:nvSpPr>
        <p:spPr>
          <a:xfrm>
            <a:off x="507492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Перечисление </a:t>
            </a:r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9EAC1-A3A9-4255-9E71-0DBC1515DD36}"/>
              </a:ext>
            </a:extLst>
          </p:cNvPr>
          <p:cNvSpPr txBox="1"/>
          <p:nvPr/>
        </p:nvSpPr>
        <p:spPr>
          <a:xfrm>
            <a:off x="777240" y="896035"/>
            <a:ext cx="105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</a:t>
            </a:r>
            <a:r>
              <a:rPr lang="ru-RU" dirty="0" err="1"/>
              <a:t>enum</a:t>
            </a:r>
            <a:r>
              <a:rPr lang="ru-RU" dirty="0"/>
              <a:t> или перечисление позволяет определить набор </a:t>
            </a:r>
            <a:r>
              <a:rPr lang="ru-RU" dirty="0" err="1"/>
              <a:t>именнованных</a:t>
            </a:r>
            <a:r>
              <a:rPr lang="ru-RU" dirty="0"/>
              <a:t> констант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1DE62-4BC5-412F-BB96-F5CC499D4D74}"/>
              </a:ext>
            </a:extLst>
          </p:cNvPr>
          <p:cNvSpPr txBox="1"/>
          <p:nvPr/>
        </p:nvSpPr>
        <p:spPr>
          <a:xfrm>
            <a:off x="777240" y="1443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Перечисление называется </a:t>
            </a:r>
            <a:r>
              <a:rPr lang="ru-RU" dirty="0" err="1"/>
              <a:t>Season</a:t>
            </a:r>
            <a:r>
              <a:rPr lang="ru-RU" dirty="0"/>
              <a:t> и имеет четыре элемента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D77F6-E0CE-4C5B-92E2-EAE875BFB3EB}"/>
              </a:ext>
            </a:extLst>
          </p:cNvPr>
          <p:cNvSpPr txBox="1"/>
          <p:nvPr/>
        </p:nvSpPr>
        <p:spPr>
          <a:xfrm>
            <a:off x="777240" y="18991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Season { Winter, Spring, Summer, Autumn };</a:t>
            </a:r>
          </a:p>
          <a:p>
            <a:r>
              <a:rPr lang="en-US" dirty="0"/>
              <a:t>let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    // 2</a:t>
            </a:r>
          </a:p>
          <a:p>
            <a:r>
              <a:rPr lang="en-US" dirty="0"/>
              <a:t>current = </a:t>
            </a:r>
            <a:r>
              <a:rPr lang="en-US" dirty="0" err="1"/>
              <a:t>Season.Autumn</a:t>
            </a:r>
            <a:r>
              <a:rPr lang="en-US" dirty="0"/>
              <a:t>;    // </a:t>
            </a:r>
            <a:r>
              <a:rPr lang="ru-RU" dirty="0"/>
              <a:t>изменение значения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26535-C752-4887-81FA-F2BD23D83E26}"/>
              </a:ext>
            </a:extLst>
          </p:cNvPr>
          <p:cNvSpPr txBox="1"/>
          <p:nvPr/>
        </p:nvSpPr>
        <p:spPr>
          <a:xfrm>
            <a:off x="777240" y="3441526"/>
            <a:ext cx="1039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Созданное перечисление фактически эквивалентно следующему: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6830C-785E-4D99-9ECE-F72B610315FA}"/>
              </a:ext>
            </a:extLst>
          </p:cNvPr>
          <p:cNvSpPr txBox="1"/>
          <p:nvPr/>
        </p:nvSpPr>
        <p:spPr>
          <a:xfrm>
            <a:off x="777240" y="3903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Season { Winter=0, Spring=1, Summer=2, Autumn=3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35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39D26D-B642-4D1F-92D3-07168175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EC4B4-341D-48AF-8738-78682FB716D8}"/>
              </a:ext>
            </a:extLst>
          </p:cNvPr>
          <p:cNvSpPr txBox="1"/>
          <p:nvPr/>
        </p:nvSpPr>
        <p:spPr>
          <a:xfrm>
            <a:off x="640080" y="343883"/>
            <a:ext cx="107137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задать значение одной константы, тогда значения следующих констант будет увеличиваться на единицу: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Winter=5, Spring, Summer, Autumn };           // 5, 6, 7, 8</a:t>
            </a:r>
            <a:endParaRPr lang="ru-RU" dirty="0"/>
          </a:p>
          <a:p>
            <a:endParaRPr lang="en-US" dirty="0"/>
          </a:p>
          <a:p>
            <a:r>
              <a:rPr lang="ru-RU" dirty="0"/>
              <a:t>Можно каждой константе задать свое значение: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Winter=4, Spring=8, Summer=16, Autumn=32 }; // 4, 8, 16, 32</a:t>
            </a:r>
            <a:endParaRPr lang="ru-RU" dirty="0"/>
          </a:p>
          <a:p>
            <a:endParaRPr lang="en-US" dirty="0"/>
          </a:p>
          <a:p>
            <a:r>
              <a:rPr lang="ru-RU" dirty="0"/>
              <a:t>Можно получить непосредственно текстовое значение: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Winter=0, Spring=1, Summer=2, Autumn=3 };</a:t>
            </a:r>
          </a:p>
          <a:p>
            <a:r>
              <a:rPr lang="en-US" dirty="0"/>
              <a:t>var current: string = Season[2];    // 2 - </a:t>
            </a:r>
            <a:r>
              <a:rPr lang="ru-RU" dirty="0"/>
              <a:t>числовое значение </a:t>
            </a:r>
            <a:r>
              <a:rPr lang="en-US" dirty="0"/>
              <a:t>Summer</a:t>
            </a:r>
          </a:p>
          <a:p>
            <a:r>
              <a:rPr lang="en-US" dirty="0"/>
              <a:t>console.log(current);   // Summer</a:t>
            </a:r>
          </a:p>
        </p:txBody>
      </p:sp>
    </p:spTree>
    <p:extLst>
      <p:ext uri="{BB962C8B-B14F-4D97-AF65-F5344CB8AC3E}">
        <p14:creationId xmlns:p14="http://schemas.microsoft.com/office/powerpoint/2010/main" val="22667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CF4A52-0B15-4B5E-9CED-AF388EF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2CBC3A-159D-4767-A48D-73C5AC8F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1082452"/>
            <a:ext cx="11384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омпилятор TS можно установить с помощью команды менеджера пакетов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используется в Node.js: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npm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install -g typescript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A1D4F-EED9-4D80-BE1F-9BB0875F3208}"/>
              </a:ext>
            </a:extLst>
          </p:cNvPr>
          <p:cNvSpPr txBox="1"/>
          <p:nvPr/>
        </p:nvSpPr>
        <p:spPr>
          <a:xfrm>
            <a:off x="5665470" y="39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Установка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03E406-3CF0-4525-A192-9B0016BD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2781946"/>
            <a:ext cx="103403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Обновить до последней версии: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npm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update -g typescript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3E5F90-3F64-4440-9561-3F33854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4204441"/>
            <a:ext cx="7680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Проверка версии: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tsc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-v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8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0420E0-E3AC-43A7-A429-439EC9DE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A264E-8CE4-4F13-99A4-0EF3E4A4C523}"/>
              </a:ext>
            </a:extLst>
          </p:cNvPr>
          <p:cNvSpPr txBox="1"/>
          <p:nvPr/>
        </p:nvSpPr>
        <p:spPr>
          <a:xfrm>
            <a:off x="609600" y="258167"/>
            <a:ext cx="1132331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Строковые перечисления</a:t>
            </a:r>
          </a:p>
          <a:p>
            <a:r>
              <a:rPr lang="ru-RU" dirty="0"/>
              <a:t>В строковых перечислениях константы принимают строковые значения: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</a:t>
            </a:r>
          </a:p>
          <a:p>
            <a:r>
              <a:rPr lang="en-US" dirty="0"/>
              <a:t>    Winter = "</a:t>
            </a:r>
            <a:r>
              <a:rPr lang="ru-RU" dirty="0"/>
              <a:t>Зима", </a:t>
            </a:r>
          </a:p>
          <a:p>
            <a:r>
              <a:rPr lang="ru-RU" dirty="0"/>
              <a:t>    </a:t>
            </a:r>
            <a:r>
              <a:rPr lang="en-US" dirty="0"/>
              <a:t>Spring = "</a:t>
            </a:r>
            <a:r>
              <a:rPr lang="ru-RU" dirty="0"/>
              <a:t>Весна",</a:t>
            </a:r>
          </a:p>
          <a:p>
            <a:r>
              <a:rPr lang="ru-RU" dirty="0"/>
              <a:t>    </a:t>
            </a:r>
            <a:r>
              <a:rPr lang="en-US" dirty="0"/>
              <a:t>Summer = "</a:t>
            </a:r>
            <a:r>
              <a:rPr lang="ru-RU" dirty="0"/>
              <a:t>Лето", </a:t>
            </a:r>
          </a:p>
          <a:p>
            <a:r>
              <a:rPr lang="ru-RU" dirty="0"/>
              <a:t>    </a:t>
            </a:r>
            <a:r>
              <a:rPr lang="en-US" dirty="0"/>
              <a:t>Autumn = "</a:t>
            </a:r>
            <a:r>
              <a:rPr lang="ru-RU" dirty="0"/>
              <a:t>Осень"</a:t>
            </a:r>
          </a:p>
          <a:p>
            <a:r>
              <a:rPr lang="ru-RU" dirty="0"/>
              <a:t>};</a:t>
            </a:r>
          </a:p>
          <a:p>
            <a:r>
              <a:rPr lang="en-US" dirty="0"/>
              <a:t>var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// </a:t>
            </a:r>
            <a:r>
              <a:rPr lang="ru-RU" dirty="0"/>
              <a:t>Лето</a:t>
            </a:r>
          </a:p>
          <a:p>
            <a:endParaRPr lang="ru-RU" dirty="0"/>
          </a:p>
          <a:p>
            <a:pPr algn="ctr"/>
            <a:r>
              <a:rPr lang="ru-RU" dirty="0"/>
              <a:t>Смешанные перечисления</a:t>
            </a:r>
          </a:p>
          <a:p>
            <a:r>
              <a:rPr lang="ru-RU" dirty="0"/>
              <a:t>Также можно определять смешанные перечисления, константы которых могут числа и строки.</a:t>
            </a:r>
          </a:p>
          <a:p>
            <a:r>
              <a:rPr lang="en-US" dirty="0" err="1"/>
              <a:t>enum</a:t>
            </a:r>
            <a:r>
              <a:rPr lang="en-US" dirty="0"/>
              <a:t> Season { </a:t>
            </a:r>
          </a:p>
          <a:p>
            <a:r>
              <a:rPr lang="en-US" dirty="0"/>
              <a:t>    Winter = 1, </a:t>
            </a:r>
          </a:p>
          <a:p>
            <a:r>
              <a:rPr lang="en-US" dirty="0"/>
              <a:t>    Spring = "</a:t>
            </a:r>
            <a:r>
              <a:rPr lang="ru-RU" dirty="0"/>
              <a:t>Весна",</a:t>
            </a:r>
          </a:p>
          <a:p>
            <a:r>
              <a:rPr lang="ru-RU" dirty="0"/>
              <a:t>    </a:t>
            </a:r>
            <a:r>
              <a:rPr lang="en-US" dirty="0"/>
              <a:t>Summer = 3, </a:t>
            </a:r>
          </a:p>
          <a:p>
            <a:r>
              <a:rPr lang="en-US" dirty="0"/>
              <a:t>    Autumn = "</a:t>
            </a:r>
            <a:r>
              <a:rPr lang="ru-RU" dirty="0"/>
              <a:t>Осень"</a:t>
            </a:r>
          </a:p>
          <a:p>
            <a:r>
              <a:rPr lang="ru-RU" dirty="0"/>
              <a:t>};</a:t>
            </a:r>
          </a:p>
          <a:p>
            <a:r>
              <a:rPr lang="en-US" dirty="0"/>
              <a:t>var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        // 3</a:t>
            </a:r>
          </a:p>
          <a:p>
            <a:r>
              <a:rPr lang="en-US" dirty="0"/>
              <a:t>console.log(</a:t>
            </a:r>
            <a:r>
              <a:rPr lang="en-US" dirty="0" err="1"/>
              <a:t>Season.Autumn</a:t>
            </a:r>
            <a:r>
              <a:rPr lang="en-US" dirty="0"/>
              <a:t>);     // </a:t>
            </a:r>
            <a:r>
              <a:rPr lang="ru-RU" dirty="0"/>
              <a:t>Осень</a:t>
            </a:r>
          </a:p>
        </p:txBody>
      </p:sp>
    </p:spTree>
    <p:extLst>
      <p:ext uri="{BB962C8B-B14F-4D97-AF65-F5344CB8AC3E}">
        <p14:creationId xmlns:p14="http://schemas.microsoft.com/office/powerpoint/2010/main" val="182923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C7E63A-E287-4A01-9D53-DB23544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F9EF-9151-4234-AD12-53890D40DF34}"/>
              </a:ext>
            </a:extLst>
          </p:cNvPr>
          <p:cNvSpPr txBox="1"/>
          <p:nvPr/>
        </p:nvSpPr>
        <p:spPr>
          <a:xfrm>
            <a:off x="5562600" y="485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38C2-2173-439D-BBC2-317315C987E9}"/>
              </a:ext>
            </a:extLst>
          </p:cNvPr>
          <p:cNvSpPr txBox="1"/>
          <p:nvPr/>
        </p:nvSpPr>
        <p:spPr>
          <a:xfrm>
            <a:off x="701040" y="973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645AF-83BB-47C2-AACA-34314A0C57B8}"/>
              </a:ext>
            </a:extLst>
          </p:cNvPr>
          <p:cNvSpPr txBox="1"/>
          <p:nvPr/>
        </p:nvSpPr>
        <p:spPr>
          <a:xfrm>
            <a:off x="701040" y="15984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Здесь определено два объекта класса </a:t>
            </a:r>
            <a:r>
              <a:rPr lang="ru-RU" dirty="0" err="1"/>
              <a:t>User</a:t>
            </a:r>
            <a:r>
              <a:rPr lang="ru-RU" dirty="0"/>
              <a:t> - </a:t>
            </a:r>
            <a:r>
              <a:rPr lang="ru-RU" dirty="0" err="1"/>
              <a:t>tom</a:t>
            </a:r>
            <a:r>
              <a:rPr lang="ru-RU" dirty="0"/>
              <a:t> и </a:t>
            </a:r>
            <a:r>
              <a:rPr lang="ru-RU" dirty="0" err="1"/>
              <a:t>alice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let tom: User = new User();</a:t>
            </a:r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User();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57600-306F-49A1-8D14-AD187AA56CF8}"/>
              </a:ext>
            </a:extLst>
          </p:cNvPr>
          <p:cNvSpPr txBox="1"/>
          <p:nvPr/>
        </p:nvSpPr>
        <p:spPr>
          <a:xfrm>
            <a:off x="5257800" y="3236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Поля класса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5CBDC-59F1-425E-A4A3-23F1BD7DB22F}"/>
              </a:ext>
            </a:extLst>
          </p:cNvPr>
          <p:cNvSpPr txBox="1"/>
          <p:nvPr/>
        </p:nvSpPr>
        <p:spPr>
          <a:xfrm>
            <a:off x="701040" y="3789898"/>
            <a:ext cx="1065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определении полей им можно задать некоторые начальные значения: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DAC49-AE1F-415E-85B6-1EE176138F13}"/>
              </a:ext>
            </a:extLst>
          </p:cNvPr>
          <p:cNvSpPr txBox="1"/>
          <p:nvPr/>
        </p:nvSpPr>
        <p:spPr>
          <a:xfrm>
            <a:off x="701040" y="4272677"/>
            <a:ext cx="101803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 = "Tom Smith";</a:t>
            </a:r>
          </a:p>
          <a:p>
            <a:r>
              <a:rPr lang="en-US" dirty="0"/>
              <a:t>    age: number = 18;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= new User();</a:t>
            </a:r>
          </a:p>
          <a:p>
            <a:r>
              <a:rPr lang="en-US" dirty="0"/>
              <a:t>console.log(`name: ${user.name}  age: ${</a:t>
            </a:r>
            <a:r>
              <a:rPr lang="en-US" dirty="0" err="1"/>
              <a:t>user.age</a:t>
            </a:r>
            <a:r>
              <a:rPr lang="en-US" dirty="0"/>
              <a:t>}`);    // name: Tom Smith  age: 18</a:t>
            </a:r>
          </a:p>
        </p:txBody>
      </p:sp>
    </p:spTree>
    <p:extLst>
      <p:ext uri="{BB962C8B-B14F-4D97-AF65-F5344CB8AC3E}">
        <p14:creationId xmlns:p14="http://schemas.microsoft.com/office/powerpoint/2010/main" val="13316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36B48E-6DDE-433B-9CA3-798AD5A7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3C152-C1EC-4444-A1FF-AFF4F8636D3F}"/>
              </a:ext>
            </a:extLst>
          </p:cNvPr>
          <p:cNvSpPr txBox="1"/>
          <p:nvPr/>
        </p:nvSpPr>
        <p:spPr>
          <a:xfrm>
            <a:off x="5562600" y="592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4DAED-12FE-49DB-A2D7-F581A9E46EA1}"/>
              </a:ext>
            </a:extLst>
          </p:cNvPr>
          <p:cNvSpPr txBox="1"/>
          <p:nvPr/>
        </p:nvSpPr>
        <p:spPr>
          <a:xfrm>
            <a:off x="914400" y="1097340"/>
            <a:ext cx="9997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age: number;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print(){</a:t>
            </a:r>
          </a:p>
          <a:p>
            <a:r>
              <a:rPr lang="en-US" dirty="0"/>
              <a:t>        console.log(`name: ${this.name}  age: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toString</a:t>
            </a:r>
            <a:r>
              <a:rPr lang="en-US" dirty="0"/>
              <a:t>(): string{</a:t>
            </a:r>
          </a:p>
          <a:p>
            <a:r>
              <a:rPr lang="en-US" dirty="0"/>
              <a:t>        return `${this.name}: ${</a:t>
            </a:r>
            <a:r>
              <a:rPr lang="en-US" dirty="0" err="1"/>
              <a:t>this.age</a:t>
            </a:r>
            <a:r>
              <a:rPr lang="en-US" dirty="0"/>
              <a:t>}`;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129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94F128-2E3F-468C-A36E-FB44726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13AC6-22F5-470D-9F5F-D47427D591B9}"/>
              </a:ext>
            </a:extLst>
          </p:cNvPr>
          <p:cNvSpPr txBox="1"/>
          <p:nvPr/>
        </p:nvSpPr>
        <p:spPr>
          <a:xfrm>
            <a:off x="52578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Поля для чтения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7523B-F068-464E-A67B-8B1AB3BCFA78}"/>
              </a:ext>
            </a:extLst>
          </p:cNvPr>
          <p:cNvSpPr txBox="1"/>
          <p:nvPr/>
        </p:nvSpPr>
        <p:spPr>
          <a:xfrm>
            <a:off x="71628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readonly</a:t>
            </a:r>
            <a:r>
              <a:rPr lang="en-US" dirty="0"/>
              <a:t> name: string = "Default user";</a:t>
            </a:r>
          </a:p>
          <a:p>
            <a:r>
              <a:rPr lang="en-US" dirty="0"/>
              <a:t>    age: number;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constructor(</a:t>
            </a:r>
            <a:r>
              <a:rPr lang="en-US" dirty="0" err="1"/>
              <a:t>userName</a:t>
            </a:r>
            <a:r>
              <a:rPr lang="en-US" dirty="0"/>
              <a:t>: string, </a:t>
            </a:r>
            <a:r>
              <a:rPr lang="en-US" dirty="0" err="1"/>
              <a:t>userAge</a:t>
            </a:r>
            <a:r>
              <a:rPr lang="en-US" dirty="0"/>
              <a:t>: number) {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</a:t>
            </a:r>
            <a:r>
              <a:rPr lang="en-US" dirty="0" err="1"/>
              <a:t>userAge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print(){</a:t>
            </a:r>
          </a:p>
          <a:p>
            <a:r>
              <a:rPr lang="en-US" dirty="0"/>
              <a:t>        console.log(`name: ${this.name}  age: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52340-9832-4891-A5F1-D2ACD40E7A5E}"/>
              </a:ext>
            </a:extLst>
          </p:cNvPr>
          <p:cNvSpPr txBox="1"/>
          <p:nvPr/>
        </p:nvSpPr>
        <p:spPr>
          <a:xfrm>
            <a:off x="716280" y="891370"/>
            <a:ext cx="1107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Значение полей для чтения можно установить либо при объявлении, 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</a:rPr>
              <a:t>л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ибо в конструкторе: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9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B468B2-E9B0-4A7B-8485-9DA018D8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6C505-DA12-44B3-92AE-8806EA959194}"/>
              </a:ext>
            </a:extLst>
          </p:cNvPr>
          <p:cNvSpPr txBox="1"/>
          <p:nvPr/>
        </p:nvSpPr>
        <p:spPr>
          <a:xfrm>
            <a:off x="518160" y="513695"/>
            <a:ext cx="1083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Абстрактные классы</a:t>
            </a:r>
          </a:p>
          <a:p>
            <a:r>
              <a:rPr lang="ru-RU" dirty="0"/>
              <a:t>Абстрактные классы представляют классы, определенные с ключевым словом </a:t>
            </a:r>
            <a:r>
              <a:rPr lang="ru-RU" dirty="0" err="1"/>
              <a:t>abstract</a:t>
            </a:r>
            <a:r>
              <a:rPr lang="ru-RU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CAEE-7D4B-4239-B1C8-8CD3952135D5}"/>
              </a:ext>
            </a:extLst>
          </p:cNvPr>
          <p:cNvSpPr txBox="1"/>
          <p:nvPr/>
        </p:nvSpPr>
        <p:spPr>
          <a:xfrm>
            <a:off x="518160" y="1472476"/>
            <a:ext cx="470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{}</a:t>
            </a:r>
          </a:p>
          <a:p>
            <a:r>
              <a:rPr lang="en-US" dirty="0"/>
              <a:t>// let </a:t>
            </a:r>
            <a:r>
              <a:rPr lang="en-US" dirty="0" err="1"/>
              <a:t>someFigure</a:t>
            </a:r>
            <a:r>
              <a:rPr lang="en-US" dirty="0"/>
              <a:t> = new Figure()    // </a:t>
            </a:r>
            <a:r>
              <a:rPr lang="en-US" dirty="0" err="1"/>
              <a:t>Ошибка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2371-A3EB-4899-9012-F7295916775B}"/>
              </a:ext>
            </a:extLst>
          </p:cNvPr>
          <p:cNvSpPr txBox="1"/>
          <p:nvPr/>
        </p:nvSpPr>
        <p:spPr>
          <a:xfrm>
            <a:off x="6096000" y="1472476"/>
            <a:ext cx="6065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console.log("Not Implemented")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constructor(public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Rectangle(20, 30)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   // area = 600</a:t>
            </a:r>
          </a:p>
        </p:txBody>
      </p:sp>
    </p:spTree>
    <p:extLst>
      <p:ext uri="{BB962C8B-B14F-4D97-AF65-F5344CB8AC3E}">
        <p14:creationId xmlns:p14="http://schemas.microsoft.com/office/powerpoint/2010/main" val="66488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17874E-2347-4EEA-A457-26D60DDF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B64E7-2003-415A-9A62-4250F655B21A}"/>
              </a:ext>
            </a:extLst>
          </p:cNvPr>
          <p:cNvSpPr txBox="1"/>
          <p:nvPr/>
        </p:nvSpPr>
        <p:spPr>
          <a:xfrm>
            <a:off x="716280" y="491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Абстрактные методы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16468-71B8-465B-82D7-CB021BCAA15E}"/>
              </a:ext>
            </a:extLst>
          </p:cNvPr>
          <p:cNvSpPr txBox="1"/>
          <p:nvPr/>
        </p:nvSpPr>
        <p:spPr>
          <a:xfrm>
            <a:off x="716280" y="119598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abstract </a:t>
            </a:r>
            <a:r>
              <a:rPr lang="en-US" dirty="0" err="1"/>
              <a:t>getArea</a:t>
            </a:r>
            <a:r>
              <a:rPr lang="en-US" dirty="0"/>
              <a:t>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Rectangle(20, 30)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2243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37C876C-C293-4261-9C0F-652C2E8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36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D55D9-08CF-4505-AEE4-5F0707C05142}"/>
              </a:ext>
            </a:extLst>
          </p:cNvPr>
          <p:cNvSpPr txBox="1"/>
          <p:nvPr/>
        </p:nvSpPr>
        <p:spPr>
          <a:xfrm>
            <a:off x="5257800" y="151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Абстрактные поля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70328-5B12-4F49-BFDF-30C109A63BC5}"/>
              </a:ext>
            </a:extLst>
          </p:cNvPr>
          <p:cNvSpPr txBox="1"/>
          <p:nvPr/>
        </p:nvSpPr>
        <p:spPr>
          <a:xfrm>
            <a:off x="560070" y="335845"/>
            <a:ext cx="69418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abstract x: number;</a:t>
            </a:r>
          </a:p>
          <a:p>
            <a:r>
              <a:rPr lang="en-US" dirty="0"/>
              <a:t>    abstract y: number;</a:t>
            </a:r>
          </a:p>
          <a:p>
            <a:r>
              <a:rPr lang="en-US" dirty="0"/>
              <a:t>    abstract </a:t>
            </a:r>
            <a:r>
              <a:rPr lang="en-US" dirty="0" err="1"/>
              <a:t>getArea</a:t>
            </a:r>
            <a:r>
              <a:rPr lang="en-US" dirty="0"/>
              <a:t>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//x: number;</a:t>
            </a:r>
          </a:p>
          <a:p>
            <a:r>
              <a:rPr lang="en-US" dirty="0"/>
              <a:t>    //y: number;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constructor(public x: number, public y: number, 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Rectangle(10, 10, 20, 25)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846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6E3B74-4126-42F0-953E-29E61A0A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DCCD0-5322-4320-AA92-4971135DDFDE}"/>
              </a:ext>
            </a:extLst>
          </p:cNvPr>
          <p:cNvSpPr txBox="1"/>
          <p:nvPr/>
        </p:nvSpPr>
        <p:spPr>
          <a:xfrm>
            <a:off x="487680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64E0D-88CE-47D7-AEC3-CCA570FE4271}"/>
              </a:ext>
            </a:extLst>
          </p:cNvPr>
          <p:cNvSpPr txBox="1"/>
          <p:nvPr/>
        </p:nvSpPr>
        <p:spPr>
          <a:xfrm>
            <a:off x="929640" y="1004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В TypeScript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: public, protected и private.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CA3E2-B460-444F-95B7-C3036141E432}"/>
              </a:ext>
            </a:extLst>
          </p:cNvPr>
          <p:cNvSpPr txBox="1"/>
          <p:nvPr/>
        </p:nvSpPr>
        <p:spPr>
          <a:xfrm>
            <a:off x="929640" y="15374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private _name: string;</a:t>
            </a:r>
          </a:p>
          <a:p>
            <a:r>
              <a:rPr lang="en-US" dirty="0"/>
              <a:t>    private _year: number;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37ADE-D394-4F3A-804B-4CCD36CE9555}"/>
              </a:ext>
            </a:extLst>
          </p:cNvPr>
          <p:cNvSpPr txBox="1"/>
          <p:nvPr/>
        </p:nvSpPr>
        <p:spPr>
          <a:xfrm>
            <a:off x="5013960" y="16759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protected name: string;</a:t>
            </a:r>
          </a:p>
          <a:p>
            <a:r>
              <a:rPr lang="en-US" dirty="0"/>
              <a:t>    private year: number;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518C4-A128-4B84-9263-9DE5EA9B4F61}"/>
              </a:ext>
            </a:extLst>
          </p:cNvPr>
          <p:cNvSpPr txBox="1"/>
          <p:nvPr/>
        </p:nvSpPr>
        <p:spPr>
          <a:xfrm>
            <a:off x="929640" y="3594347"/>
            <a:ext cx="10622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Используя модификаторы в параметрах конструктора,  больше не надо явно создать свойства для этих параметров.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90F84-6597-4070-A68A-2BD0020921F2}"/>
              </a:ext>
            </a:extLst>
          </p:cNvPr>
          <p:cNvSpPr txBox="1"/>
          <p:nvPr/>
        </p:nvSpPr>
        <p:spPr>
          <a:xfrm>
            <a:off x="929640" y="4272677"/>
            <a:ext cx="8991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constructor(private name: string, private age: number) {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printPerson</a:t>
            </a:r>
            <a:r>
              <a:rPr lang="en-US" dirty="0"/>
              <a:t>(): void {</a:t>
            </a:r>
          </a:p>
          <a:p>
            <a:r>
              <a:rPr lang="en-US" dirty="0"/>
              <a:t>        console.log(`</a:t>
            </a:r>
            <a:r>
              <a:rPr lang="ru-RU" dirty="0"/>
              <a:t>Имя: ${</a:t>
            </a:r>
            <a:r>
              <a:rPr lang="en-US" dirty="0"/>
              <a:t>this.name}  </a:t>
            </a:r>
            <a:r>
              <a:rPr lang="ru-RU" dirty="0"/>
              <a:t>Возраст: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038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B878CF-5400-421D-B74E-3DAE9F1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489E4-FE57-40B3-BE61-8DCED9399B0B}"/>
              </a:ext>
            </a:extLst>
          </p:cNvPr>
          <p:cNvSpPr txBox="1"/>
          <p:nvPr/>
        </p:nvSpPr>
        <p:spPr>
          <a:xfrm>
            <a:off x="5151120" y="36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Интерфейсы объектов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F28A3-0520-4E2F-9F58-F6011A77800F}"/>
              </a:ext>
            </a:extLst>
          </p:cNvPr>
          <p:cNvSpPr txBox="1"/>
          <p:nvPr/>
        </p:nvSpPr>
        <p:spPr>
          <a:xfrm>
            <a:off x="975360" y="956995"/>
            <a:ext cx="1027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 - это определение </a:t>
            </a:r>
            <a:r>
              <a:rPr lang="ru-RU" dirty="0" err="1"/>
              <a:t>кастомного</a:t>
            </a:r>
            <a:r>
              <a:rPr lang="ru-RU" dirty="0"/>
              <a:t> типа данных, но без реализации.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6245-58E3-442B-9DEF-DA195232593E}"/>
              </a:ext>
            </a:extLst>
          </p:cNvPr>
          <p:cNvSpPr txBox="1"/>
          <p:nvPr/>
        </p:nvSpPr>
        <p:spPr>
          <a:xfrm>
            <a:off x="975360" y="14280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61510-8C6C-4C01-AA8A-5DD1353A22D5}"/>
              </a:ext>
            </a:extLst>
          </p:cNvPr>
          <p:cNvSpPr txBox="1"/>
          <p:nvPr/>
        </p:nvSpPr>
        <p:spPr>
          <a:xfrm>
            <a:off x="975360" y="2972622"/>
            <a:ext cx="1095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Теперь используем его в программе (</a:t>
            </a:r>
            <a:r>
              <a:rPr lang="ru-RU" dirty="0" err="1"/>
              <a:t>employee</a:t>
            </a:r>
            <a:r>
              <a:rPr lang="ru-RU" dirty="0"/>
              <a:t> - объект типа </a:t>
            </a:r>
            <a:r>
              <a:rPr lang="ru-RU" dirty="0" err="1"/>
              <a:t>IUser</a:t>
            </a:r>
            <a:r>
              <a:rPr lang="ru-RU" dirty="0"/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863A-0462-4179-B926-170018CBE61D}"/>
              </a:ext>
            </a:extLst>
          </p:cNvPr>
          <p:cNvSpPr txBox="1"/>
          <p:nvPr/>
        </p:nvSpPr>
        <p:spPr>
          <a:xfrm>
            <a:off x="975360" y="35160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"Tom"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console.log("id: ", employee.id);</a:t>
            </a:r>
          </a:p>
          <a:p>
            <a:r>
              <a:rPr lang="en-US" dirty="0"/>
              <a:t>console.log("name: ", employee.name);</a:t>
            </a:r>
          </a:p>
        </p:txBody>
      </p:sp>
    </p:spTree>
    <p:extLst>
      <p:ext uri="{BB962C8B-B14F-4D97-AF65-F5344CB8AC3E}">
        <p14:creationId xmlns:p14="http://schemas.microsoft.com/office/powerpoint/2010/main" val="4061418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E3ABB7-0462-414D-8EB8-ECFE166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AD41-22C1-4E0B-9857-3882A46056BD}"/>
              </a:ext>
            </a:extLst>
          </p:cNvPr>
          <p:cNvSpPr txBox="1"/>
          <p:nvPr/>
        </p:nvSpPr>
        <p:spPr>
          <a:xfrm>
            <a:off x="533400" y="462290"/>
            <a:ext cx="105003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Кроме свойств интерфейсы могут определять функции:</a:t>
            </a:r>
          </a:p>
          <a:p>
            <a:endParaRPr lang="ru-RU" dirty="0"/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sayWords</a:t>
            </a:r>
            <a:r>
              <a:rPr lang="en-US" dirty="0"/>
              <a:t>(words: string):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"Alice",</a:t>
            </a:r>
          </a:p>
          <a:p>
            <a:r>
              <a:rPr lang="en-US" dirty="0"/>
              <a:t>    </a:t>
            </a:r>
            <a:r>
              <a:rPr lang="en-US" dirty="0" err="1"/>
              <a:t>sayWords</a:t>
            </a:r>
            <a:r>
              <a:rPr lang="en-US" dirty="0"/>
              <a:t>: function(words: string): void{</a:t>
            </a:r>
          </a:p>
          <a:p>
            <a:r>
              <a:rPr lang="en-US" dirty="0"/>
              <a:t>        console.log(`${name} </a:t>
            </a:r>
            <a:r>
              <a:rPr lang="ru-RU" dirty="0"/>
              <a:t>говорит "${</a:t>
            </a:r>
            <a:r>
              <a:rPr lang="en-US" dirty="0"/>
              <a:t>words}"`);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employee.sayWords</a:t>
            </a:r>
            <a:r>
              <a:rPr lang="en-US" dirty="0"/>
              <a:t>("</a:t>
            </a:r>
            <a:r>
              <a:rPr lang="ru-RU" dirty="0"/>
              <a:t>Привет, как дела?");</a:t>
            </a:r>
          </a:p>
        </p:txBody>
      </p:sp>
    </p:spTree>
    <p:extLst>
      <p:ext uri="{BB962C8B-B14F-4D97-AF65-F5344CB8AC3E}">
        <p14:creationId xmlns:p14="http://schemas.microsoft.com/office/powerpoint/2010/main" val="31336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46F654-373D-418C-97F8-FA34142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23D30-C575-40C6-BC66-D3B3B0F537CE}"/>
              </a:ext>
            </a:extLst>
          </p:cNvPr>
          <p:cNvSpPr txBox="1"/>
          <p:nvPr/>
        </p:nvSpPr>
        <p:spPr>
          <a:xfrm>
            <a:off x="5257800" y="3596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омпиляция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1736A-E21B-4FF6-8158-D9E6B496EAC9}"/>
              </a:ext>
            </a:extLst>
          </p:cNvPr>
          <p:cNvSpPr txBox="1"/>
          <p:nvPr/>
        </p:nvSpPr>
        <p:spPr>
          <a:xfrm>
            <a:off x="548640" y="156897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User{</a:t>
            </a:r>
          </a:p>
          <a:p>
            <a:r>
              <a:rPr lang="en-US" dirty="0"/>
              <a:t>    name : string;</a:t>
            </a:r>
          </a:p>
          <a:p>
            <a:r>
              <a:rPr lang="en-US" dirty="0"/>
              <a:t>    constructor(_</a:t>
            </a:r>
            <a:r>
              <a:rPr lang="en-US" dirty="0" err="1"/>
              <a:t>name:string</a:t>
            </a:r>
            <a:r>
              <a:rPr lang="en-US" dirty="0"/>
              <a:t>){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this.name = _name;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tom : User = new User("</a:t>
            </a:r>
            <a:r>
              <a:rPr lang="ru-RU" dirty="0"/>
              <a:t>Том");</a:t>
            </a:r>
          </a:p>
          <a:p>
            <a:r>
              <a:rPr lang="en-US" dirty="0"/>
              <a:t>const header = </a:t>
            </a:r>
            <a:r>
              <a:rPr lang="en-US" dirty="0" err="1"/>
              <a:t>this.document.getElementById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header.innerHTML</a:t>
            </a:r>
            <a:r>
              <a:rPr lang="en-US" dirty="0"/>
              <a:t> = "</a:t>
            </a:r>
            <a:r>
              <a:rPr lang="ru-RU" dirty="0"/>
              <a:t>Привет " + </a:t>
            </a:r>
            <a:r>
              <a:rPr lang="en-US" dirty="0"/>
              <a:t>tom.name;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B65BD-483A-4725-B50D-F727C5FFA577}"/>
              </a:ext>
            </a:extLst>
          </p:cNvPr>
          <p:cNvSpPr txBox="1"/>
          <p:nvPr/>
        </p:nvSpPr>
        <p:spPr>
          <a:xfrm>
            <a:off x="548640" y="1118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app.ts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9C2376-A128-4D1F-9C9B-B95E2F8494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4576560"/>
            <a:ext cx="7574280" cy="1921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F1651-A65C-4D7F-9212-E9AA6FD35D92}"/>
              </a:ext>
            </a:extLst>
          </p:cNvPr>
          <p:cNvSpPr txBox="1"/>
          <p:nvPr/>
        </p:nvSpPr>
        <p:spPr>
          <a:xfrm>
            <a:off x="6644640" y="1845969"/>
            <a:ext cx="54406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 User = /** @class */ (function () {</a:t>
            </a:r>
          </a:p>
          <a:p>
            <a:r>
              <a:rPr lang="en-US" dirty="0"/>
              <a:t>    function User(_name) {</a:t>
            </a:r>
          </a:p>
          <a:p>
            <a:r>
              <a:rPr lang="en-US" dirty="0"/>
              <a:t>        this.name = _name;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User;</a:t>
            </a:r>
          </a:p>
          <a:p>
            <a:r>
              <a:rPr lang="en-US" dirty="0"/>
              <a:t>}());</a:t>
            </a:r>
          </a:p>
          <a:p>
            <a:r>
              <a:rPr lang="en-US" dirty="0"/>
              <a:t>var tom = new User("</a:t>
            </a:r>
            <a:r>
              <a:rPr lang="ru-RU" dirty="0"/>
              <a:t>Том");</a:t>
            </a:r>
          </a:p>
          <a:p>
            <a:r>
              <a:rPr lang="en-US" dirty="0"/>
              <a:t>var header = </a:t>
            </a:r>
            <a:r>
              <a:rPr lang="en-US" dirty="0" err="1"/>
              <a:t>this.document.getElementById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header.innerHTML</a:t>
            </a:r>
            <a:r>
              <a:rPr lang="en-US" dirty="0"/>
              <a:t> = "</a:t>
            </a:r>
            <a:r>
              <a:rPr lang="ru-RU" dirty="0"/>
              <a:t>Привет " + </a:t>
            </a:r>
            <a:r>
              <a:rPr lang="en-US" dirty="0"/>
              <a:t>tom.name;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06E2F-1028-4D1B-BF71-B0D84D8035D8}"/>
              </a:ext>
            </a:extLst>
          </p:cNvPr>
          <p:cNvSpPr txBox="1"/>
          <p:nvPr/>
        </p:nvSpPr>
        <p:spPr>
          <a:xfrm>
            <a:off x="6644640" y="1191506"/>
            <a:ext cx="340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app.js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437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A6C499-53BF-4D41-A62A-0FF44096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5C858-0380-4D89-A858-57043753F02D}"/>
              </a:ext>
            </a:extLst>
          </p:cNvPr>
          <p:cNvSpPr txBox="1"/>
          <p:nvPr/>
        </p:nvSpPr>
        <p:spPr>
          <a:xfrm>
            <a:off x="5486400" y="258167"/>
            <a:ext cx="7086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User implements </a:t>
            </a:r>
            <a:r>
              <a:rPr lang="en-US" dirty="0" err="1"/>
              <a:t>IUser</a:t>
            </a:r>
            <a:r>
              <a:rPr lang="en-US" dirty="0"/>
              <a:t>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age: number;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userId</a:t>
            </a:r>
            <a:r>
              <a:rPr lang="en-US" dirty="0"/>
              <a:t>: number, </a:t>
            </a:r>
            <a:r>
              <a:rPr lang="en-US" dirty="0" err="1"/>
              <a:t>userName</a:t>
            </a:r>
            <a:r>
              <a:rPr lang="en-US" dirty="0"/>
              <a:t>: string, </a:t>
            </a:r>
            <a:r>
              <a:rPr lang="en-US" dirty="0" err="1"/>
              <a:t>userAge</a:t>
            </a:r>
            <a:r>
              <a:rPr lang="en-US" dirty="0"/>
              <a:t>: number) {</a:t>
            </a:r>
          </a:p>
          <a:p>
            <a:r>
              <a:rPr lang="en-US" dirty="0"/>
              <a:t>        this.id = </a:t>
            </a:r>
            <a:r>
              <a:rPr lang="en-US" dirty="0" err="1"/>
              <a:t>userId</a:t>
            </a:r>
            <a:r>
              <a:rPr lang="en-US" dirty="0"/>
              <a:t>;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</a:t>
            </a:r>
            <a:r>
              <a:rPr lang="en-US" dirty="0" err="1"/>
              <a:t>userAge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return this.name + " " + surname;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User(1, "Tom", 23);</a:t>
            </a:r>
          </a:p>
          <a:p>
            <a:r>
              <a:rPr lang="en-US" dirty="0"/>
              <a:t>console.log(</a:t>
            </a:r>
            <a:r>
              <a:rPr lang="en-US" dirty="0" err="1"/>
              <a:t>tom.getFullName</a:t>
            </a:r>
            <a:r>
              <a:rPr lang="en-US" dirty="0"/>
              <a:t>("Simpson"));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9C8E0-8D70-486B-A172-17475000F453}"/>
              </a:ext>
            </a:extLst>
          </p:cNvPr>
          <p:cNvSpPr txBox="1"/>
          <p:nvPr/>
        </p:nvSpPr>
        <p:spPr>
          <a:xfrm>
            <a:off x="430530" y="258167"/>
            <a:ext cx="4446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Интерфейсы классов</a:t>
            </a:r>
          </a:p>
          <a:p>
            <a:r>
              <a:rPr lang="ru-RU" dirty="0"/>
              <a:t>Интерфейсы могут быть реализованы не только объектами, но и классами. Для этого используется ключевое слово </a:t>
            </a:r>
            <a:r>
              <a:rPr lang="ru-RU" dirty="0" err="1"/>
              <a:t>implements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324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94933-B925-4BA0-9A12-87BDF4ACFBFF}"/>
              </a:ext>
            </a:extLst>
          </p:cNvPr>
          <p:cNvSpPr txBox="1"/>
          <p:nvPr/>
        </p:nvSpPr>
        <p:spPr>
          <a:xfrm>
            <a:off x="533400" y="253961"/>
            <a:ext cx="113537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Расширение интерфейса</a:t>
            </a:r>
          </a:p>
          <a:p>
            <a:r>
              <a:rPr lang="en-US" dirty="0"/>
              <a:t>TypeScript </a:t>
            </a:r>
            <a:r>
              <a:rPr lang="ru-RU" dirty="0"/>
              <a:t>позволяет добавлять в интерфейс новые поля и методы, просто объявив интерфейс с тем же именем и определив в нем необходимые поля и методы. В итоге объект или класс, который реализует этот интерфейс, должен определить все три поля (</a:t>
            </a:r>
            <a:r>
              <a:rPr lang="en-US" dirty="0"/>
              <a:t>id, name </a:t>
            </a:r>
            <a:r>
              <a:rPr lang="ru-RU" dirty="0"/>
              <a:t>и </a:t>
            </a:r>
            <a:r>
              <a:rPr lang="en-US" dirty="0"/>
              <a:t>age</a:t>
            </a:r>
            <a:r>
              <a:rPr lang="ru-RU" dirty="0"/>
              <a:t>):</a:t>
            </a:r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{</a:t>
            </a:r>
          </a:p>
          <a:p>
            <a:r>
              <a:rPr lang="en-US" dirty="0"/>
              <a:t>    age: number;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"Alice",</a:t>
            </a:r>
          </a:p>
          <a:p>
            <a:r>
              <a:rPr lang="en-US" dirty="0"/>
              <a:t>    age: 31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printUser</a:t>
            </a:r>
            <a:r>
              <a:rPr lang="en-US" dirty="0"/>
              <a:t>(user: </a:t>
            </a:r>
            <a:r>
              <a:rPr lang="en-US" dirty="0" err="1"/>
              <a:t>IUser</a:t>
            </a:r>
            <a:r>
              <a:rPr lang="en-US" dirty="0"/>
              <a:t>): void {</a:t>
            </a:r>
          </a:p>
          <a:p>
            <a:r>
              <a:rPr lang="en-US" dirty="0"/>
              <a:t>    console.log(`id: ${user.id}  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printUser</a:t>
            </a:r>
            <a:r>
              <a:rPr lang="en-US" dirty="0"/>
              <a:t>(employee);</a:t>
            </a:r>
          </a:p>
        </p:txBody>
      </p:sp>
    </p:spTree>
    <p:extLst>
      <p:ext uri="{BB962C8B-B14F-4D97-AF65-F5344CB8AC3E}">
        <p14:creationId xmlns:p14="http://schemas.microsoft.com/office/powerpoint/2010/main" val="1680694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8022F-154C-4D4F-A7F9-64FB362253EE}"/>
              </a:ext>
            </a:extLst>
          </p:cNvPr>
          <p:cNvSpPr txBox="1"/>
          <p:nvPr/>
        </p:nvSpPr>
        <p:spPr>
          <a:xfrm>
            <a:off x="853440" y="394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Интерфейсы, как и классы, могут наследоваться: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27406-BF39-4126-8F8F-0778C85680BF}"/>
              </a:ext>
            </a:extLst>
          </p:cNvPr>
          <p:cNvSpPr txBox="1"/>
          <p:nvPr/>
        </p:nvSpPr>
        <p:spPr>
          <a:xfrm>
            <a:off x="853440" y="993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speed: number;</a:t>
            </a:r>
          </a:p>
          <a:p>
            <a:r>
              <a:rPr lang="en-US" dirty="0"/>
              <a:t>    move():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</a:t>
            </a:r>
            <a:r>
              <a:rPr lang="en-US" dirty="0" err="1"/>
              <a:t>ICar</a:t>
            </a:r>
            <a:r>
              <a:rPr lang="en-US" dirty="0"/>
              <a:t> extends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fill(): void;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6B01C-8F9F-4E40-84AB-90AEA210FCC1}"/>
              </a:ext>
            </a:extLst>
          </p:cNvPr>
          <p:cNvSpPr txBox="1"/>
          <p:nvPr/>
        </p:nvSpPr>
        <p:spPr>
          <a:xfrm>
            <a:off x="853440" y="3808215"/>
            <a:ext cx="10835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Гибридные интерфейсы</a:t>
            </a:r>
          </a:p>
          <a:p>
            <a:r>
              <a:rPr lang="ru-RU" dirty="0"/>
              <a:t>Интерфейсы могут сочетать различные стили, могут применяться сразу как к определению объекта, так и к определению функции: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02D7F-BAE5-4535-9871-19B50D58A73D}"/>
              </a:ext>
            </a:extLst>
          </p:cNvPr>
          <p:cNvSpPr txBox="1"/>
          <p:nvPr/>
        </p:nvSpPr>
        <p:spPr>
          <a:xfrm>
            <a:off x="853440" y="478458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PersonInfo</a:t>
            </a:r>
            <a:r>
              <a:rPr lang="en-US" dirty="0"/>
              <a:t> {</a:t>
            </a:r>
          </a:p>
          <a:p>
            <a:r>
              <a:rPr lang="en-US" dirty="0"/>
              <a:t>    (name: string, surname: string):void;</a:t>
            </a:r>
          </a:p>
          <a:p>
            <a:r>
              <a:rPr lang="en-US" dirty="0"/>
              <a:t>    </a:t>
            </a:r>
            <a:r>
              <a:rPr lang="en-US" dirty="0" err="1"/>
              <a:t>fullName</a:t>
            </a:r>
            <a:r>
              <a:rPr lang="en-US" dirty="0"/>
              <a:t>: string;</a:t>
            </a:r>
          </a:p>
          <a:p>
            <a:r>
              <a:rPr lang="en-US" dirty="0"/>
              <a:t>    password: string;</a:t>
            </a:r>
          </a:p>
          <a:p>
            <a:r>
              <a:rPr lang="en-US" dirty="0"/>
              <a:t>    authenticate(): void;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279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2D745-0CD1-44F3-B93D-2EFED802D388}"/>
              </a:ext>
            </a:extLst>
          </p:cNvPr>
          <p:cNvSpPr txBox="1"/>
          <p:nvPr/>
        </p:nvSpPr>
        <p:spPr>
          <a:xfrm>
            <a:off x="5562600" y="333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Обобщения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B58B-E7C5-4A39-9985-A45395A637F5}"/>
              </a:ext>
            </a:extLst>
          </p:cNvPr>
          <p:cNvSpPr txBox="1"/>
          <p:nvPr/>
        </p:nvSpPr>
        <p:spPr>
          <a:xfrm>
            <a:off x="868680" y="940415"/>
            <a:ext cx="957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случае мы не можем использовать результат функции как объект того типа, который передан в функцию, так как функция возвращает тип </a:t>
            </a:r>
            <a:r>
              <a:rPr lang="ru-RU" dirty="0" err="1"/>
              <a:t>any</a:t>
            </a:r>
            <a:r>
              <a:rPr lang="ru-RU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2AD6-611B-4BF9-A459-0D8BEEC5AB09}"/>
              </a:ext>
            </a:extLst>
          </p:cNvPr>
          <p:cNvSpPr txBox="1"/>
          <p:nvPr/>
        </p:nvSpPr>
        <p:spPr>
          <a:xfrm>
            <a:off x="868680" y="18243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getId</a:t>
            </a:r>
            <a:r>
              <a:rPr lang="en-US" dirty="0"/>
              <a:t>(id: any): any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return 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</a:t>
            </a:r>
            <a:r>
              <a:rPr lang="en-US" dirty="0" err="1"/>
              <a:t>getId</a:t>
            </a:r>
            <a:r>
              <a:rPr lang="en-US" dirty="0"/>
              <a:t>(5);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2234B-E4F5-4F31-AD8D-393994AB40DF}"/>
              </a:ext>
            </a:extLst>
          </p:cNvPr>
          <p:cNvSpPr txBox="1"/>
          <p:nvPr/>
        </p:nvSpPr>
        <p:spPr>
          <a:xfrm>
            <a:off x="868680" y="3822500"/>
            <a:ext cx="10789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конкретизировать возвращаемый тип, можно использовать обобщения:</a:t>
            </a:r>
          </a:p>
          <a:p>
            <a:endParaRPr lang="ru-RU" dirty="0"/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getId</a:t>
            </a:r>
            <a:r>
              <a:rPr lang="ru-RU" dirty="0"/>
              <a:t>&lt;T&gt;(</a:t>
            </a:r>
            <a:r>
              <a:rPr lang="ru-RU" dirty="0" err="1"/>
              <a:t>id</a:t>
            </a:r>
            <a:r>
              <a:rPr lang="ru-RU" dirty="0"/>
              <a:t>: T): T {</a:t>
            </a:r>
          </a:p>
          <a:p>
            <a:r>
              <a:rPr lang="ru-RU" dirty="0"/>
              <a:t>  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let result1 = </a:t>
            </a:r>
            <a:r>
              <a:rPr lang="en-US" dirty="0" err="1"/>
              <a:t>getId</a:t>
            </a:r>
            <a:r>
              <a:rPr lang="en-US" dirty="0"/>
              <a:t>&lt;number&gt;(5);</a:t>
            </a:r>
          </a:p>
          <a:p>
            <a:r>
              <a:rPr lang="en-US" dirty="0"/>
              <a:t>console.log(result1);</a:t>
            </a:r>
          </a:p>
          <a:p>
            <a:r>
              <a:rPr lang="en-US" dirty="0"/>
              <a:t>let result2 = </a:t>
            </a:r>
            <a:r>
              <a:rPr lang="en-US" dirty="0" err="1"/>
              <a:t>getId</a:t>
            </a:r>
            <a:r>
              <a:rPr lang="en-US" dirty="0"/>
              <a:t>&lt;string&gt;("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/>
              <a:t>console.log(result2);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6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FA494-4E6A-4DB4-BF03-ABAE204AECF4}"/>
              </a:ext>
            </a:extLst>
          </p:cNvPr>
          <p:cNvSpPr txBox="1"/>
          <p:nvPr/>
        </p:nvSpPr>
        <p:spPr>
          <a:xfrm>
            <a:off x="4404360" y="287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E0812-F38E-4451-9050-DE071317533C}"/>
              </a:ext>
            </a:extLst>
          </p:cNvPr>
          <p:cNvSpPr txBox="1"/>
          <p:nvPr/>
        </p:nvSpPr>
        <p:spPr>
          <a:xfrm>
            <a:off x="655320" y="105122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User&lt;T&gt;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private _id: T;</a:t>
            </a:r>
          </a:p>
          <a:p>
            <a:r>
              <a:rPr lang="en-US" dirty="0"/>
              <a:t>    constructor(</a:t>
            </a:r>
            <a:r>
              <a:rPr lang="en-US" dirty="0" err="1"/>
              <a:t>id:T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this._id</a:t>
            </a:r>
            <a:r>
              <a:rPr lang="en-US" dirty="0"/>
              <a:t>=id;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getId</a:t>
            </a:r>
            <a:r>
              <a:rPr lang="en-US" dirty="0"/>
              <a:t>(): T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return </a:t>
            </a:r>
            <a:r>
              <a:rPr lang="en-US" dirty="0" err="1"/>
              <a:t>this._id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User&lt;number&gt;(3);</a:t>
            </a:r>
          </a:p>
          <a:p>
            <a:r>
              <a:rPr lang="en-US" dirty="0"/>
              <a:t>console.log(</a:t>
            </a:r>
            <a:r>
              <a:rPr lang="en-US" dirty="0" err="1"/>
              <a:t>tom.getId</a:t>
            </a:r>
            <a:r>
              <a:rPr lang="en-US" dirty="0"/>
              <a:t>()); // </a:t>
            </a:r>
            <a:r>
              <a:rPr lang="ru-RU" dirty="0"/>
              <a:t>возвращает </a:t>
            </a:r>
            <a:r>
              <a:rPr lang="en-US" dirty="0"/>
              <a:t>number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User&lt;string&gt;("</a:t>
            </a:r>
            <a:r>
              <a:rPr lang="en-US" dirty="0" err="1"/>
              <a:t>vsf</a:t>
            </a:r>
            <a:r>
              <a:rPr lang="en-US" dirty="0"/>
              <a:t>");</a:t>
            </a:r>
          </a:p>
          <a:p>
            <a:r>
              <a:rPr lang="en-US" dirty="0"/>
              <a:t>console.log(</a:t>
            </a:r>
            <a:r>
              <a:rPr lang="en-US" dirty="0" err="1"/>
              <a:t>alice.getId</a:t>
            </a:r>
            <a:r>
              <a:rPr lang="en-US" dirty="0"/>
              <a:t>()); // </a:t>
            </a:r>
            <a:r>
              <a:rPr lang="ru-RU" dirty="0"/>
              <a:t>возвращает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07070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BCFD0-E3C7-4989-A584-A9FFF9BEE79A}"/>
              </a:ext>
            </a:extLst>
          </p:cNvPr>
          <p:cNvSpPr txBox="1"/>
          <p:nvPr/>
        </p:nvSpPr>
        <p:spPr>
          <a:xfrm>
            <a:off x="701040" y="566678"/>
            <a:ext cx="10988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Надо учитывать, что если объект типизирован, то сменить данный тип уже не получится. То есть в коде ниже второе создание объекта не будет работать, так как объект </a:t>
            </a:r>
            <a:r>
              <a:rPr lang="ru-RU" dirty="0" err="1"/>
              <a:t>tom</a:t>
            </a:r>
            <a:r>
              <a:rPr lang="ru-RU" dirty="0"/>
              <a:t> уже типизирован типом </a:t>
            </a:r>
            <a:r>
              <a:rPr lang="ru-RU" dirty="0" err="1"/>
              <a:t>number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tom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&lt;</a:t>
            </a:r>
            <a:r>
              <a:rPr lang="ru-RU" dirty="0" err="1"/>
              <a:t>number</a:t>
            </a:r>
            <a:r>
              <a:rPr lang="ru-RU" dirty="0"/>
              <a:t>&gt;(3);</a:t>
            </a:r>
          </a:p>
          <a:p>
            <a:r>
              <a:rPr lang="ru-RU" dirty="0"/>
              <a:t>console.log(</a:t>
            </a:r>
            <a:r>
              <a:rPr lang="ru-RU" dirty="0" err="1"/>
              <a:t>tom.getId</a:t>
            </a:r>
            <a:r>
              <a:rPr lang="ru-RU" dirty="0"/>
              <a:t>());</a:t>
            </a:r>
          </a:p>
          <a:p>
            <a:r>
              <a:rPr lang="ru-RU" dirty="0" err="1"/>
              <a:t>tom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/>
              <a:t>&gt;("</a:t>
            </a:r>
            <a:r>
              <a:rPr lang="ru-RU" dirty="0" err="1"/>
              <a:t>vsf</a:t>
            </a:r>
            <a:r>
              <a:rPr lang="ru-RU" dirty="0"/>
              <a:t>"); // ошибка</a:t>
            </a:r>
          </a:p>
        </p:txBody>
      </p:sp>
    </p:spTree>
    <p:extLst>
      <p:ext uri="{BB962C8B-B14F-4D97-AF65-F5344CB8AC3E}">
        <p14:creationId xmlns:p14="http://schemas.microsoft.com/office/powerpoint/2010/main" val="1077521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FBED-5DDE-4D96-84A0-0A22E9170D9A}"/>
              </a:ext>
            </a:extLst>
          </p:cNvPr>
          <p:cNvSpPr txBox="1"/>
          <p:nvPr/>
        </p:nvSpPr>
        <p:spPr>
          <a:xfrm>
            <a:off x="49530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Ограничения обобщений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36DAB-079A-41A3-9E48-4D6EF9908DFC}"/>
              </a:ext>
            </a:extLst>
          </p:cNvPr>
          <p:cNvSpPr txBox="1"/>
          <p:nvPr/>
        </p:nvSpPr>
        <p:spPr>
          <a:xfrm>
            <a:off x="579120" y="824746"/>
            <a:ext cx="1130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Ограничения или </a:t>
            </a:r>
            <a:r>
              <a:rPr lang="ru-RU" dirty="0" err="1"/>
              <a:t>constraints</a:t>
            </a:r>
            <a:r>
              <a:rPr lang="ru-RU" dirty="0"/>
              <a:t> позволяют ограничить набор типов, которые могут использоваться в обобщениях.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32B70-96AA-462A-A6D6-F469AAAEB13C}"/>
              </a:ext>
            </a:extLst>
          </p:cNvPr>
          <p:cNvSpPr txBox="1"/>
          <p:nvPr/>
        </p:nvSpPr>
        <p:spPr>
          <a:xfrm>
            <a:off x="579120" y="238603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compareName</a:t>
            </a:r>
            <a:r>
              <a:rPr lang="en-US" dirty="0"/>
              <a:t>&lt;T extends {</a:t>
            </a:r>
            <a:r>
              <a:rPr lang="en-US" dirty="0" err="1"/>
              <a:t>name:string</a:t>
            </a:r>
            <a:r>
              <a:rPr lang="en-US" dirty="0"/>
              <a:t>}&gt;(obj1: T, obj2: T): void{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if(obj1.name === obj2.name){</a:t>
            </a:r>
          </a:p>
          <a:p>
            <a:r>
              <a:rPr lang="en-US" dirty="0"/>
              <a:t>        console.log("</a:t>
            </a:r>
            <a:r>
              <a:rPr lang="ru-RU" dirty="0"/>
              <a:t>Имена совпадают");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en-US" dirty="0"/>
              <a:t>else{</a:t>
            </a:r>
          </a:p>
          <a:p>
            <a:r>
              <a:rPr lang="en-US" dirty="0"/>
              <a:t>        console.log("</a:t>
            </a:r>
            <a:r>
              <a:rPr lang="ru-RU" dirty="0"/>
              <a:t>Имена различаются");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 </a:t>
            </a:r>
          </a:p>
          <a:p>
            <a:r>
              <a:rPr lang="en-US" dirty="0"/>
              <a:t>let tom: {</a:t>
            </a:r>
            <a:r>
              <a:rPr lang="en-US" dirty="0" err="1"/>
              <a:t>name:string</a:t>
            </a:r>
            <a:r>
              <a:rPr lang="en-US" dirty="0"/>
              <a:t>} = {name: "Tom"};</a:t>
            </a:r>
          </a:p>
          <a:p>
            <a:r>
              <a:rPr lang="en-US" dirty="0"/>
              <a:t>let </a:t>
            </a:r>
            <a:r>
              <a:rPr lang="en-US" dirty="0" err="1"/>
              <a:t>sam</a:t>
            </a:r>
            <a:r>
              <a:rPr lang="en-US" dirty="0"/>
              <a:t>: {name: string} = {name: "Sam"};</a:t>
            </a:r>
          </a:p>
          <a:p>
            <a:r>
              <a:rPr lang="en-US" dirty="0" err="1"/>
              <a:t>compareName</a:t>
            </a:r>
            <a:r>
              <a:rPr lang="en-US" dirty="0"/>
              <a:t>&lt;{</a:t>
            </a:r>
            <a:r>
              <a:rPr lang="en-US" dirty="0" err="1"/>
              <a:t>name:string</a:t>
            </a:r>
            <a:r>
              <a:rPr lang="en-US" dirty="0"/>
              <a:t>}&gt;(tom, </a:t>
            </a:r>
            <a:r>
              <a:rPr lang="en-US" dirty="0" err="1"/>
              <a:t>sam</a:t>
            </a:r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30BE3-6933-4BC9-BA07-0FA50DA5694B}"/>
              </a:ext>
            </a:extLst>
          </p:cNvPr>
          <p:cNvSpPr txBox="1"/>
          <p:nvPr/>
        </p:nvSpPr>
        <p:spPr>
          <a:xfrm>
            <a:off x="579120" y="1320065"/>
            <a:ext cx="1118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&lt;T </a:t>
            </a:r>
            <a:r>
              <a:rPr lang="ru-RU" dirty="0" err="1"/>
              <a:t>extends</a:t>
            </a:r>
            <a:r>
              <a:rPr lang="ru-RU" dirty="0"/>
              <a:t> {</a:t>
            </a:r>
            <a:r>
              <a:rPr lang="ru-RU" dirty="0" err="1"/>
              <a:t>name:string</a:t>
            </a:r>
            <a:r>
              <a:rPr lang="ru-RU" dirty="0"/>
              <a:t>}&gt; означает, что параметр T должен представлять такой тип, который содержит свойство </a:t>
            </a:r>
            <a:r>
              <a:rPr lang="ru-RU" dirty="0" err="1"/>
              <a:t>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938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A90DB-A6F9-4649-B306-F913588D91B8}"/>
              </a:ext>
            </a:extLst>
          </p:cNvPr>
          <p:cNvSpPr txBox="1"/>
          <p:nvPr/>
        </p:nvSpPr>
        <p:spPr>
          <a:xfrm>
            <a:off x="365760" y="358795"/>
            <a:ext cx="113080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new</a:t>
            </a:r>
          </a:p>
          <a:p>
            <a:r>
              <a:rPr lang="ru-RU" dirty="0"/>
              <a:t>Чтобы создать новый объект в коде обобщений, надо указать, что обобщенный тип </a:t>
            </a:r>
            <a:r>
              <a:rPr lang="en-US" dirty="0"/>
              <a:t>T </a:t>
            </a:r>
            <a:r>
              <a:rPr lang="ru-RU" dirty="0"/>
              <a:t>имеет конструктор -- вместо параметра </a:t>
            </a:r>
            <a:r>
              <a:rPr lang="en-US" dirty="0" err="1"/>
              <a:t>type:T</a:t>
            </a:r>
            <a:r>
              <a:rPr lang="en-US" dirty="0"/>
              <a:t> </a:t>
            </a:r>
            <a:r>
              <a:rPr lang="ru-RU" dirty="0"/>
              <a:t>надо указать </a:t>
            </a:r>
            <a:r>
              <a:rPr lang="en-US" dirty="0"/>
              <a:t>type: {new(): T;}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UserFactory</a:t>
            </a:r>
            <a:r>
              <a:rPr lang="en-US" dirty="0"/>
              <a:t>&lt;T&gt;(): T {</a:t>
            </a:r>
          </a:p>
          <a:p>
            <a:r>
              <a:rPr lang="en-US" dirty="0"/>
              <a:t>    return new T(); // </a:t>
            </a:r>
            <a:r>
              <a:rPr lang="ru-RU" dirty="0"/>
              <a:t>ошибка компиляции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/>
              <a:t>Чтобы интерфейс начал работать, используем слово </a:t>
            </a:r>
            <a:r>
              <a:rPr lang="en-US" dirty="0"/>
              <a:t>new: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userFactory</a:t>
            </a:r>
            <a:r>
              <a:rPr lang="en-US" dirty="0"/>
              <a:t>&lt;T&gt;(type: { new (): T; }): T {</a:t>
            </a:r>
          </a:p>
          <a:p>
            <a:r>
              <a:rPr lang="en-US" dirty="0"/>
              <a:t>    return new type();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User {</a:t>
            </a:r>
          </a:p>
          <a:p>
            <a:r>
              <a:rPr lang="en-US" dirty="0"/>
              <a:t>    constructor() {</a:t>
            </a:r>
          </a:p>
          <a:p>
            <a:r>
              <a:rPr lang="en-US" dirty="0"/>
              <a:t>        console.log("</a:t>
            </a:r>
            <a:r>
              <a:rPr lang="ru-RU" dirty="0"/>
              <a:t>создан объект </a:t>
            </a:r>
            <a:r>
              <a:rPr lang="en-US" dirty="0"/>
              <a:t>User");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: User = </a:t>
            </a:r>
            <a:r>
              <a:rPr lang="en-US" dirty="0" err="1"/>
              <a:t>userFactory</a:t>
            </a:r>
            <a:r>
              <a:rPr lang="en-US" dirty="0"/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545394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948DD-6B50-4F91-A471-6AC35B9B3522}"/>
              </a:ext>
            </a:extLst>
          </p:cNvPr>
          <p:cNvSpPr txBox="1"/>
          <p:nvPr/>
        </p:nvSpPr>
        <p:spPr>
          <a:xfrm>
            <a:off x="5135880" y="257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Пространства имен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09969-EEF1-4C4D-8108-B4AE6C9D183E}"/>
              </a:ext>
            </a:extLst>
          </p:cNvPr>
          <p:cNvSpPr txBox="1"/>
          <p:nvPr/>
        </p:nvSpPr>
        <p:spPr>
          <a:xfrm>
            <a:off x="716280" y="687586"/>
            <a:ext cx="107899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определения пространств имен используется ключевое слово </a:t>
            </a:r>
            <a:r>
              <a:rPr lang="en-US" b="1" dirty="0"/>
              <a:t>namespace</a:t>
            </a:r>
            <a:r>
              <a:rPr lang="ru-RU" dirty="0"/>
              <a:t>. Чтобы типы и объекты, определенные в пространстве имен, были видны извне, они определяются с ключевым словом </a:t>
            </a:r>
            <a:r>
              <a:rPr lang="ru-RU" b="1" dirty="0" err="1"/>
              <a:t>export</a:t>
            </a:r>
            <a:r>
              <a:rPr lang="ru-RU" dirty="0"/>
              <a:t>. </a:t>
            </a:r>
            <a:endParaRPr lang="en-US" dirty="0"/>
          </a:p>
          <a:p>
            <a:endParaRPr lang="ru-RU" dirty="0"/>
          </a:p>
          <a:p>
            <a:r>
              <a:rPr lang="en-US" dirty="0"/>
              <a:t>namespace Personnel {</a:t>
            </a:r>
          </a:p>
          <a:p>
            <a:r>
              <a:rPr lang="en-US" dirty="0"/>
              <a:t>    export class Employee {</a:t>
            </a:r>
          </a:p>
          <a:p>
            <a:r>
              <a:rPr lang="en-US" dirty="0"/>
              <a:t>        constructor(public name: string){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</a:t>
            </a:r>
            <a:r>
              <a:rPr lang="en-US" dirty="0" err="1"/>
              <a:t>Personnel.Employee</a:t>
            </a:r>
            <a:r>
              <a:rPr lang="en-US" dirty="0"/>
              <a:t>("Alice");</a:t>
            </a:r>
          </a:p>
          <a:p>
            <a:r>
              <a:rPr lang="en-US" dirty="0"/>
              <a:t>console.log(alice.name);    // Alice</a:t>
            </a:r>
          </a:p>
        </p:txBody>
      </p:sp>
    </p:spTree>
    <p:extLst>
      <p:ext uri="{BB962C8B-B14F-4D97-AF65-F5344CB8AC3E}">
        <p14:creationId xmlns:p14="http://schemas.microsoft.com/office/powerpoint/2010/main" val="914288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51738-1BCA-4BE8-A9C5-460EABB6CDEF}"/>
              </a:ext>
            </a:extLst>
          </p:cNvPr>
          <p:cNvSpPr txBox="1"/>
          <p:nvPr/>
        </p:nvSpPr>
        <p:spPr>
          <a:xfrm>
            <a:off x="4770120" y="36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Вложенные пространства имен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DFE81-8EFE-43F0-80F6-A387B23ACE5A}"/>
              </a:ext>
            </a:extLst>
          </p:cNvPr>
          <p:cNvSpPr txBox="1"/>
          <p:nvPr/>
        </p:nvSpPr>
        <p:spPr>
          <a:xfrm>
            <a:off x="838200" y="72403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namespace Data{</a:t>
            </a:r>
          </a:p>
          <a:p>
            <a:r>
              <a:rPr lang="en-US" dirty="0"/>
              <a:t>    export namespace Personnel {</a:t>
            </a:r>
          </a:p>
          <a:p>
            <a:r>
              <a:rPr lang="en-US" dirty="0"/>
              <a:t>        export class Employee {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export namespace Clients {</a:t>
            </a:r>
          </a:p>
          <a:p>
            <a:r>
              <a:rPr lang="en-US" dirty="0"/>
              <a:t>        export class </a:t>
            </a:r>
            <a:r>
              <a:rPr lang="en-US" dirty="0" err="1"/>
              <a:t>VipClient</a:t>
            </a:r>
            <a:r>
              <a:rPr lang="en-US" dirty="0"/>
              <a:t> {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</a:t>
            </a:r>
            <a:r>
              <a:rPr lang="en-US" dirty="0" err="1"/>
              <a:t>Data.Personnel.Employee</a:t>
            </a:r>
            <a:r>
              <a:rPr lang="en-US" dirty="0"/>
              <a:t>("Tom")</a:t>
            </a:r>
          </a:p>
          <a:p>
            <a:r>
              <a:rPr lang="en-US" dirty="0"/>
              <a:t>console.log(tom.name);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sam</a:t>
            </a:r>
            <a:r>
              <a:rPr lang="en-US" dirty="0"/>
              <a:t> = new </a:t>
            </a:r>
            <a:r>
              <a:rPr lang="en-US" dirty="0" err="1"/>
              <a:t>Data.Clients.VipClient</a:t>
            </a:r>
            <a:r>
              <a:rPr lang="en-US" dirty="0"/>
              <a:t>("Sam");</a:t>
            </a:r>
          </a:p>
          <a:p>
            <a:r>
              <a:rPr lang="en-US" dirty="0"/>
              <a:t>console.log(sam.name);</a:t>
            </a:r>
          </a:p>
        </p:txBody>
      </p:sp>
    </p:spTree>
    <p:extLst>
      <p:ext uri="{BB962C8B-B14F-4D97-AF65-F5344CB8AC3E}">
        <p14:creationId xmlns:p14="http://schemas.microsoft.com/office/powerpoint/2010/main" val="13541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E7289A-E665-4A2D-A015-C2CF71E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673A19-8D4D-4916-901E-E3192FC97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" y="573075"/>
            <a:ext cx="4975860" cy="23130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EB0160-33C2-48EA-AD79-4DB23B19E6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620" y="3093385"/>
            <a:ext cx="5219700" cy="2411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38F96-E520-4736-BE41-6B38AAEB3FF5}"/>
              </a:ext>
            </a:extLst>
          </p:cNvPr>
          <p:cNvSpPr txBox="1"/>
          <p:nvPr/>
        </p:nvSpPr>
        <p:spPr>
          <a:xfrm>
            <a:off x="7147560" y="573075"/>
            <a:ext cx="3931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&lt;h2 id="header"&gt;&lt;/h2&gt;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6855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49BB-B050-452D-86E9-755E530342B5}"/>
              </a:ext>
            </a:extLst>
          </p:cNvPr>
          <p:cNvSpPr txBox="1"/>
          <p:nvPr/>
        </p:nvSpPr>
        <p:spPr>
          <a:xfrm>
            <a:off x="70104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Псевдонимы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7D995-7583-4B78-90AE-A7B5DD06CF6A}"/>
              </a:ext>
            </a:extLst>
          </p:cNvPr>
          <p:cNvSpPr txBox="1"/>
          <p:nvPr/>
        </p:nvSpPr>
        <p:spPr>
          <a:xfrm>
            <a:off x="701040" y="984469"/>
            <a:ext cx="11049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Псевдонимы, задаются с помощью ключевого слова </a:t>
            </a:r>
            <a:r>
              <a:rPr lang="en-US" dirty="0"/>
              <a:t>import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namespace Data{</a:t>
            </a:r>
          </a:p>
          <a:p>
            <a:r>
              <a:rPr lang="en-US" dirty="0"/>
              <a:t>    export namespace Personnel {</a:t>
            </a:r>
          </a:p>
          <a:p>
            <a:r>
              <a:rPr lang="en-US" dirty="0"/>
              <a:t>        export class Employee {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import employee = </a:t>
            </a:r>
            <a:r>
              <a:rPr lang="en-US" dirty="0" err="1"/>
              <a:t>Data.Personnel.Employee</a:t>
            </a:r>
            <a:r>
              <a:rPr lang="en-US" dirty="0"/>
              <a:t>;</a:t>
            </a:r>
          </a:p>
          <a:p>
            <a:r>
              <a:rPr lang="en-US" dirty="0"/>
              <a:t>let tom = new employee("Tom")</a:t>
            </a:r>
          </a:p>
          <a:p>
            <a:r>
              <a:rPr lang="en-US" dirty="0"/>
              <a:t>console.log(tom.name);</a:t>
            </a:r>
          </a:p>
        </p:txBody>
      </p:sp>
    </p:spTree>
    <p:extLst>
      <p:ext uri="{BB962C8B-B14F-4D97-AF65-F5344CB8AC3E}">
        <p14:creationId xmlns:p14="http://schemas.microsoft.com/office/powerpoint/2010/main" val="2483752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1E767-FD8C-4EFD-BF15-BF295E1BFC43}"/>
              </a:ext>
            </a:extLst>
          </p:cNvPr>
          <p:cNvSpPr txBox="1"/>
          <p:nvPr/>
        </p:nvSpPr>
        <p:spPr>
          <a:xfrm>
            <a:off x="5791200" y="485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Модули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9AE4D-D129-4ED5-A3D3-12A7D1C92854}"/>
              </a:ext>
            </a:extLst>
          </p:cNvPr>
          <p:cNvSpPr txBox="1"/>
          <p:nvPr/>
        </p:nvSpPr>
        <p:spPr>
          <a:xfrm>
            <a:off x="716280" y="1001375"/>
            <a:ext cx="3855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default function hello() {</a:t>
            </a:r>
          </a:p>
          <a:p>
            <a:r>
              <a:rPr lang="en-US" dirty="0"/>
              <a:t>  console.log("Hello Typescript");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A5E12-53FD-408D-A48F-34C6F9E32D7B}"/>
              </a:ext>
            </a:extLst>
          </p:cNvPr>
          <p:cNvSpPr txBox="1"/>
          <p:nvPr/>
        </p:nvSpPr>
        <p:spPr>
          <a:xfrm>
            <a:off x="6263640" y="1001375"/>
            <a:ext cx="399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hello from "./message.js";</a:t>
            </a:r>
          </a:p>
          <a:p>
            <a:r>
              <a:rPr lang="en-US" dirty="0"/>
              <a:t>hello();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068D5-0C89-4759-AE09-E505B957568F}"/>
              </a:ext>
            </a:extLst>
          </p:cNvPr>
          <p:cNvSpPr txBox="1"/>
          <p:nvPr/>
        </p:nvSpPr>
        <p:spPr>
          <a:xfrm>
            <a:off x="716280" y="2324576"/>
            <a:ext cx="10835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Компиляция модуля</a:t>
            </a:r>
          </a:p>
          <a:p>
            <a:r>
              <a:rPr lang="ru-RU" dirty="0"/>
              <a:t>При компиляции из командной строки или терминала для установки модуля необходимо передать соответствующее значение параметру --</a:t>
            </a:r>
            <a:r>
              <a:rPr lang="ru-RU" dirty="0" err="1"/>
              <a:t>module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commonjs</a:t>
            </a:r>
            <a:r>
              <a:rPr lang="ru-RU" dirty="0"/>
              <a:t> </a:t>
            </a:r>
            <a:r>
              <a:rPr lang="ru-RU" dirty="0" err="1"/>
              <a:t>main.ts</a:t>
            </a:r>
            <a:r>
              <a:rPr lang="ru-RU" dirty="0"/>
              <a:t> // для </a:t>
            </a:r>
            <a:r>
              <a:rPr lang="ru-RU" dirty="0" err="1"/>
              <a:t>CommonJS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AD9B6-FED6-4209-8D78-1B1EE4E0195A}"/>
              </a:ext>
            </a:extLst>
          </p:cNvPr>
          <p:cNvSpPr txBox="1"/>
          <p:nvPr/>
        </p:nvSpPr>
        <p:spPr>
          <a:xfrm>
            <a:off x="716280" y="4201775"/>
            <a:ext cx="10408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компиляции модулей надо ввести команду:</a:t>
            </a:r>
          </a:p>
          <a:p>
            <a:endParaRPr lang="ru-RU" dirty="0"/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main.ts</a:t>
            </a:r>
            <a:r>
              <a:rPr lang="en-US" dirty="0"/>
              <a:t> --module </a:t>
            </a:r>
            <a:r>
              <a:rPr lang="en-US" dirty="0" err="1"/>
              <a:t>esnext</a:t>
            </a:r>
            <a:endParaRPr lang="ru-RU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После этого в папке появятся файлы </a:t>
            </a:r>
            <a:r>
              <a:rPr lang="en-US" dirty="0"/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852904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B21AA-5F7B-49C3-8C35-B58ACEB84275}"/>
              </a:ext>
            </a:extLst>
          </p:cNvPr>
          <p:cNvSpPr txBox="1"/>
          <p:nvPr/>
        </p:nvSpPr>
        <p:spPr>
          <a:xfrm>
            <a:off x="533400" y="529947"/>
            <a:ext cx="112013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Вместо того, чтобы указывать тип модуля в консоли при компиляции, можно использовать соответствующие параметры в файле конфигурации </a:t>
            </a:r>
            <a:r>
              <a:rPr lang="en-US" dirty="0" err="1"/>
              <a:t>tsconfig.json</a:t>
            </a:r>
            <a:r>
              <a:rPr lang="en-US" dirty="0"/>
              <a:t>. </a:t>
            </a:r>
            <a:r>
              <a:rPr lang="ru-RU" dirty="0"/>
              <a:t>Так, параметр </a:t>
            </a:r>
            <a:r>
              <a:rPr lang="en-US" dirty="0"/>
              <a:t>module </a:t>
            </a:r>
            <a:r>
              <a:rPr lang="ru-RU" dirty="0"/>
              <a:t>задает тип модуля:</a:t>
            </a:r>
          </a:p>
          <a:p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r>
              <a:rPr lang="en-US" dirty="0"/>
              <a:t>        "</a:t>
            </a:r>
            <a:r>
              <a:rPr lang="en-US" dirty="0" err="1"/>
              <a:t>noImplicitAny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noEmitOnError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strictNullChecks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"main.js"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"target": "es2015",</a:t>
            </a:r>
          </a:p>
          <a:p>
            <a:r>
              <a:rPr lang="en-US" dirty="0"/>
              <a:t>        "module": "</a:t>
            </a:r>
            <a:r>
              <a:rPr lang="en-US" dirty="0" err="1"/>
              <a:t>esnext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112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730B-5A56-49DD-9664-812C59810113}"/>
              </a:ext>
            </a:extLst>
          </p:cNvPr>
          <p:cNvSpPr txBox="1"/>
          <p:nvPr/>
        </p:nvSpPr>
        <p:spPr>
          <a:xfrm>
            <a:off x="49530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Заголовочные файлы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FFEC1-B454-40BB-A83E-11FF39D34B65}"/>
              </a:ext>
            </a:extLst>
          </p:cNvPr>
          <p:cNvSpPr txBox="1"/>
          <p:nvPr/>
        </p:nvSpPr>
        <p:spPr>
          <a:xfrm>
            <a:off x="762000" y="959059"/>
            <a:ext cx="10957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Декларативные или заголовочные файлы служат для установки связи с внешними файлами скриптов </a:t>
            </a:r>
            <a:r>
              <a:rPr lang="ru-RU" dirty="0" err="1"/>
              <a:t>javascript</a:t>
            </a:r>
            <a:r>
              <a:rPr lang="ru-RU" dirty="0"/>
              <a:t> в TS, имеют расширение .</a:t>
            </a:r>
            <a:r>
              <a:rPr lang="ru-RU" dirty="0" err="1"/>
              <a:t>d.ts</a:t>
            </a:r>
            <a:r>
              <a:rPr lang="ru-RU" dirty="0"/>
              <a:t>. Они описывают синтаксис и структуру функций и свойств, которые могут использоваться в программе, не предоставляя при этом конкретной реализации.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1DCFF-DDDE-4573-A659-5D4D3B70BBFD}"/>
              </a:ext>
            </a:extLst>
          </p:cNvPr>
          <p:cNvSpPr txBox="1"/>
          <p:nvPr/>
        </p:nvSpPr>
        <p:spPr>
          <a:xfrm>
            <a:off x="762000" y="2108701"/>
            <a:ext cx="4038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&lt;h2&gt;</a:t>
            </a:r>
            <a:r>
              <a:rPr lang="ru-RU" dirty="0"/>
              <a:t>Приложение на </a:t>
            </a:r>
            <a:r>
              <a:rPr lang="en-US" dirty="0"/>
              <a:t>TypeScript&lt;/h2&gt;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let message = "Hello TypeScript!";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3A177-20DF-498B-B2F3-F94D01B8EC07}"/>
              </a:ext>
            </a:extLst>
          </p:cNvPr>
          <p:cNvSpPr txBox="1"/>
          <p:nvPr/>
        </p:nvSpPr>
        <p:spPr>
          <a:xfrm>
            <a:off x="6400800" y="2323062"/>
            <a:ext cx="495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ключевого слова </a:t>
            </a:r>
            <a:r>
              <a:rPr lang="ru-RU" dirty="0" err="1"/>
              <a:t>declare</a:t>
            </a:r>
            <a:r>
              <a:rPr lang="ru-RU" dirty="0"/>
              <a:t> в программу на TS подключается определение глобальной переменной в файле </a:t>
            </a:r>
            <a:r>
              <a:rPr lang="ru-RU" dirty="0" err="1"/>
              <a:t>globals.d.ts</a:t>
            </a:r>
            <a:r>
              <a:rPr lang="ru-RU" dirty="0"/>
              <a:t> :</a:t>
            </a:r>
          </a:p>
          <a:p>
            <a:endParaRPr lang="ru-RU" dirty="0"/>
          </a:p>
          <a:p>
            <a:r>
              <a:rPr lang="ru-RU" dirty="0" err="1"/>
              <a:t>declare</a:t>
            </a:r>
            <a:r>
              <a:rPr lang="ru-RU" dirty="0"/>
              <a:t> 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086B1-DA7B-4D99-8234-C8160E054F69}"/>
              </a:ext>
            </a:extLst>
          </p:cNvPr>
          <p:cNvSpPr txBox="1"/>
          <p:nvPr/>
        </p:nvSpPr>
        <p:spPr>
          <a:xfrm>
            <a:off x="6355080" y="4878690"/>
            <a:ext cx="4770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Получится следующая структура проекта:</a:t>
            </a:r>
          </a:p>
          <a:p>
            <a:r>
              <a:rPr lang="ru-RU" dirty="0"/>
              <a:t>• </a:t>
            </a:r>
            <a:r>
              <a:rPr lang="ru-RU" dirty="0" err="1"/>
              <a:t>app.ts</a:t>
            </a:r>
            <a:endParaRPr lang="ru-RU" dirty="0"/>
          </a:p>
          <a:p>
            <a:r>
              <a:rPr lang="ru-RU" dirty="0"/>
              <a:t>• </a:t>
            </a:r>
            <a:r>
              <a:rPr lang="ru-RU" dirty="0" err="1"/>
              <a:t>globals.d.ts</a:t>
            </a:r>
            <a:endParaRPr lang="ru-RU" dirty="0"/>
          </a:p>
          <a:p>
            <a:r>
              <a:rPr lang="ru-RU" dirty="0"/>
              <a:t>• index.html</a:t>
            </a:r>
          </a:p>
        </p:txBody>
      </p:sp>
    </p:spTree>
    <p:extLst>
      <p:ext uri="{BB962C8B-B14F-4D97-AF65-F5344CB8AC3E}">
        <p14:creationId xmlns:p14="http://schemas.microsoft.com/office/powerpoint/2010/main" val="294934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41390-6ED0-484B-BA6C-7A2544C9A98A}"/>
              </a:ext>
            </a:extLst>
          </p:cNvPr>
          <p:cNvSpPr txBox="1"/>
          <p:nvPr/>
        </p:nvSpPr>
        <p:spPr>
          <a:xfrm>
            <a:off x="609600" y="419576"/>
            <a:ext cx="11308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файле </a:t>
            </a:r>
            <a:r>
              <a:rPr lang="en-US" dirty="0" err="1"/>
              <a:t>app.ts</a:t>
            </a:r>
            <a:r>
              <a:rPr lang="ru-RU" dirty="0"/>
              <a:t> надо</a:t>
            </a:r>
            <a:r>
              <a:rPr lang="en-US" dirty="0"/>
              <a:t> </a:t>
            </a:r>
            <a:r>
              <a:rPr lang="ru-RU" dirty="0"/>
              <a:t>явно указать расположение файла </a:t>
            </a:r>
            <a:r>
              <a:rPr lang="en-US" dirty="0" err="1"/>
              <a:t>globals.d.ts</a:t>
            </a:r>
            <a:r>
              <a:rPr lang="en-US" dirty="0"/>
              <a:t> </a:t>
            </a:r>
            <a:r>
              <a:rPr lang="ru-RU" dirty="0"/>
              <a:t>с помощью директивы </a:t>
            </a:r>
            <a:r>
              <a:rPr lang="en-US" dirty="0"/>
              <a:t>reference</a:t>
            </a:r>
            <a:r>
              <a:rPr lang="ru-RU" dirty="0"/>
              <a:t>, чтобы компилятор увидел файл </a:t>
            </a:r>
            <a:r>
              <a:rPr lang="en-US" dirty="0" err="1"/>
              <a:t>globals.d.ts</a:t>
            </a:r>
            <a:endParaRPr lang="en-US" dirty="0"/>
          </a:p>
          <a:p>
            <a:endParaRPr lang="ru-RU" dirty="0"/>
          </a:p>
          <a:p>
            <a:r>
              <a:rPr lang="en-US" dirty="0"/>
              <a:t>&lt;reference path="</a:t>
            </a:r>
            <a:r>
              <a:rPr lang="en-US" dirty="0" err="1"/>
              <a:t>globals.d.ts</a:t>
            </a:r>
            <a:r>
              <a:rPr lang="en-US" dirty="0"/>
              <a:t>" /&gt;</a:t>
            </a:r>
          </a:p>
          <a:p>
            <a:r>
              <a:rPr lang="en-US" dirty="0"/>
              <a:t>console.log(message);</a:t>
            </a:r>
          </a:p>
        </p:txBody>
      </p:sp>
    </p:spTree>
    <p:extLst>
      <p:ext uri="{BB962C8B-B14F-4D97-AF65-F5344CB8AC3E}">
        <p14:creationId xmlns:p14="http://schemas.microsoft.com/office/powerpoint/2010/main" val="336653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E2A1-0F09-40AA-8B0A-08958739F09A}"/>
              </a:ext>
            </a:extLst>
          </p:cNvPr>
          <p:cNvSpPr txBox="1"/>
          <p:nvPr/>
        </p:nvSpPr>
        <p:spPr>
          <a:xfrm>
            <a:off x="3886200" y="516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Заголовочные файлы для популярных библиотек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BB3D1-6816-4BFB-A19D-C58693C76AFF}"/>
              </a:ext>
            </a:extLst>
          </p:cNvPr>
          <p:cNvSpPr txBox="1"/>
          <p:nvPr/>
        </p:nvSpPr>
        <p:spPr>
          <a:xfrm>
            <a:off x="899160" y="1090136"/>
            <a:ext cx="1092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Сообщество </a:t>
            </a:r>
            <a:r>
              <a:rPr lang="ru-RU" dirty="0" err="1"/>
              <a:t>TypeScript</a:t>
            </a:r>
            <a:r>
              <a:rPr lang="ru-RU" dirty="0"/>
              <a:t> создало общий репозиторий для декларативных заголовочных файлов популярных библиотек (</a:t>
            </a:r>
            <a:r>
              <a:rPr lang="ru-RU" dirty="0" err="1"/>
              <a:t>jquery</a:t>
            </a:r>
            <a:r>
              <a:rPr lang="ru-RU" dirty="0"/>
              <a:t>, </a:t>
            </a:r>
            <a:r>
              <a:rPr lang="ru-RU" dirty="0" err="1"/>
              <a:t>angularjs</a:t>
            </a:r>
            <a:r>
              <a:rPr lang="ru-RU" dirty="0"/>
              <a:t>, </a:t>
            </a:r>
            <a:r>
              <a:rPr lang="ru-RU" dirty="0" err="1"/>
              <a:t>extjs</a:t>
            </a:r>
            <a:r>
              <a:rPr lang="ru-RU" dirty="0"/>
              <a:t> и др.), чтобы не надо было заново определять свои файлы, а можно бы было взять уже готовые. Этот репозиторий расположен на </a:t>
            </a:r>
            <a:r>
              <a:rPr lang="ru-RU" dirty="0" err="1"/>
              <a:t>гитхабе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 https://github.com/DefinitelyTyped/DefinitelyTyped/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A073-D9F8-4B5D-8D61-9FB559C80206}"/>
              </a:ext>
            </a:extLst>
          </p:cNvPr>
          <p:cNvSpPr txBox="1"/>
          <p:nvPr/>
        </p:nvSpPr>
        <p:spPr>
          <a:xfrm>
            <a:off x="899160" y="2836545"/>
            <a:ext cx="1072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js</a:t>
            </a:r>
            <a:r>
              <a:rPr lang="ru-RU" dirty="0"/>
              <a:t>-библиотеки и заголовочных файлы рассмотрим на примере библиотеки </a:t>
            </a:r>
            <a:r>
              <a:rPr lang="ru-RU" dirty="0" err="1"/>
              <a:t>jquery</a:t>
            </a:r>
            <a:r>
              <a:rPr lang="ru-RU" dirty="0"/>
              <a:t>.</a:t>
            </a:r>
          </a:p>
          <a:p>
            <a:r>
              <a:rPr lang="ru-RU" dirty="0"/>
              <a:t>Вначале загрузим определения типов для библиотеки </a:t>
            </a:r>
            <a:r>
              <a:rPr lang="ru-RU" dirty="0" err="1"/>
              <a:t>jquery</a:t>
            </a:r>
            <a:r>
              <a:rPr lang="ru-RU" dirty="0"/>
              <a:t> с помощью следующей команды:</a:t>
            </a:r>
          </a:p>
          <a:p>
            <a:endParaRPr lang="ru-RU" dirty="0"/>
          </a:p>
          <a:p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--</a:t>
            </a:r>
            <a:r>
              <a:rPr lang="ru-RU" dirty="0" err="1"/>
              <a:t>save-dev</a:t>
            </a:r>
            <a:r>
              <a:rPr lang="ru-RU" dirty="0"/>
              <a:t> @types/jquery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F3AE2-040F-484C-9D1D-245FAC25F187}"/>
              </a:ext>
            </a:extLst>
          </p:cNvPr>
          <p:cNvSpPr txBox="1"/>
          <p:nvPr/>
        </p:nvSpPr>
        <p:spPr>
          <a:xfrm>
            <a:off x="899160" y="4187041"/>
            <a:ext cx="10927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в проекте будет создана папка </a:t>
            </a:r>
            <a:r>
              <a:rPr lang="ru-RU" dirty="0" err="1"/>
              <a:t>node_modules</a:t>
            </a:r>
            <a:r>
              <a:rPr lang="ru-RU" dirty="0"/>
              <a:t>/@types, в которой каталог </a:t>
            </a:r>
            <a:r>
              <a:rPr lang="ru-RU" dirty="0" err="1"/>
              <a:t>jquery</a:t>
            </a:r>
            <a:r>
              <a:rPr lang="ru-RU" dirty="0"/>
              <a:t> будет хранить заголовочные файлы для библиотеки </a:t>
            </a:r>
            <a:r>
              <a:rPr lang="ru-RU" dirty="0" err="1"/>
              <a:t>jquery</a:t>
            </a:r>
            <a:r>
              <a:rPr lang="ru-RU" dirty="0"/>
              <a:t>.  Кроме того, в проекте будет создан файл </a:t>
            </a:r>
            <a:r>
              <a:rPr lang="ru-RU" dirty="0" err="1"/>
              <a:t>package.json</a:t>
            </a:r>
            <a:r>
              <a:rPr lang="ru-RU" dirty="0"/>
              <a:t> со следующим содержимым: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devDependencies</a:t>
            </a:r>
            <a:r>
              <a:rPr lang="ru-RU" dirty="0"/>
              <a:t>": {</a:t>
            </a:r>
          </a:p>
          <a:p>
            <a:r>
              <a:rPr lang="ru-RU" dirty="0"/>
              <a:t>    "@</a:t>
            </a:r>
            <a:r>
              <a:rPr lang="ru-RU" dirty="0" err="1"/>
              <a:t>types</a:t>
            </a:r>
            <a:r>
              <a:rPr lang="ru-RU" dirty="0"/>
              <a:t>/</a:t>
            </a:r>
            <a:r>
              <a:rPr lang="ru-RU" dirty="0" err="1"/>
              <a:t>jquery</a:t>
            </a:r>
            <a:r>
              <a:rPr lang="ru-RU" dirty="0"/>
              <a:t>": "^3.5.5"</a:t>
            </a:r>
          </a:p>
          <a:p>
            <a:r>
              <a:rPr lang="ru-RU" dirty="0"/>
              <a:t>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809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7D553-6F64-4A8C-89D5-98DE6A243B8C}"/>
              </a:ext>
            </a:extLst>
          </p:cNvPr>
          <p:cNvSpPr txBox="1"/>
          <p:nvPr/>
        </p:nvSpPr>
        <p:spPr>
          <a:xfrm>
            <a:off x="533400" y="463630"/>
            <a:ext cx="111404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Надо указать компилятору </a:t>
            </a:r>
            <a:r>
              <a:rPr lang="en-US" dirty="0"/>
              <a:t>TypeScript </a:t>
            </a:r>
            <a:r>
              <a:rPr lang="ru-RU" dirty="0"/>
              <a:t>с помощью параметра </a:t>
            </a:r>
            <a:r>
              <a:rPr lang="en-US" dirty="0" err="1"/>
              <a:t>typeRoots</a:t>
            </a:r>
            <a:r>
              <a:rPr lang="en-US" dirty="0"/>
              <a:t>, </a:t>
            </a:r>
            <a:r>
              <a:rPr lang="ru-RU" dirty="0"/>
              <a:t>где находятся заголовочные файлы --  это каталог </a:t>
            </a:r>
            <a:r>
              <a:rPr lang="en-US" dirty="0" err="1"/>
              <a:t>node_modules</a:t>
            </a:r>
            <a:r>
              <a:rPr lang="en-US" dirty="0"/>
              <a:t>/@types. </a:t>
            </a:r>
            <a:r>
              <a:rPr lang="ru-RU" dirty="0"/>
              <a:t>Для этого в проекте определим следующий файл конфигурации </a:t>
            </a:r>
            <a:r>
              <a:rPr lang="en-US" dirty="0" err="1"/>
              <a:t>tsconfig.json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r>
              <a:rPr lang="en-US" dirty="0"/>
              <a:t>        "</a:t>
            </a:r>
            <a:r>
              <a:rPr lang="en-US" dirty="0" err="1"/>
              <a:t>noImplicitAny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noEmitOnError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strictNullChecks</a:t>
            </a:r>
            <a:r>
              <a:rPr lang="en-US" dirty="0"/>
              <a:t>": true,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"app.js",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</a:t>
            </a:r>
            <a:r>
              <a:rPr lang="en-US" dirty="0" err="1"/>
              <a:t>typeRoots</a:t>
            </a:r>
            <a:r>
              <a:rPr lang="en-US" dirty="0"/>
              <a:t>": [</a:t>
            </a:r>
          </a:p>
          <a:p>
            <a:r>
              <a:rPr lang="en-US" dirty="0"/>
              <a:t>          "</a:t>
            </a:r>
            <a:r>
              <a:rPr lang="en-US" dirty="0" err="1"/>
              <a:t>node_modules</a:t>
            </a:r>
            <a:r>
              <a:rPr lang="en-US" dirty="0"/>
              <a:t>/@types"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939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FA0B0-78CC-4D75-B605-6A556BD45866}"/>
              </a:ext>
            </a:extLst>
          </p:cNvPr>
          <p:cNvSpPr txBox="1"/>
          <p:nvPr/>
        </p:nvSpPr>
        <p:spPr>
          <a:xfrm>
            <a:off x="655320" y="470833"/>
            <a:ext cx="10942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корневой папке проекта определим веб-страницу </a:t>
            </a:r>
            <a:r>
              <a:rPr lang="en-US" dirty="0"/>
              <a:t>index.html</a:t>
            </a:r>
          </a:p>
          <a:p>
            <a:endParaRPr lang="ru-RU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&lt;div id="content"&gt;&lt;/div&gt;</a:t>
            </a:r>
          </a:p>
          <a:p>
            <a:r>
              <a:rPr lang="en-US" dirty="0"/>
              <a:t>    </a:t>
            </a: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="https://code.jquery.com/jquery-3.6.0.min.js"&gt;&lt;/script&gt;</a:t>
            </a:r>
          </a:p>
          <a:p>
            <a:r>
              <a:rPr lang="en-US" b="1" dirty="0"/>
              <a:t>    &lt;script </a:t>
            </a:r>
            <a:r>
              <a:rPr lang="en-US" b="1" dirty="0" err="1"/>
              <a:t>src</a:t>
            </a:r>
            <a:r>
              <a:rPr lang="en-US" b="1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ru-RU" dirty="0"/>
          </a:p>
          <a:p>
            <a:endParaRPr lang="en-US" dirty="0"/>
          </a:p>
          <a:p>
            <a:r>
              <a:rPr lang="ru-RU" dirty="0"/>
              <a:t>и файла </a:t>
            </a:r>
            <a:r>
              <a:rPr lang="en-US" dirty="0" err="1"/>
              <a:t>app.ts</a:t>
            </a:r>
            <a:endParaRPr lang="en-US" dirty="0"/>
          </a:p>
          <a:p>
            <a:endParaRPr lang="ru-RU" dirty="0"/>
          </a:p>
          <a:p>
            <a:r>
              <a:rPr lang="en-US" dirty="0"/>
              <a:t>$(document).ready(() =&gt; {</a:t>
            </a:r>
          </a:p>
          <a:p>
            <a:r>
              <a:rPr lang="en-US" dirty="0"/>
              <a:t>    $("#content").html("&lt;h1&gt;</a:t>
            </a:r>
            <a:r>
              <a:rPr lang="ru-RU" dirty="0"/>
              <a:t>Привет </a:t>
            </a:r>
            <a:r>
              <a:rPr lang="en-US" dirty="0"/>
              <a:t>TypeScript&lt;/h1&gt;");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8482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CA63-EF1D-4862-A298-66832A70C248}"/>
              </a:ext>
            </a:extLst>
          </p:cNvPr>
          <p:cNvSpPr txBox="1"/>
          <p:nvPr/>
        </p:nvSpPr>
        <p:spPr>
          <a:xfrm>
            <a:off x="624840" y="606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проект будет выглядеть следующим образом:</a:t>
            </a:r>
          </a:p>
          <a:p>
            <a:r>
              <a:rPr lang="ru-RU" dirty="0"/>
              <a:t>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39EFB9-5DD7-4ED3-B4D9-6A8AEFA5E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560" y="1239520"/>
            <a:ext cx="5425440" cy="45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008B0-548B-4E3F-814C-9B1BE4902435}"/>
              </a:ext>
            </a:extLst>
          </p:cNvPr>
          <p:cNvSpPr txBox="1"/>
          <p:nvPr/>
        </p:nvSpPr>
        <p:spPr>
          <a:xfrm>
            <a:off x="701040" y="591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Скомпилируем файл приложения с помощью команды</a:t>
            </a:r>
          </a:p>
          <a:p>
            <a:endParaRPr lang="ru-RU" dirty="0"/>
          </a:p>
          <a:p>
            <a:r>
              <a:rPr lang="ru-RU" dirty="0" err="1"/>
              <a:t>tsc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EA7B9C-A06A-4F62-B5DE-B0CE402A7C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040" y="1560285"/>
            <a:ext cx="7459728" cy="2423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F8A937-4EBB-49A0-A0F5-BD30DF34C9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" y="4244469"/>
            <a:ext cx="4663440" cy="21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9EE9FF-91B8-4436-9CE2-D8D8A3D8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463B4-0A50-4969-B5A6-4A4F9417B293}"/>
              </a:ext>
            </a:extLst>
          </p:cNvPr>
          <p:cNvSpPr txBox="1"/>
          <p:nvPr/>
        </p:nvSpPr>
        <p:spPr>
          <a:xfrm>
            <a:off x="460248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Настройки компиляции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F1375-2948-4A60-8338-9ACD8F3F8E93}"/>
              </a:ext>
            </a:extLst>
          </p:cNvPr>
          <p:cNvSpPr txBox="1"/>
          <p:nvPr/>
        </p:nvSpPr>
        <p:spPr>
          <a:xfrm>
            <a:off x="746760" y="1143247"/>
            <a:ext cx="1092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Опция </a:t>
            </a:r>
            <a:r>
              <a:rPr lang="ru-RU" b="1" dirty="0"/>
              <a:t>--</a:t>
            </a:r>
            <a:r>
              <a:rPr lang="ru-RU" b="1" dirty="0" err="1"/>
              <a:t>watch</a:t>
            </a:r>
            <a:r>
              <a:rPr lang="ru-RU" dirty="0"/>
              <a:t>, а также ее сокращенная версия </a:t>
            </a:r>
            <a:r>
              <a:rPr lang="ru-RU" b="1" dirty="0"/>
              <a:t>-w</a:t>
            </a:r>
            <a:r>
              <a:rPr lang="ru-RU" dirty="0"/>
              <a:t> автоматически перекомпилирует файлы </a:t>
            </a:r>
            <a:r>
              <a:rPr lang="ru-RU" dirty="0" err="1"/>
              <a:t>typescript</a:t>
            </a:r>
            <a:r>
              <a:rPr lang="ru-RU" dirty="0"/>
              <a:t>, если в них были внесены какие-либо изменения. 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-w </a:t>
            </a:r>
            <a:r>
              <a:rPr lang="ru-RU" dirty="0" err="1"/>
              <a:t>app.ts</a:t>
            </a:r>
            <a:endParaRPr lang="ru-RU" dirty="0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87B8C-D866-4BDA-8D2A-4CB9C14976FA}"/>
              </a:ext>
            </a:extLst>
          </p:cNvPr>
          <p:cNvSpPr txBox="1"/>
          <p:nvPr/>
        </p:nvSpPr>
        <p:spPr>
          <a:xfrm>
            <a:off x="746760" y="3021528"/>
            <a:ext cx="1112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параметра </a:t>
            </a:r>
            <a:r>
              <a:rPr lang="ru-RU" b="1" dirty="0"/>
              <a:t>–-</a:t>
            </a:r>
            <a:r>
              <a:rPr lang="en-US" b="1" dirty="0"/>
              <a:t>target </a:t>
            </a:r>
            <a:r>
              <a:rPr lang="ru-RU" dirty="0"/>
              <a:t>или его сокращенной версии</a:t>
            </a:r>
            <a:r>
              <a:rPr lang="ru-RU" b="1" dirty="0"/>
              <a:t> –</a:t>
            </a:r>
            <a:r>
              <a:rPr lang="en-US" b="1" dirty="0"/>
              <a:t>t </a:t>
            </a:r>
            <a:r>
              <a:rPr lang="ru-RU" dirty="0"/>
              <a:t>можно задать версию стандарта </a:t>
            </a:r>
            <a:r>
              <a:rPr lang="en-US" dirty="0"/>
              <a:t>JavaScript, </a:t>
            </a:r>
            <a:r>
              <a:rPr lang="ru-RU" dirty="0"/>
              <a:t>в которую будет компилироваться код </a:t>
            </a:r>
            <a:r>
              <a:rPr lang="en-US" dirty="0"/>
              <a:t>TypeScript. </a:t>
            </a:r>
            <a:r>
              <a:rPr lang="ru-RU" dirty="0"/>
              <a:t>Этот параметр может принимать следующие значения: "</a:t>
            </a:r>
            <a:r>
              <a:rPr lang="en-US" dirty="0"/>
              <a:t>ES3" (</a:t>
            </a:r>
            <a:r>
              <a:rPr lang="ru-RU" dirty="0"/>
              <a:t>по умолчанию), "</a:t>
            </a:r>
            <a:r>
              <a:rPr lang="en-US" dirty="0"/>
              <a:t>ES5", "ES6" / "ES2015", "ES7" / "ES2016", "ES2017", "ES2018", "ES2019", "ES2020" </a:t>
            </a:r>
            <a:r>
              <a:rPr lang="ru-RU" dirty="0"/>
              <a:t>или "</a:t>
            </a:r>
            <a:r>
              <a:rPr lang="en-US" dirty="0" err="1"/>
              <a:t>ESNext</a:t>
            </a:r>
            <a:r>
              <a:rPr lang="en-US" dirty="0"/>
              <a:t>":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app.ts</a:t>
            </a:r>
            <a:r>
              <a:rPr lang="en-US" dirty="0"/>
              <a:t> -t ES6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2BA1-8454-40F4-9A69-7F5DECB92C64}"/>
              </a:ext>
            </a:extLst>
          </p:cNvPr>
          <p:cNvSpPr txBox="1"/>
          <p:nvPr/>
        </p:nvSpPr>
        <p:spPr>
          <a:xfrm>
            <a:off x="746760" y="812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Автоматическая перекомпиляция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EB862-1737-4D90-AB16-CE48E6DB5F3B}"/>
              </a:ext>
            </a:extLst>
          </p:cNvPr>
          <p:cNvSpPr txBox="1"/>
          <p:nvPr/>
        </p:nvSpPr>
        <p:spPr>
          <a:xfrm>
            <a:off x="746760" y="2680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Версия </a:t>
            </a:r>
            <a:r>
              <a:rPr lang="en-US" b="1" dirty="0"/>
              <a:t>ECMAScript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F092C-D110-44FA-B8EC-ED2262B3D863}"/>
              </a:ext>
            </a:extLst>
          </p:cNvPr>
          <p:cNvSpPr txBox="1"/>
          <p:nvPr/>
        </p:nvSpPr>
        <p:spPr>
          <a:xfrm>
            <a:off x="746760" y="4814749"/>
            <a:ext cx="1112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Удаление комментариев</a:t>
            </a:r>
          </a:p>
          <a:p>
            <a:r>
              <a:rPr lang="ru-RU" dirty="0"/>
              <a:t>По умолчанию в файлы </a:t>
            </a:r>
            <a:r>
              <a:rPr lang="ru-RU" dirty="0" err="1"/>
              <a:t>javascript</a:t>
            </a:r>
            <a:r>
              <a:rPr lang="ru-RU" dirty="0"/>
              <a:t> переходят все </a:t>
            </a:r>
            <a:r>
              <a:rPr lang="ru-RU" dirty="0" err="1"/>
              <a:t>комментариии</a:t>
            </a:r>
            <a:r>
              <a:rPr lang="ru-RU" dirty="0"/>
              <a:t>, которыми снабжен код в файлах TS. Удаление комментариев при компиляции осуществляется с помощью параметра –-</a:t>
            </a:r>
            <a:r>
              <a:rPr lang="ru-RU" dirty="0" err="1"/>
              <a:t>removeComments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</a:t>
            </a:r>
            <a:r>
              <a:rPr lang="ru-RU" dirty="0" err="1"/>
              <a:t>app.ts</a:t>
            </a:r>
            <a:r>
              <a:rPr lang="ru-RU" dirty="0"/>
              <a:t> –</a:t>
            </a:r>
            <a:r>
              <a:rPr lang="ru-RU" dirty="0" err="1"/>
              <a:t>removeComments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563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16C8-2E61-4E7A-A7F1-25220A05410E}"/>
              </a:ext>
            </a:extLst>
          </p:cNvPr>
          <p:cNvSpPr txBox="1"/>
          <p:nvPr/>
        </p:nvSpPr>
        <p:spPr>
          <a:xfrm>
            <a:off x="670560" y="373856"/>
            <a:ext cx="11018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Декораторы</a:t>
            </a:r>
          </a:p>
          <a:p>
            <a:r>
              <a:rPr lang="ru-RU" dirty="0"/>
              <a:t>Декораторы являются инструментом декларативного программирования, они позволяют добавить к классам и их членам метаданные и тем самым изменить их поведение без изменения их кода.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BF131-79D8-4A6E-A491-C00064073287}"/>
              </a:ext>
            </a:extLst>
          </p:cNvPr>
          <p:cNvSpPr txBox="1"/>
          <p:nvPr/>
        </p:nvSpPr>
        <p:spPr>
          <a:xfrm>
            <a:off x="670560" y="1572131"/>
            <a:ext cx="11018520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Декоратор </a:t>
            </a:r>
            <a:r>
              <a:rPr lang="ru-RU" dirty="0" err="1"/>
              <a:t>sealed</a:t>
            </a:r>
            <a:r>
              <a:rPr lang="ru-RU" dirty="0"/>
              <a:t> с помощью функции </a:t>
            </a:r>
            <a:r>
              <a:rPr lang="ru-RU" dirty="0" err="1"/>
              <a:t>Object.seal</a:t>
            </a:r>
            <a:r>
              <a:rPr lang="ru-RU" dirty="0"/>
              <a:t> запрещает расширение прототипа класса </a:t>
            </a:r>
            <a:r>
              <a:rPr lang="ru-RU" dirty="0" err="1"/>
              <a:t>User</a:t>
            </a:r>
            <a:r>
              <a:rPr lang="ru-RU" dirty="0"/>
              <a:t>. Для применения декоратора используется знак @ :</a:t>
            </a:r>
          </a:p>
          <a:p>
            <a:r>
              <a:rPr lang="en-US" dirty="0"/>
              <a:t>function sealed(constructor: Function) {</a:t>
            </a:r>
          </a:p>
          <a:p>
            <a:r>
              <a:rPr lang="en-US" dirty="0"/>
              <a:t>    console.log("sealed decorator");</a:t>
            </a:r>
          </a:p>
          <a:p>
            <a:r>
              <a:rPr lang="en-US" dirty="0"/>
              <a:t>    </a:t>
            </a:r>
            <a:r>
              <a:rPr lang="en-US" dirty="0" err="1"/>
              <a:t>Object.seal</a:t>
            </a:r>
            <a:r>
              <a:rPr lang="en-US" dirty="0"/>
              <a:t>(constructor);</a:t>
            </a:r>
          </a:p>
          <a:p>
            <a:r>
              <a:rPr lang="en-US" dirty="0"/>
              <a:t>    </a:t>
            </a:r>
            <a:r>
              <a:rPr lang="en-US" dirty="0" err="1"/>
              <a:t>Object.seal</a:t>
            </a:r>
            <a:r>
              <a:rPr lang="en-US" dirty="0"/>
              <a:t>(</a:t>
            </a:r>
            <a:r>
              <a:rPr lang="en-US" dirty="0" err="1"/>
              <a:t>constructor.prototype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@sealed</a:t>
            </a:r>
          </a:p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constructor(name: string){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print():void{</a:t>
            </a:r>
          </a:p>
          <a:p>
            <a:r>
              <a:rPr lang="en-US" dirty="0"/>
              <a:t>        console.log(this.name);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136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6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6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06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7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09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81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83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6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5792F7-226D-4BE4-8F07-9AB2151A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0AFE6-F57C-461D-8706-A6BD7F4ABE7C}"/>
              </a:ext>
            </a:extLst>
          </p:cNvPr>
          <p:cNvSpPr txBox="1"/>
          <p:nvPr/>
        </p:nvSpPr>
        <p:spPr>
          <a:xfrm>
            <a:off x="640080" y="512356"/>
            <a:ext cx="1100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Установка каталога</a:t>
            </a:r>
          </a:p>
          <a:p>
            <a:r>
              <a:rPr lang="ru-RU" dirty="0"/>
              <a:t>С помощью параметра --</a:t>
            </a:r>
            <a:r>
              <a:rPr lang="ru-RU" dirty="0" err="1"/>
              <a:t>outDir</a:t>
            </a:r>
            <a:r>
              <a:rPr lang="ru-RU" dirty="0"/>
              <a:t> можно задать папку для хранения скомпилированных файлов </a:t>
            </a:r>
            <a:r>
              <a:rPr lang="ru-RU" dirty="0" err="1"/>
              <a:t>js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outDir</a:t>
            </a:r>
            <a:r>
              <a:rPr lang="ru-RU" dirty="0"/>
              <a:t> D:\ts\js </a:t>
            </a:r>
            <a:r>
              <a:rPr lang="ru-RU" dirty="0" err="1"/>
              <a:t>app.ts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689BB-BC6E-47EE-80F1-BAAE31622D73}"/>
              </a:ext>
            </a:extLst>
          </p:cNvPr>
          <p:cNvSpPr txBox="1"/>
          <p:nvPr/>
        </p:nvSpPr>
        <p:spPr>
          <a:xfrm>
            <a:off x="640080" y="2188756"/>
            <a:ext cx="1100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Объединение файлов</a:t>
            </a:r>
          </a:p>
          <a:p>
            <a:r>
              <a:rPr lang="ru-RU" dirty="0"/>
              <a:t>Если у нас несколько файлов TS, то с помощью параметра --</a:t>
            </a:r>
            <a:r>
              <a:rPr lang="ru-RU" dirty="0" err="1"/>
              <a:t>outFile</a:t>
            </a:r>
            <a:r>
              <a:rPr lang="ru-RU" dirty="0"/>
              <a:t> их можно объединить в один файл </a:t>
            </a:r>
            <a:r>
              <a:rPr lang="ru-RU" dirty="0" err="1"/>
              <a:t>js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outFile</a:t>
            </a:r>
            <a:r>
              <a:rPr lang="ru-RU" dirty="0"/>
              <a:t> output.js </a:t>
            </a:r>
            <a:r>
              <a:rPr lang="ru-RU" dirty="0" err="1"/>
              <a:t>app.ts</a:t>
            </a:r>
            <a:r>
              <a:rPr lang="ru-RU" dirty="0"/>
              <a:t> </a:t>
            </a:r>
            <a:r>
              <a:rPr lang="ru-RU" dirty="0" err="1"/>
              <a:t>hello.ts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A1A16-6594-4460-9380-C63B521E01B8}"/>
              </a:ext>
            </a:extLst>
          </p:cNvPr>
          <p:cNvSpPr txBox="1"/>
          <p:nvPr/>
        </p:nvSpPr>
        <p:spPr>
          <a:xfrm>
            <a:off x="640080" y="3798392"/>
            <a:ext cx="11003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модуля</a:t>
            </a:r>
          </a:p>
          <a:p>
            <a:r>
              <a:rPr lang="ru-RU" dirty="0"/>
              <a:t>С помощью параметра --</a:t>
            </a:r>
            <a:r>
              <a:rPr lang="en-US" dirty="0"/>
              <a:t>module, </a:t>
            </a:r>
            <a:r>
              <a:rPr lang="ru-RU" dirty="0"/>
              <a:t>либо -</a:t>
            </a:r>
            <a:r>
              <a:rPr lang="en-US" dirty="0"/>
              <a:t>m </a:t>
            </a:r>
            <a:r>
              <a:rPr lang="ru-RU" dirty="0"/>
              <a:t>можно указать тип модуля, который будет использоваться для компиляции. Эта опция может принимать следующие значения: "</a:t>
            </a:r>
            <a:r>
              <a:rPr lang="en-US" dirty="0"/>
              <a:t>None", "</a:t>
            </a:r>
            <a:r>
              <a:rPr lang="en-US" dirty="0" err="1"/>
              <a:t>CommonJS</a:t>
            </a:r>
            <a:r>
              <a:rPr lang="en-US" dirty="0"/>
              <a:t>" (</a:t>
            </a:r>
            <a:r>
              <a:rPr lang="ru-RU" dirty="0"/>
              <a:t>значение по умолчанию, если задана версия </a:t>
            </a:r>
            <a:r>
              <a:rPr lang="en-US" dirty="0"/>
              <a:t>ECMAScript "ES3" </a:t>
            </a:r>
            <a:r>
              <a:rPr lang="ru-RU" dirty="0"/>
              <a:t>или "</a:t>
            </a:r>
            <a:r>
              <a:rPr lang="en-US" dirty="0"/>
              <a:t>ES5"), "AMD", "System", "UMD", "ES2015", "ES2020" </a:t>
            </a:r>
            <a:r>
              <a:rPr lang="ru-RU" dirty="0"/>
              <a:t>и "</a:t>
            </a:r>
            <a:r>
              <a:rPr lang="en-US" dirty="0" err="1"/>
              <a:t>ESNext</a:t>
            </a:r>
            <a:r>
              <a:rPr lang="en-US" dirty="0"/>
              <a:t>".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tsc</a:t>
            </a:r>
            <a:r>
              <a:rPr lang="en-US" dirty="0"/>
              <a:t> -m </a:t>
            </a:r>
            <a:r>
              <a:rPr lang="en-US" dirty="0" err="1"/>
              <a:t>commonjs</a:t>
            </a:r>
            <a:r>
              <a:rPr lang="en-US" dirty="0"/>
              <a:t> </a:t>
            </a:r>
            <a:r>
              <a:rPr lang="en-US" dirty="0" err="1"/>
              <a:t>app.ts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0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35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16E7FB-D15D-4E0E-A4C5-F291337B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CFC88-5EC7-43B6-9795-C4578B5474D2}"/>
              </a:ext>
            </a:extLst>
          </p:cNvPr>
          <p:cNvSpPr txBox="1"/>
          <p:nvPr/>
        </p:nvSpPr>
        <p:spPr>
          <a:xfrm>
            <a:off x="563880" y="420916"/>
            <a:ext cx="1120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Несколько параметров</a:t>
            </a:r>
          </a:p>
          <a:p>
            <a:r>
              <a:rPr lang="ru-RU" dirty="0"/>
              <a:t>Если надо задать несколько параметров, то они и их значения последовательно перечисляются через пробел.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-t ES5 --</a:t>
            </a:r>
            <a:r>
              <a:rPr lang="ru-RU" dirty="0" err="1"/>
              <a:t>outDir</a:t>
            </a:r>
            <a:r>
              <a:rPr lang="ru-RU" dirty="0"/>
              <a:t> </a:t>
            </a:r>
            <a:r>
              <a:rPr lang="ru-RU" dirty="0" err="1"/>
              <a:t>js</a:t>
            </a:r>
            <a:r>
              <a:rPr lang="ru-RU" dirty="0"/>
              <a:t> -m </a:t>
            </a:r>
            <a:r>
              <a:rPr lang="ru-RU" dirty="0" err="1"/>
              <a:t>commonjs</a:t>
            </a:r>
            <a:r>
              <a:rPr lang="ru-RU" dirty="0"/>
              <a:t> </a:t>
            </a:r>
            <a:r>
              <a:rPr lang="ru-RU" dirty="0" err="1"/>
              <a:t>app.ts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E642-3145-4199-8D66-835C7B83BB48}"/>
              </a:ext>
            </a:extLst>
          </p:cNvPr>
          <p:cNvSpPr txBox="1"/>
          <p:nvPr/>
        </p:nvSpPr>
        <p:spPr>
          <a:xfrm>
            <a:off x="563880" y="2212980"/>
            <a:ext cx="11018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Вызов справки</a:t>
            </a:r>
          </a:p>
          <a:p>
            <a:r>
              <a:rPr lang="ru-RU" dirty="0"/>
              <a:t>И чтобы посмотреть все доступные параметры и справку по ним, можно воспользоваться параметром -h: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26742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9D91CB0-8B46-4EA3-949A-1F32E015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3940E-FDC3-404D-915D-5F320171EF5B}"/>
              </a:ext>
            </a:extLst>
          </p:cNvPr>
          <p:cNvSpPr txBox="1"/>
          <p:nvPr/>
        </p:nvSpPr>
        <p:spPr>
          <a:xfrm>
            <a:off x="446532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Файл конфигурации </a:t>
            </a:r>
            <a:r>
              <a:rPr lang="en-US" dirty="0" err="1"/>
              <a:t>tsconfig.json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BF49-CD12-4148-ACE3-3E48C87DB8C3}"/>
              </a:ext>
            </a:extLst>
          </p:cNvPr>
          <p:cNvSpPr txBox="1"/>
          <p:nvPr/>
        </p:nvSpPr>
        <p:spPr>
          <a:xfrm>
            <a:off x="518160" y="1032034"/>
            <a:ext cx="116738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  <a:r>
              <a:rPr lang="ru-RU" dirty="0"/>
              <a:t>     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параметры компиляции</a:t>
            </a:r>
            <a:endParaRPr lang="en-US" dirty="0"/>
          </a:p>
          <a:p>
            <a:r>
              <a:rPr lang="en-US" dirty="0"/>
              <a:t>        "target": "es5",</a:t>
            </a:r>
          </a:p>
          <a:p>
            <a:r>
              <a:rPr lang="en-US" dirty="0"/>
              <a:t>        "</a:t>
            </a:r>
            <a:r>
              <a:rPr lang="en-US" dirty="0" err="1"/>
              <a:t>removeComments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outDir</a:t>
            </a:r>
            <a:r>
              <a:rPr lang="en-US" dirty="0"/>
              <a:t>": "</a:t>
            </a:r>
            <a:r>
              <a:rPr lang="en-US" dirty="0" err="1"/>
              <a:t>js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sourceMap</a:t>
            </a:r>
            <a:r>
              <a:rPr lang="en-US" dirty="0"/>
              <a:t>": true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"main.js"</a:t>
            </a:r>
          </a:p>
          <a:p>
            <a:r>
              <a:rPr lang="en-US" dirty="0"/>
              <a:t>    }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fr-FR" dirty="0"/>
              <a:t>"files":[</a:t>
            </a:r>
            <a:r>
              <a:rPr lang="ru-RU" dirty="0"/>
              <a:t>	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набор включаемых в проект файлов</a:t>
            </a:r>
            <a:endParaRPr lang="fr-FR" dirty="0"/>
          </a:p>
          <a:p>
            <a:r>
              <a:rPr lang="fr-FR" dirty="0"/>
              <a:t>        "app.ts",</a:t>
            </a:r>
          </a:p>
          <a:p>
            <a:r>
              <a:rPr lang="fr-FR" dirty="0"/>
              <a:t>        "interfaces.ts",</a:t>
            </a:r>
          </a:p>
          <a:p>
            <a:r>
              <a:rPr lang="fr-FR" dirty="0"/>
              <a:t>        "classes.ts",</a:t>
            </a:r>
          </a:p>
          <a:p>
            <a:r>
              <a:rPr lang="fr-FR" dirty="0"/>
              <a:t>    ]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"exclude":[</a:t>
            </a:r>
            <a:r>
              <a:rPr lang="ru-RU" dirty="0"/>
              <a:t>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исключает при компиляции определенные файлы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wwwroot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node_modules</a:t>
            </a:r>
            <a:r>
              <a:rPr lang="en-US" dirty="0"/>
              <a:t>"</a:t>
            </a:r>
          </a:p>
          <a:p>
            <a:r>
              <a:rPr lang="en-US" dirty="0"/>
              <a:t>    ]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    </a:t>
            </a:r>
            <a:r>
              <a:rPr lang="en-US" dirty="0"/>
              <a:t>"</a:t>
            </a:r>
            <a:r>
              <a:rPr lang="en-US" dirty="0" err="1"/>
              <a:t>compileOnSave</a:t>
            </a:r>
            <a:r>
              <a:rPr lang="en-US" dirty="0"/>
              <a:t>": true</a:t>
            </a:r>
            <a:r>
              <a:rPr lang="ru-RU" dirty="0"/>
              <a:t>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генерировать все файлы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js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при каждом сохранении файлов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TypeScript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108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5857</Words>
  <Application>Microsoft Office PowerPoint</Application>
  <PresentationFormat>Широкоэкранный</PresentationFormat>
  <Paragraphs>924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80" baseType="lpstr">
      <vt:lpstr>Arial</vt:lpstr>
      <vt:lpstr>Arial Unicode MS</vt:lpstr>
      <vt:lpstr>Calibri</vt:lpstr>
      <vt:lpstr>Calibri Light</vt:lpstr>
      <vt:lpstr>Helvetica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10</cp:revision>
  <dcterms:created xsi:type="dcterms:W3CDTF">2022-12-14T11:33:23Z</dcterms:created>
  <dcterms:modified xsi:type="dcterms:W3CDTF">2022-12-15T16:33:59Z</dcterms:modified>
</cp:coreProperties>
</file>