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73" r:id="rId8"/>
    <p:sldId id="268" r:id="rId9"/>
    <p:sldId id="272" r:id="rId10"/>
    <p:sldId id="269" r:id="rId11"/>
    <p:sldId id="271" r:id="rId12"/>
    <p:sldId id="279" r:id="rId13"/>
    <p:sldId id="270" r:id="rId14"/>
    <p:sldId id="274" r:id="rId15"/>
    <p:sldId id="275" r:id="rId16"/>
    <p:sldId id="276" r:id="rId17"/>
    <p:sldId id="277" r:id="rId18"/>
    <p:sldId id="278" r:id="rId19"/>
    <p:sldId id="280" r:id="rId20"/>
    <p:sldId id="26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DA34B3E-79DD-4918-93E8-ABD1D2B23B79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37209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B3E-79DD-4918-93E8-ABD1D2B23B79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52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B3E-79DD-4918-93E8-ABD1D2B23B79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48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B3E-79DD-4918-93E8-ABD1D2B23B79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3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A34B3E-79DD-4918-93E8-ABD1D2B23B79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86054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B3E-79DD-4918-93E8-ABD1D2B23B79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3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B3E-79DD-4918-93E8-ABD1D2B23B79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7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B3E-79DD-4918-93E8-ABD1D2B23B79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36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4B3E-79DD-4918-93E8-ABD1D2B23B79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91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A34B3E-79DD-4918-93E8-ABD1D2B23B79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783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A34B3E-79DD-4918-93E8-ABD1D2B23B79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54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DA34B3E-79DD-4918-93E8-ABD1D2B23B79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C8B9132-856F-42BC-8F55-CE2378CD70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645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JavaScript/Reference/Operators/Arithmetic_Operators#&#24130;_(**)" TargetMode="External"/><Relationship Id="rId2" Type="http://schemas.openxmlformats.org/officeDocument/2006/relationships/hyperlink" Target="https://developer.mozilla.org/zh-CN/docs/Web/JavaScript/Reference/Global_Objects/Array/includ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JavaScript/Reference/Global_Objects/String/padEnd" TargetMode="External"/><Relationship Id="rId2" Type="http://schemas.openxmlformats.org/officeDocument/2006/relationships/hyperlink" Target="https://developer.mozilla.org/zh-CN/docs/Web/JavaScript/Reference/Global_Objects/String/padStar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hub.com/tc39/proposal-object-getownpropertydescriptor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egmentfault.com/a/1190000010755858" TargetMode="External"/><Relationship Id="rId2" Type="http://schemas.openxmlformats.org/officeDocument/2006/relationships/hyperlink" Target="http://es6.ruanyifeng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xploringjs.com/es2016-es2017/ch_shared-array-buffer.html" TargetMode="External"/><Relationship Id="rId4" Type="http://schemas.openxmlformats.org/officeDocument/2006/relationships/hyperlink" Target="https://blog.csdn.net/u011969595/article/details/8016681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ES6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>
            <a:normAutofit/>
          </a:bodyPr>
          <a:lstStyle/>
          <a:p>
            <a:r>
              <a:rPr lang="en-US" altLang="zh-CN" dirty="0"/>
              <a:t>Symbol</a:t>
            </a:r>
            <a:endParaRPr lang="en-US" altLang="zh-CN" dirty="0" smtClean="0"/>
          </a:p>
          <a:p>
            <a:pPr lvl="1"/>
            <a:r>
              <a:rPr lang="zh-CN" altLang="en-US" dirty="0"/>
              <a:t>一种新的原始数据类型</a:t>
            </a:r>
            <a:r>
              <a:rPr lang="en-US" altLang="zh-CN" dirty="0"/>
              <a:t>Symbol</a:t>
            </a:r>
            <a:r>
              <a:rPr lang="zh-CN" altLang="en-US" dirty="0"/>
              <a:t>，表示独一无二的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Symbol</a:t>
            </a:r>
            <a:r>
              <a:rPr lang="zh-CN" altLang="en-US" dirty="0"/>
              <a:t>函数</a:t>
            </a:r>
            <a:r>
              <a:rPr lang="zh-CN" altLang="en-US" dirty="0" smtClean="0"/>
              <a:t>生成，</a:t>
            </a:r>
            <a:r>
              <a:rPr lang="en-US" altLang="zh-CN" dirty="0"/>
              <a:t>Symbol</a:t>
            </a:r>
            <a:r>
              <a:rPr lang="zh-CN" altLang="en-US" dirty="0"/>
              <a:t>函数前不能使用</a:t>
            </a:r>
            <a:r>
              <a:rPr lang="en-US" altLang="zh-CN" dirty="0"/>
              <a:t>new</a:t>
            </a:r>
            <a:r>
              <a:rPr lang="zh-CN" altLang="en-US" dirty="0"/>
              <a:t>命令，否则会报</a:t>
            </a:r>
            <a:r>
              <a:rPr lang="zh-CN" altLang="en-US" dirty="0" smtClean="0"/>
              <a:t>错</a:t>
            </a:r>
            <a:endParaRPr lang="en-US" altLang="zh-CN" dirty="0" smtClean="0"/>
          </a:p>
          <a:p>
            <a:pPr marL="987552" lvl="2" indent="0">
              <a:buNone/>
            </a:pPr>
            <a:r>
              <a:rPr lang="en-US" altLang="zh-CN" sz="1400" i="1" dirty="0" smtClean="0"/>
              <a:t>let </a:t>
            </a:r>
            <a:r>
              <a:rPr lang="en-US" altLang="zh-CN" sz="1400" i="1" dirty="0"/>
              <a:t>s1 = Symbol('foo');</a:t>
            </a:r>
          </a:p>
          <a:p>
            <a:pPr marL="987552" lvl="2" indent="0">
              <a:buNone/>
            </a:pPr>
            <a:r>
              <a:rPr lang="en-US" altLang="zh-CN" sz="1400" i="1" dirty="0"/>
              <a:t>let s2 = Symbol('foo');</a:t>
            </a:r>
          </a:p>
          <a:p>
            <a:pPr marL="987552" lvl="2" indent="0">
              <a:buNone/>
            </a:pPr>
            <a:r>
              <a:rPr lang="en-US" altLang="zh-CN" sz="1400" i="1" dirty="0"/>
              <a:t>s1 === s2 // false</a:t>
            </a:r>
          </a:p>
          <a:p>
            <a:pPr lvl="1"/>
            <a:r>
              <a:rPr lang="en-US" altLang="zh-CN" i="0" dirty="0"/>
              <a:t>Symbol </a:t>
            </a:r>
            <a:r>
              <a:rPr lang="zh-CN" altLang="en-US" i="0" dirty="0"/>
              <a:t>值也可以转为布尔值，但是不能转为数值</a:t>
            </a:r>
            <a:r>
              <a:rPr lang="zh-CN" altLang="en-US" i="0" dirty="0" smtClean="0"/>
              <a:t>。</a:t>
            </a:r>
            <a:endParaRPr lang="en-US" altLang="zh-CN" i="0" dirty="0" smtClean="0"/>
          </a:p>
          <a:p>
            <a:pPr lvl="1"/>
            <a:r>
              <a:rPr lang="en-US" altLang="zh-CN" i="0" dirty="0" err="1" smtClean="0"/>
              <a:t>Symbol.for</a:t>
            </a:r>
            <a:r>
              <a:rPr lang="en-US" altLang="zh-CN" i="0" dirty="0" smtClean="0"/>
              <a:t>()</a:t>
            </a:r>
          </a:p>
          <a:p>
            <a:pPr marL="987552" lvl="2" indent="0">
              <a:lnSpc>
                <a:spcPct val="104000"/>
              </a:lnSpc>
              <a:buNone/>
            </a:pPr>
            <a:r>
              <a:rPr lang="zh-CN" altLang="en-US" sz="1400" i="1" dirty="0"/>
              <a:t>它接受一个字符串作为参数，然后搜索有没有以该参数作为名称的 </a:t>
            </a:r>
            <a:r>
              <a:rPr lang="en-US" altLang="zh-CN" sz="1400" i="1" dirty="0"/>
              <a:t>Symbol </a:t>
            </a:r>
            <a:r>
              <a:rPr lang="zh-CN" altLang="en-US" sz="1400" i="1" dirty="0"/>
              <a:t>值。如果有，就返回这个 </a:t>
            </a:r>
            <a:r>
              <a:rPr lang="en-US" altLang="zh-CN" sz="1400" i="1" dirty="0"/>
              <a:t>Symbol </a:t>
            </a:r>
            <a:r>
              <a:rPr lang="zh-CN" altLang="en-US" sz="1400" i="1" dirty="0"/>
              <a:t>值，否则就新建并返回一个以该字符串为名称的 </a:t>
            </a:r>
            <a:r>
              <a:rPr lang="en-US" altLang="zh-CN" sz="1400" i="1" dirty="0"/>
              <a:t>Symbol </a:t>
            </a:r>
            <a:r>
              <a:rPr lang="zh-CN" altLang="en-US" sz="1400" i="1" dirty="0"/>
              <a:t>值。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/>
              <a:t>let s1 = </a:t>
            </a:r>
            <a:r>
              <a:rPr lang="en-US" altLang="zh-CN" sz="1400" i="1" dirty="0" err="1"/>
              <a:t>Symbol.for</a:t>
            </a:r>
            <a:r>
              <a:rPr lang="en-US" altLang="zh-CN" sz="1400" i="1" dirty="0"/>
              <a:t>('foo');</a:t>
            </a:r>
          </a:p>
          <a:p>
            <a:pPr marL="987552" lvl="2" indent="0">
              <a:buNone/>
            </a:pPr>
            <a:r>
              <a:rPr lang="en-US" altLang="zh-CN" sz="1400" i="1" dirty="0"/>
              <a:t>let s2 = </a:t>
            </a:r>
            <a:r>
              <a:rPr lang="en-US" altLang="zh-CN" sz="1400" i="1" dirty="0" err="1"/>
              <a:t>Symbol.for</a:t>
            </a:r>
            <a:r>
              <a:rPr lang="en-US" altLang="zh-CN" sz="1400" i="1" dirty="0"/>
              <a:t>('foo');</a:t>
            </a:r>
          </a:p>
          <a:p>
            <a:pPr marL="987552" lvl="2" indent="0">
              <a:buNone/>
            </a:pPr>
            <a:r>
              <a:rPr lang="en-US" altLang="zh-CN" sz="1400" i="1" dirty="0"/>
              <a:t>s1 === s2 // true</a:t>
            </a:r>
          </a:p>
          <a:p>
            <a:pPr lvl="2"/>
            <a:endParaRPr lang="en-US" altLang="zh-CN" i="0" dirty="0"/>
          </a:p>
          <a:p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23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Set</a:t>
            </a:r>
          </a:p>
          <a:p>
            <a:pPr lvl="1"/>
            <a:r>
              <a:rPr lang="zh-CN" altLang="en-US" i="0" dirty="0" smtClean="0"/>
              <a:t>类似于数组，但是成员的值都是唯一的，没有重复的值。</a:t>
            </a:r>
            <a:endParaRPr lang="en-US" altLang="zh-CN" i="0" dirty="0" smtClean="0"/>
          </a:p>
          <a:p>
            <a:pPr marL="987552" lvl="2" indent="0">
              <a:buNone/>
            </a:pPr>
            <a:r>
              <a:rPr lang="en-US" altLang="zh-CN" sz="1400" i="1" dirty="0" err="1" smtClean="0"/>
              <a:t>const</a:t>
            </a:r>
            <a:r>
              <a:rPr lang="en-US" altLang="zh-CN" sz="1400" i="1" dirty="0" smtClean="0"/>
              <a:t> </a:t>
            </a:r>
            <a:r>
              <a:rPr lang="en-US" altLang="zh-CN" sz="1400" i="1" dirty="0"/>
              <a:t>s = new Set([1, 2, 3, 3, 3, 3]);</a:t>
            </a:r>
          </a:p>
          <a:p>
            <a:pPr marL="987552" lvl="2" indent="0">
              <a:buNone/>
            </a:pPr>
            <a:r>
              <a:rPr lang="en-US" altLang="zh-CN" sz="1400" i="1" dirty="0" smtClean="0"/>
              <a:t>[... </a:t>
            </a:r>
            <a:r>
              <a:rPr lang="en-US" altLang="zh-CN" sz="1400" i="1" dirty="0"/>
              <a:t>s];  // [1,2,3]</a:t>
            </a:r>
          </a:p>
          <a:p>
            <a:pPr marL="987552" lvl="2" indent="0">
              <a:buNone/>
            </a:pPr>
            <a:r>
              <a:rPr lang="en-US" altLang="zh-CN" sz="1400" i="1" dirty="0" err="1" smtClean="0"/>
              <a:t>s.size</a:t>
            </a:r>
            <a:r>
              <a:rPr lang="en-US" altLang="zh-CN" sz="1400" i="1" dirty="0"/>
              <a:t>; // 3</a:t>
            </a:r>
          </a:p>
          <a:p>
            <a:pPr lvl="1"/>
            <a:r>
              <a:rPr lang="en-US" altLang="zh-CN" dirty="0"/>
              <a:t>Set </a:t>
            </a:r>
            <a:r>
              <a:rPr lang="zh-CN" altLang="en-US" dirty="0"/>
              <a:t>内部，两个</a:t>
            </a:r>
            <a:r>
              <a:rPr lang="en-US" altLang="zh-CN" dirty="0" err="1"/>
              <a:t>NaN</a:t>
            </a:r>
            <a:r>
              <a:rPr lang="zh-CN" altLang="en-US" dirty="0"/>
              <a:t>是相等</a:t>
            </a:r>
            <a:endParaRPr lang="en-US" altLang="zh-CN" dirty="0" smtClean="0"/>
          </a:p>
          <a:p>
            <a:r>
              <a:rPr lang="en-US" altLang="zh-CN" dirty="0" err="1" smtClean="0"/>
              <a:t>WeetSet</a:t>
            </a:r>
            <a:endParaRPr lang="en-US" altLang="zh-CN" dirty="0" smtClean="0"/>
          </a:p>
          <a:p>
            <a:pPr lvl="1"/>
            <a:r>
              <a:rPr lang="zh-CN" altLang="en-US" i="0" dirty="0"/>
              <a:t>类似于对象</a:t>
            </a:r>
            <a:r>
              <a:rPr lang="zh-CN" altLang="en-US" i="0" dirty="0" smtClean="0"/>
              <a:t>，</a:t>
            </a:r>
            <a:r>
              <a:rPr lang="zh-CN" altLang="en-US" i="0" dirty="0"/>
              <a:t>也是</a:t>
            </a:r>
            <a:r>
              <a:rPr lang="zh-CN" altLang="en-US" dirty="0" smtClean="0"/>
              <a:t>键</a:t>
            </a:r>
            <a:r>
              <a:rPr lang="zh-CN" altLang="en-US" dirty="0"/>
              <a:t>值对的</a:t>
            </a:r>
            <a:r>
              <a:rPr lang="zh-CN" altLang="en-US" dirty="0" smtClean="0"/>
              <a:t>集合</a:t>
            </a:r>
            <a:r>
              <a:rPr lang="zh-CN" altLang="en-US" i="0" dirty="0"/>
              <a:t>，各种类型的值（包括对象）都可以当作键</a:t>
            </a:r>
            <a:r>
              <a:rPr lang="zh-CN" altLang="en-US" i="0" dirty="0" smtClean="0"/>
              <a:t>。</a:t>
            </a:r>
            <a:endParaRPr lang="en-US" altLang="zh-CN" i="0" dirty="0" smtClean="0"/>
          </a:p>
          <a:p>
            <a:pPr lvl="1"/>
            <a:r>
              <a:rPr lang="zh-CN" altLang="en-US" i="0" dirty="0"/>
              <a:t>对同一个对象的引用，</a:t>
            </a:r>
            <a:r>
              <a:rPr lang="en-US" altLang="zh-CN" i="0" dirty="0"/>
              <a:t>Map </a:t>
            </a:r>
            <a:r>
              <a:rPr lang="zh-CN" altLang="en-US" i="0" dirty="0"/>
              <a:t>结构才将其视为同一个</a:t>
            </a:r>
            <a:r>
              <a:rPr lang="zh-CN" altLang="en-US" i="0" dirty="0" smtClean="0"/>
              <a:t>键</a:t>
            </a:r>
            <a:endParaRPr lang="en-US" altLang="zh-CN" i="0" dirty="0" smtClean="0"/>
          </a:p>
          <a:p>
            <a:pPr marL="987552" lvl="2" indent="0">
              <a:buNone/>
            </a:pPr>
            <a:r>
              <a:rPr lang="en-US" altLang="zh-CN" sz="1400" i="1" dirty="0" err="1"/>
              <a:t>const</a:t>
            </a:r>
            <a:r>
              <a:rPr lang="en-US" altLang="zh-CN" sz="1400" i="1" dirty="0"/>
              <a:t> map = new Map([['name', </a:t>
            </a:r>
            <a:r>
              <a:rPr lang="en-US" altLang="zh-CN" sz="1400" i="1" dirty="0" smtClean="0"/>
              <a:t>‘tony'], [‘age', 18]]);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 err="1"/>
              <a:t>map.set</a:t>
            </a:r>
            <a:r>
              <a:rPr lang="en-US" altLang="zh-CN" sz="1400" i="1" dirty="0" smtClean="0"/>
              <a:t>([], 123);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 err="1"/>
              <a:t>map.get</a:t>
            </a:r>
            <a:r>
              <a:rPr lang="en-US" altLang="zh-CN" sz="1400" i="1" dirty="0" smtClean="0"/>
              <a:t>([]) </a:t>
            </a:r>
            <a:r>
              <a:rPr lang="en-US" altLang="zh-CN" sz="1400" i="1" dirty="0"/>
              <a:t>// undefined</a:t>
            </a:r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736" y="2179376"/>
            <a:ext cx="1906972" cy="1564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522" y="2179375"/>
            <a:ext cx="1610751" cy="156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6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>
            <a:normAutofit/>
          </a:bodyPr>
          <a:lstStyle/>
          <a:p>
            <a:r>
              <a:rPr lang="en-US" altLang="zh-CN" dirty="0"/>
              <a:t>Map</a:t>
            </a:r>
            <a:endParaRPr lang="en-US" altLang="zh-CN" dirty="0" smtClean="0"/>
          </a:p>
          <a:p>
            <a:pPr lvl="1"/>
            <a:r>
              <a:rPr lang="zh-CN" altLang="en-US" i="0" dirty="0" smtClean="0"/>
              <a:t>类似于数组，但是成员的值都是唯一的，没有重复的值。</a:t>
            </a:r>
            <a:endParaRPr lang="en-US" altLang="zh-CN" i="0" dirty="0" smtClean="0"/>
          </a:p>
          <a:p>
            <a:pPr marL="987552" lvl="2" indent="0">
              <a:buNone/>
            </a:pPr>
            <a:r>
              <a:rPr lang="en-US" altLang="zh-CN" sz="1400" i="1" dirty="0" err="1" smtClean="0"/>
              <a:t>const</a:t>
            </a:r>
            <a:r>
              <a:rPr lang="en-US" altLang="zh-CN" sz="1400" i="1" dirty="0" smtClean="0"/>
              <a:t> </a:t>
            </a:r>
            <a:r>
              <a:rPr lang="en-US" altLang="zh-CN" sz="1400" i="1" dirty="0"/>
              <a:t>s = new Set([1, 2, 3, 3, 3, 3]);</a:t>
            </a:r>
          </a:p>
          <a:p>
            <a:pPr marL="987552" lvl="2" indent="0">
              <a:buNone/>
            </a:pPr>
            <a:r>
              <a:rPr lang="en-US" altLang="zh-CN" sz="1400" i="1" dirty="0" smtClean="0"/>
              <a:t>[... </a:t>
            </a:r>
            <a:r>
              <a:rPr lang="en-US" altLang="zh-CN" sz="1400" i="1" dirty="0"/>
              <a:t>s];  // [1,2,3]</a:t>
            </a:r>
          </a:p>
          <a:p>
            <a:pPr marL="987552" lvl="2" indent="0">
              <a:buNone/>
            </a:pPr>
            <a:r>
              <a:rPr lang="en-US" altLang="zh-CN" sz="1400" i="1" dirty="0" err="1" smtClean="0"/>
              <a:t>s.size</a:t>
            </a:r>
            <a:r>
              <a:rPr lang="en-US" altLang="zh-CN" sz="1400" i="1" dirty="0"/>
              <a:t>; // 3</a:t>
            </a:r>
          </a:p>
          <a:p>
            <a:pPr lvl="1"/>
            <a:r>
              <a:rPr lang="en-US" altLang="zh-CN" dirty="0"/>
              <a:t>Set </a:t>
            </a:r>
            <a:r>
              <a:rPr lang="zh-CN" altLang="en-US" dirty="0"/>
              <a:t>内部，两个</a:t>
            </a:r>
            <a:r>
              <a:rPr lang="en-US" altLang="zh-CN" dirty="0" err="1"/>
              <a:t>NaN</a:t>
            </a:r>
            <a:r>
              <a:rPr lang="zh-CN" altLang="en-US" dirty="0"/>
              <a:t>是相等</a:t>
            </a:r>
            <a:endParaRPr lang="en-US" altLang="zh-CN" dirty="0" smtClean="0"/>
          </a:p>
          <a:p>
            <a:r>
              <a:rPr lang="en-US" altLang="zh-CN" dirty="0" err="1" smtClean="0"/>
              <a:t>WeetMap</a:t>
            </a:r>
            <a:endParaRPr lang="en-US" altLang="zh-CN" dirty="0" smtClean="0"/>
          </a:p>
          <a:p>
            <a:pPr lvl="1"/>
            <a:r>
              <a:rPr lang="zh-CN" altLang="en-US" i="0" dirty="0"/>
              <a:t>类似于对象</a:t>
            </a:r>
            <a:r>
              <a:rPr lang="zh-CN" altLang="en-US" i="0" dirty="0" smtClean="0"/>
              <a:t>，</a:t>
            </a:r>
            <a:r>
              <a:rPr lang="zh-CN" altLang="en-US" i="0" dirty="0"/>
              <a:t>也是</a:t>
            </a:r>
            <a:r>
              <a:rPr lang="zh-CN" altLang="en-US" dirty="0" smtClean="0"/>
              <a:t>键</a:t>
            </a:r>
            <a:r>
              <a:rPr lang="zh-CN" altLang="en-US" dirty="0"/>
              <a:t>值对的</a:t>
            </a:r>
            <a:r>
              <a:rPr lang="zh-CN" altLang="en-US" dirty="0" smtClean="0"/>
              <a:t>集合</a:t>
            </a:r>
            <a:r>
              <a:rPr lang="zh-CN" altLang="en-US" i="0" dirty="0"/>
              <a:t>，各种类型的值（包括对象）都可以当作键</a:t>
            </a:r>
            <a:r>
              <a:rPr lang="zh-CN" altLang="en-US" i="0" dirty="0" smtClean="0"/>
              <a:t>。</a:t>
            </a:r>
            <a:endParaRPr lang="en-US" altLang="zh-CN" i="0" dirty="0" smtClean="0"/>
          </a:p>
          <a:p>
            <a:pPr lvl="1"/>
            <a:r>
              <a:rPr lang="zh-CN" altLang="en-US" i="0" dirty="0"/>
              <a:t>对同一个对象的引用，</a:t>
            </a:r>
            <a:r>
              <a:rPr lang="en-US" altLang="zh-CN" i="0" dirty="0"/>
              <a:t>Map </a:t>
            </a:r>
            <a:r>
              <a:rPr lang="zh-CN" altLang="en-US" i="0" dirty="0"/>
              <a:t>结构才将其视为同一个</a:t>
            </a:r>
            <a:r>
              <a:rPr lang="zh-CN" altLang="en-US" i="0" dirty="0" smtClean="0"/>
              <a:t>键</a:t>
            </a:r>
            <a:endParaRPr lang="en-US" altLang="zh-CN" i="0" dirty="0" smtClean="0"/>
          </a:p>
          <a:p>
            <a:pPr marL="987552" lvl="2" indent="0">
              <a:buNone/>
            </a:pPr>
            <a:r>
              <a:rPr lang="en-US" altLang="zh-CN" sz="1400" i="1" dirty="0" err="1"/>
              <a:t>const</a:t>
            </a:r>
            <a:r>
              <a:rPr lang="en-US" altLang="zh-CN" sz="1400" i="1" dirty="0"/>
              <a:t> map = new Map([['name', </a:t>
            </a:r>
            <a:r>
              <a:rPr lang="en-US" altLang="zh-CN" sz="1400" i="1" dirty="0" smtClean="0"/>
              <a:t>‘tony'], [‘age', 18]]);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 err="1"/>
              <a:t>map.set</a:t>
            </a:r>
            <a:r>
              <a:rPr lang="en-US" altLang="zh-CN" sz="1400" i="1" dirty="0" smtClean="0"/>
              <a:t>([], 123);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 err="1"/>
              <a:t>map.get</a:t>
            </a:r>
            <a:r>
              <a:rPr lang="en-US" altLang="zh-CN" sz="1400" i="1" dirty="0" smtClean="0"/>
              <a:t>([]) </a:t>
            </a:r>
            <a:r>
              <a:rPr lang="en-US" altLang="zh-CN" sz="1400" i="1" dirty="0"/>
              <a:t>// undefined</a:t>
            </a:r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736" y="2179376"/>
            <a:ext cx="1906972" cy="1564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522" y="2179375"/>
            <a:ext cx="1610751" cy="156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/>
          <a:lstStyle/>
          <a:p>
            <a:r>
              <a:rPr lang="zh-CN" altLang="en-US" dirty="0" smtClean="0"/>
              <a:t>数组的扩展</a:t>
            </a:r>
            <a:endParaRPr lang="en-US" altLang="zh-CN" dirty="0" smtClean="0"/>
          </a:p>
          <a:p>
            <a:pPr lvl="1"/>
            <a:r>
              <a:rPr lang="en-US" altLang="zh-CN" i="0" dirty="0" smtClean="0"/>
              <a:t>find() </a:t>
            </a:r>
            <a:r>
              <a:rPr lang="zh-CN" altLang="en-US" i="0" dirty="0" smtClean="0"/>
              <a:t>和</a:t>
            </a:r>
            <a:r>
              <a:rPr lang="en-US" altLang="zh-CN" i="0" dirty="0" smtClean="0"/>
              <a:t> </a:t>
            </a:r>
            <a:r>
              <a:rPr lang="en-US" altLang="zh-CN" dirty="0" err="1" smtClean="0"/>
              <a:t>findIndex</a:t>
            </a:r>
            <a:r>
              <a:rPr lang="en-US" altLang="zh-CN" dirty="0" smtClean="0"/>
              <a:t>()</a:t>
            </a:r>
          </a:p>
          <a:p>
            <a:pPr marL="987552" lvl="2" indent="0">
              <a:buNone/>
            </a:pPr>
            <a:r>
              <a:rPr lang="en-US" altLang="zh-CN" sz="1400" i="1" dirty="0" err="1"/>
              <a:t>arr.find</a:t>
            </a:r>
            <a:r>
              <a:rPr lang="en-US" altLang="zh-CN" sz="1400" i="1" dirty="0"/>
              <a:t>(function(value, index, </a:t>
            </a:r>
            <a:r>
              <a:rPr lang="en-US" altLang="zh-CN" sz="1400" i="1" dirty="0" err="1"/>
              <a:t>arr</a:t>
            </a:r>
            <a:r>
              <a:rPr lang="en-US" altLang="zh-CN" sz="1400" i="1" dirty="0"/>
              <a:t>){}</a:t>
            </a:r>
          </a:p>
          <a:p>
            <a:pPr marL="987552" lvl="2" indent="0">
              <a:buNone/>
            </a:pPr>
            <a:r>
              <a:rPr lang="zh-CN" altLang="en-US" sz="1400" i="1" dirty="0"/>
              <a:t>这两个方法都可以发现</a:t>
            </a:r>
            <a:r>
              <a:rPr lang="en-US" altLang="zh-CN" sz="1400" i="1" dirty="0" err="1"/>
              <a:t>NaN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 smtClean="0"/>
              <a:t>//</a:t>
            </a:r>
            <a:r>
              <a:rPr lang="zh-CN" altLang="en-US" sz="1400" i="1" dirty="0"/>
              <a:t>数组去重</a:t>
            </a:r>
          </a:p>
          <a:p>
            <a:pPr marL="987552" lvl="2" indent="0">
              <a:buNone/>
            </a:pPr>
            <a:r>
              <a:rPr lang="en-US" altLang="zh-CN" sz="1400" i="1" dirty="0"/>
              <a:t>[...new Set(array)]</a:t>
            </a:r>
          </a:p>
          <a:p>
            <a:pPr lvl="1"/>
            <a:r>
              <a:rPr lang="en-US" altLang="zh-CN" dirty="0" smtClean="0"/>
              <a:t>from()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of()</a:t>
            </a:r>
          </a:p>
          <a:p>
            <a:pPr marL="987552" lvl="2" indent="0">
              <a:buNone/>
            </a:pPr>
            <a:r>
              <a:rPr lang="en-US" altLang="zh-CN" sz="1400" i="1" dirty="0" err="1"/>
              <a:t>Array.from</a:t>
            </a:r>
            <a:r>
              <a:rPr lang="zh-CN" altLang="en-US" sz="1400" i="1" dirty="0"/>
              <a:t>方法用于将两类对象转为真正的数组：类似数组的对象（</a:t>
            </a:r>
            <a:r>
              <a:rPr lang="en-US" altLang="zh-CN" sz="1400" i="1" dirty="0"/>
              <a:t>array-like object</a:t>
            </a:r>
            <a:r>
              <a:rPr lang="zh-CN" altLang="en-US" sz="1400" i="1" dirty="0"/>
              <a:t>）和可遍历（</a:t>
            </a:r>
            <a:r>
              <a:rPr lang="en-US" altLang="zh-CN" sz="1400" i="1" dirty="0" err="1"/>
              <a:t>iterable</a:t>
            </a:r>
            <a:r>
              <a:rPr lang="zh-CN" altLang="en-US" sz="1400" i="1" dirty="0"/>
              <a:t>）的对象（包括 </a:t>
            </a:r>
            <a:r>
              <a:rPr lang="en-US" altLang="zh-CN" sz="1400" i="1" dirty="0"/>
              <a:t>ES6 </a:t>
            </a:r>
            <a:r>
              <a:rPr lang="zh-CN" altLang="en-US" sz="1400" i="1" dirty="0"/>
              <a:t>新增的数据结构 </a:t>
            </a:r>
            <a:r>
              <a:rPr lang="en-US" altLang="zh-CN" sz="1400" i="1" dirty="0"/>
              <a:t>Set </a:t>
            </a:r>
            <a:r>
              <a:rPr lang="zh-CN" altLang="en-US" sz="1400" i="1" dirty="0"/>
              <a:t>和 </a:t>
            </a:r>
            <a:r>
              <a:rPr lang="en-US" altLang="zh-CN" sz="1400" i="1" dirty="0"/>
              <a:t>Map</a:t>
            </a:r>
            <a:r>
              <a:rPr lang="zh-CN" altLang="en-US" sz="1400" i="1" dirty="0"/>
              <a:t>）。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 err="1"/>
              <a:t>Array.from</a:t>
            </a:r>
            <a:r>
              <a:rPr lang="en-US" altLang="zh-CN" sz="1400" i="1" dirty="0"/>
              <a:t>(new Set(array</a:t>
            </a:r>
            <a:r>
              <a:rPr lang="en-US" altLang="zh-CN" sz="1400" i="1" dirty="0" smtClean="0"/>
              <a:t>));  // </a:t>
            </a:r>
            <a:r>
              <a:rPr lang="zh-CN" altLang="en-US" sz="1400" i="1" dirty="0" smtClean="0"/>
              <a:t>数组去重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 err="1"/>
              <a:t>Array.of</a:t>
            </a:r>
            <a:r>
              <a:rPr lang="zh-CN" altLang="en-US" sz="1400" i="1" dirty="0"/>
              <a:t>方法用于将一组值，转换为数组。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 err="1"/>
              <a:t>Array.of</a:t>
            </a:r>
            <a:r>
              <a:rPr lang="en-US" altLang="zh-CN" sz="1400" i="1" dirty="0"/>
              <a:t>(3, 11, 8) // [3,11,8]</a:t>
            </a:r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37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2"/>
            <a:ext cx="9601200" cy="1485900"/>
          </a:xfrm>
        </p:spPr>
        <p:txBody>
          <a:bodyPr/>
          <a:lstStyle/>
          <a:p>
            <a:r>
              <a:rPr lang="en-US" altLang="zh-CN" dirty="0" smtClean="0"/>
              <a:t>ES2016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10789"/>
            <a:ext cx="9601200" cy="485067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>
                <a:hlinkClick r:id="rId2"/>
              </a:rPr>
              <a:t>Array.prototype.includes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zh-CN" altLang="en-US" dirty="0" smtClean="0"/>
              <a:t>查找一个值在不在数组中，在返回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，否则返回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zh-CN" altLang="en-US" dirty="0" smtClean="0"/>
              <a:t>用法</a:t>
            </a:r>
            <a:r>
              <a:rPr lang="zh-CN" altLang="en-US" dirty="0"/>
              <a:t>：</a:t>
            </a:r>
          </a:p>
          <a:p>
            <a:pPr marL="530352" lvl="1" indent="0">
              <a:buNone/>
            </a:pPr>
            <a:r>
              <a:rPr lang="en-US" altLang="zh-CN" dirty="0" err="1" smtClean="0"/>
              <a:t>arr.includes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searchElement</a:t>
            </a:r>
            <a:r>
              <a:rPr lang="en-US" altLang="zh-CN" dirty="0"/>
              <a:t>)</a:t>
            </a:r>
          </a:p>
          <a:p>
            <a:pPr marL="530352" lvl="1" indent="0">
              <a:buNone/>
            </a:pPr>
            <a:r>
              <a:rPr lang="en-US" altLang="zh-CN" dirty="0" err="1" smtClean="0"/>
              <a:t>arr.includes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searchElement</a:t>
            </a:r>
            <a:r>
              <a:rPr lang="en-US" altLang="zh-CN" dirty="0"/>
              <a:t>, </a:t>
            </a:r>
            <a:r>
              <a:rPr lang="en-US" altLang="zh-CN" dirty="0" err="1"/>
              <a:t>fromIndex</a:t>
            </a:r>
            <a:r>
              <a:rPr lang="en-US" altLang="zh-CN" dirty="0" smtClean="0"/>
              <a:t>)</a:t>
            </a:r>
          </a:p>
          <a:p>
            <a:pPr marL="530352" lvl="1" indent="0">
              <a:buNone/>
            </a:pPr>
            <a:endParaRPr lang="en-US" altLang="zh-CN" dirty="0" smtClean="0"/>
          </a:p>
          <a:p>
            <a:pPr marL="530352" lvl="1" indent="0">
              <a:buNone/>
            </a:pPr>
            <a:r>
              <a:rPr lang="en-US" altLang="zh-CN" dirty="0" smtClean="0"/>
              <a:t>includes</a:t>
            </a:r>
            <a:r>
              <a:rPr lang="zh-CN" altLang="en-US" dirty="0" smtClean="0"/>
              <a:t>基本上和</a:t>
            </a:r>
            <a:r>
              <a:rPr lang="en-US" altLang="zh-CN" dirty="0" err="1" smtClean="0"/>
              <a:t>indexOf</a:t>
            </a:r>
            <a:r>
              <a:rPr lang="zh-CN" altLang="en-US" dirty="0" smtClean="0"/>
              <a:t>一样</a:t>
            </a:r>
            <a:r>
              <a:rPr lang="zh-CN" altLang="en-US" dirty="0"/>
              <a:t>，区别在于对</a:t>
            </a:r>
            <a:r>
              <a:rPr lang="en-US" altLang="zh-CN" dirty="0" err="1"/>
              <a:t>NaN</a:t>
            </a:r>
            <a:r>
              <a:rPr lang="zh-CN" altLang="en-US" dirty="0"/>
              <a:t>的处理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en-US" altLang="zh-CN" dirty="0"/>
              <a:t>let arr2 = [1, 2, </a:t>
            </a:r>
            <a:r>
              <a:rPr lang="en-US" altLang="zh-CN" dirty="0" err="1"/>
              <a:t>NaN</a:t>
            </a:r>
            <a:r>
              <a:rPr lang="en-US" altLang="zh-CN" dirty="0"/>
              <a:t>];</a:t>
            </a:r>
          </a:p>
          <a:p>
            <a:pPr marL="530352" lvl="1" indent="0">
              <a:buNone/>
            </a:pPr>
            <a:r>
              <a:rPr lang="en-US" altLang="zh-CN" dirty="0"/>
              <a:t>arr2.indexOf(</a:t>
            </a:r>
            <a:r>
              <a:rPr lang="en-US" altLang="zh-CN" dirty="0" err="1"/>
              <a:t>NaN</a:t>
            </a:r>
            <a:r>
              <a:rPr lang="en-US" altLang="zh-CN" dirty="0"/>
              <a:t>)        </a:t>
            </a:r>
            <a:r>
              <a:rPr lang="en-US" altLang="zh-CN" dirty="0" smtClean="0"/>
              <a:t>// -</a:t>
            </a:r>
            <a:r>
              <a:rPr lang="en-US" altLang="zh-CN" dirty="0"/>
              <a:t>1</a:t>
            </a:r>
          </a:p>
          <a:p>
            <a:pPr marL="530352" lvl="1" indent="0">
              <a:buNone/>
            </a:pPr>
            <a:r>
              <a:rPr lang="en-US" altLang="zh-CN" dirty="0"/>
              <a:t>arr2.includes(</a:t>
            </a:r>
            <a:r>
              <a:rPr lang="en-US" altLang="zh-CN" dirty="0" err="1"/>
              <a:t>NaN</a:t>
            </a:r>
            <a:r>
              <a:rPr lang="en-US" altLang="zh-CN" dirty="0"/>
              <a:t>)       </a:t>
            </a:r>
            <a:r>
              <a:rPr lang="en-US" altLang="zh-CN" dirty="0" smtClean="0"/>
              <a:t>// true</a:t>
            </a:r>
          </a:p>
          <a:p>
            <a:r>
              <a:rPr lang="en-US" altLang="zh-CN" dirty="0" smtClean="0">
                <a:hlinkClick r:id="rId3"/>
              </a:rPr>
              <a:t>Exponentiation Operator(</a:t>
            </a:r>
            <a:r>
              <a:rPr lang="zh-CN" altLang="en-US" dirty="0" smtClean="0">
                <a:hlinkClick r:id="rId3"/>
              </a:rPr>
              <a:t>求冥运算</a:t>
            </a:r>
            <a:r>
              <a:rPr lang="en-US" altLang="zh-CN" dirty="0" smtClean="0">
                <a:hlinkClick r:id="rId3"/>
              </a:rPr>
              <a:t>)</a:t>
            </a:r>
            <a:endParaRPr lang="en-US" altLang="zh-CN" dirty="0" smtClean="0"/>
          </a:p>
          <a:p>
            <a:pPr marL="530352" lvl="1" indent="0">
              <a:lnSpc>
                <a:spcPct val="104000"/>
              </a:lnSpc>
              <a:buNone/>
            </a:pPr>
            <a:r>
              <a:rPr lang="en-US" altLang="zh-CN" dirty="0"/>
              <a:t>2 ** 3  // 8</a:t>
            </a:r>
          </a:p>
          <a:p>
            <a:pPr marL="530352" lvl="1" indent="0">
              <a:lnSpc>
                <a:spcPct val="104000"/>
              </a:lnSpc>
              <a:buNone/>
            </a:pPr>
            <a:r>
              <a:rPr lang="en-US" altLang="zh-CN" dirty="0"/>
              <a:t>// </a:t>
            </a:r>
            <a:r>
              <a:rPr lang="zh-CN" altLang="en-US" dirty="0"/>
              <a:t>效果同</a:t>
            </a:r>
          </a:p>
          <a:p>
            <a:pPr marL="530352" lvl="1" indent="0">
              <a:lnSpc>
                <a:spcPct val="104000"/>
              </a:lnSpc>
              <a:buNone/>
            </a:pPr>
            <a:r>
              <a:rPr lang="en-US" altLang="zh-CN" dirty="0" err="1"/>
              <a:t>Math.pow</a:t>
            </a:r>
            <a:r>
              <a:rPr lang="en-US" altLang="zh-CN" dirty="0"/>
              <a:t>(2, 3) </a:t>
            </a:r>
            <a:r>
              <a:rPr lang="en-US" altLang="zh-CN" dirty="0" smtClean="0"/>
              <a:t> // </a:t>
            </a:r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2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4"/>
            <a:ext cx="9601200" cy="1485900"/>
          </a:xfrm>
        </p:spPr>
        <p:txBody>
          <a:bodyPr/>
          <a:lstStyle/>
          <a:p>
            <a:r>
              <a:rPr lang="en-US" altLang="zh-CN" dirty="0" smtClean="0"/>
              <a:t>ES2017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67246"/>
            <a:ext cx="9601200" cy="4500154"/>
          </a:xfrm>
        </p:spPr>
        <p:txBody>
          <a:bodyPr/>
          <a:lstStyle/>
          <a:p>
            <a:r>
              <a:rPr lang="zh-CN" altLang="en-US" dirty="0" smtClean="0"/>
              <a:t>异步函数</a:t>
            </a:r>
            <a:r>
              <a:rPr lang="zh-CN" altLang="en-US" dirty="0"/>
              <a:t>（</a:t>
            </a:r>
            <a:r>
              <a:rPr lang="en-US" altLang="zh-CN" dirty="0" err="1"/>
              <a:t>Async</a:t>
            </a:r>
            <a:r>
              <a:rPr lang="en-US" altLang="zh-CN" dirty="0"/>
              <a:t> Functions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共享内存和</a:t>
            </a:r>
            <a:r>
              <a:rPr lang="zh-CN" altLang="en-US" dirty="0" smtClean="0"/>
              <a:t>原子</a:t>
            </a:r>
            <a:endParaRPr lang="en-US" altLang="zh-CN" dirty="0" smtClean="0"/>
          </a:p>
          <a:p>
            <a:r>
              <a:rPr lang="en-US" altLang="zh-CN" dirty="0" err="1" smtClean="0"/>
              <a:t>Object.values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Object.entries</a:t>
            </a:r>
            <a:endParaRPr lang="en-US" altLang="zh-CN" dirty="0" smtClean="0"/>
          </a:p>
          <a:p>
            <a:r>
              <a:rPr lang="en-US" altLang="zh-CN" dirty="0"/>
              <a:t>String padding(</a:t>
            </a:r>
            <a:r>
              <a:rPr lang="zh-CN" altLang="en-US" dirty="0"/>
              <a:t>字符串填充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Object.getOwnPropertyDescriptors</a:t>
            </a:r>
            <a:endParaRPr lang="en-US" altLang="zh-CN" dirty="0" smtClean="0"/>
          </a:p>
          <a:p>
            <a:r>
              <a:rPr lang="zh-CN" altLang="en-US" dirty="0"/>
              <a:t>函数参数列表和调用中的尾逗号（</a:t>
            </a:r>
            <a:r>
              <a:rPr lang="en-US" altLang="zh-CN" dirty="0"/>
              <a:t>Trailing commas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571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293915"/>
            <a:ext cx="9601200" cy="78594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06285"/>
            <a:ext cx="9601200" cy="5233851"/>
          </a:xfrm>
        </p:spPr>
        <p:txBody>
          <a:bodyPr>
            <a:normAutofit/>
          </a:bodyPr>
          <a:lstStyle/>
          <a:p>
            <a:r>
              <a:rPr lang="zh-CN" altLang="en-US" dirty="0"/>
              <a:t>共享内存和</a:t>
            </a:r>
            <a:r>
              <a:rPr lang="zh-CN" altLang="en-US" dirty="0" smtClean="0"/>
              <a:t>原子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新</a:t>
            </a:r>
            <a:r>
              <a:rPr lang="zh-CN" altLang="en-US" dirty="0"/>
              <a:t>的构造函数</a:t>
            </a:r>
            <a:r>
              <a:rPr lang="en-US" altLang="zh-CN" dirty="0" err="1"/>
              <a:t>SharedArrayBuffer</a:t>
            </a:r>
            <a:r>
              <a:rPr lang="zh-CN" altLang="en-US" dirty="0"/>
              <a:t>、具有辅助函数的命名空间对象</a:t>
            </a:r>
            <a:r>
              <a:rPr lang="en-US" altLang="zh-CN" dirty="0"/>
              <a:t>Atomics</a:t>
            </a:r>
          </a:p>
          <a:p>
            <a:r>
              <a:rPr lang="zh-CN" altLang="en-US" dirty="0" smtClean="0"/>
              <a:t>共享</a:t>
            </a:r>
            <a:r>
              <a:rPr lang="zh-CN" altLang="en-US" dirty="0"/>
              <a:t>内存允许多个线程并发读写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zh-CN" altLang="en-US" dirty="0"/>
              <a:t>原子操作则能够进行并发控制，确保多个存在竞争关系的线程顺序执行。</a:t>
            </a:r>
            <a:endParaRPr lang="en-US" altLang="zh-CN" dirty="0" smtClean="0"/>
          </a:p>
          <a:p>
            <a:r>
              <a:rPr lang="en-US" altLang="zh-CN" dirty="0" err="1" smtClean="0"/>
              <a:t>js</a:t>
            </a:r>
            <a:r>
              <a:rPr lang="zh-CN" altLang="en-US" dirty="0" smtClean="0"/>
              <a:t>多线程</a:t>
            </a:r>
            <a:r>
              <a:rPr lang="en-US" altLang="zh-CN" dirty="0"/>
              <a:t>web worker</a:t>
            </a:r>
            <a:r>
              <a:rPr lang="zh-CN" altLang="en-US" dirty="0" smtClean="0"/>
              <a:t>  线程间不能</a:t>
            </a:r>
            <a:r>
              <a:rPr lang="zh-CN" altLang="en-US" dirty="0"/>
              <a:t>共享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r>
              <a:rPr lang="zh-CN" altLang="en-US" dirty="0"/>
              <a:t>可以更快地在</a:t>
            </a:r>
            <a:r>
              <a:rPr lang="en-US" altLang="zh-CN" dirty="0"/>
              <a:t>web worker</a:t>
            </a:r>
            <a:r>
              <a:rPr lang="zh-CN" altLang="en-US" dirty="0"/>
              <a:t>之间共享数据</a:t>
            </a:r>
          </a:p>
          <a:p>
            <a:r>
              <a:rPr lang="en-US" altLang="zh-CN" dirty="0"/>
              <a:t>web worker</a:t>
            </a:r>
            <a:r>
              <a:rPr lang="zh-CN" altLang="en-US" dirty="0"/>
              <a:t>之间的协调变得更加简单和</a:t>
            </a:r>
            <a:r>
              <a:rPr lang="zh-CN" altLang="en-US" dirty="0" smtClean="0"/>
              <a:t>快速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69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/>
          <a:lstStyle/>
          <a:p>
            <a:r>
              <a:rPr lang="en-US" altLang="zh-CN" dirty="0" err="1"/>
              <a:t>Object.values</a:t>
            </a:r>
            <a:r>
              <a:rPr lang="en-US" altLang="zh-CN" dirty="0"/>
              <a:t>/</a:t>
            </a:r>
            <a:r>
              <a:rPr lang="en-US" altLang="zh-CN" dirty="0" err="1"/>
              <a:t>Object.entries</a:t>
            </a:r>
            <a:endParaRPr lang="en-US" altLang="zh-CN" dirty="0"/>
          </a:p>
          <a:p>
            <a:r>
              <a:rPr lang="en-US" altLang="zh-CN" dirty="0" smtClean="0"/>
              <a:t>entries</a:t>
            </a:r>
            <a:r>
              <a:rPr lang="zh-CN" altLang="en-US" dirty="0"/>
              <a:t>会</a:t>
            </a:r>
            <a:r>
              <a:rPr lang="zh-CN" altLang="en-US" dirty="0" smtClean="0"/>
              <a:t>将</a:t>
            </a:r>
            <a:r>
              <a:rPr lang="zh-CN" altLang="en-US" dirty="0"/>
              <a:t>某个对象的可枚举属性与值按照二维数组的方式返回。若目标对象是数组时，则会将数组的下标作为键值</a:t>
            </a:r>
            <a:r>
              <a:rPr lang="zh-CN" altLang="en-US" dirty="0" smtClean="0"/>
              <a:t>返回。</a:t>
            </a:r>
            <a:endParaRPr lang="en-US" altLang="zh-CN" dirty="0" smtClean="0"/>
          </a:p>
          <a:p>
            <a:r>
              <a:rPr lang="zh-CN" altLang="en-US" dirty="0"/>
              <a:t>键值对中，如果键的值是</a:t>
            </a:r>
            <a:r>
              <a:rPr lang="en-US" altLang="zh-CN" dirty="0"/>
              <a:t>Symbol</a:t>
            </a:r>
            <a:r>
              <a:rPr lang="zh-CN" altLang="en-US" dirty="0"/>
              <a:t>，编译时将会被忽略。</a:t>
            </a:r>
            <a:endParaRPr lang="en-US" altLang="zh-CN" dirty="0" smtClean="0"/>
          </a:p>
          <a:p>
            <a:pPr lvl="1"/>
            <a:r>
              <a:rPr lang="en-US" altLang="zh-CN" dirty="0" err="1"/>
              <a:t>Object.entries</a:t>
            </a:r>
            <a:r>
              <a:rPr lang="en-US" altLang="zh-CN" dirty="0"/>
              <a:t>({ one: 1, two: 2 , 3: </a:t>
            </a:r>
            <a:r>
              <a:rPr lang="en-US" altLang="zh-CN" dirty="0" smtClean="0"/>
              <a:t>{}});  // </a:t>
            </a:r>
            <a:r>
              <a:rPr lang="en-US" altLang="zh-CN" i="1" dirty="0" smtClean="0"/>
              <a:t>[[</a:t>
            </a:r>
            <a:r>
              <a:rPr lang="en-US" altLang="zh-CN" i="1" dirty="0"/>
              <a:t>'</a:t>
            </a:r>
            <a:r>
              <a:rPr lang="en-US" altLang="zh-CN" i="1" dirty="0" smtClean="0"/>
              <a:t>3', {}],[</a:t>
            </a:r>
            <a:r>
              <a:rPr lang="en-US" altLang="zh-CN" i="1" dirty="0"/>
              <a:t>'one', 1], ['two', 2</a:t>
            </a:r>
            <a:r>
              <a:rPr lang="en-US" altLang="zh-CN" i="1" dirty="0" smtClean="0"/>
              <a:t>]]</a:t>
            </a:r>
          </a:p>
          <a:p>
            <a:pPr lvl="1"/>
            <a:r>
              <a:rPr lang="en-US" altLang="zh-CN" dirty="0" err="1"/>
              <a:t>Object.entries</a:t>
            </a:r>
            <a:r>
              <a:rPr lang="en-US" altLang="zh-CN" dirty="0"/>
              <a:t>({ [Symbol()]: 1, two: 2 </a:t>
            </a:r>
            <a:r>
              <a:rPr lang="en-US" altLang="zh-CN" dirty="0" smtClean="0"/>
              <a:t>});  </a:t>
            </a:r>
            <a:r>
              <a:rPr lang="en-US" altLang="zh-CN" i="1" dirty="0" smtClean="0"/>
              <a:t>//[[</a:t>
            </a:r>
            <a:r>
              <a:rPr lang="en-US" altLang="zh-CN" i="1" dirty="0"/>
              <a:t>'two', 2</a:t>
            </a:r>
            <a:r>
              <a:rPr lang="en-US" altLang="zh-CN" i="1" dirty="0" smtClean="0"/>
              <a:t>]]</a:t>
            </a:r>
          </a:p>
          <a:p>
            <a:r>
              <a:rPr lang="en-US" altLang="zh-CN" dirty="0" smtClean="0"/>
              <a:t>values</a:t>
            </a:r>
            <a:r>
              <a:rPr lang="zh-CN" altLang="en-US" dirty="0"/>
              <a:t>只</a:t>
            </a:r>
            <a:r>
              <a:rPr lang="zh-CN" altLang="en-US" dirty="0" smtClean="0"/>
              <a:t>返回键</a:t>
            </a:r>
            <a:r>
              <a:rPr lang="zh-CN" altLang="en-US" dirty="0"/>
              <a:t>值对中属性的值。它返回的数组顺序，也</a:t>
            </a:r>
            <a:r>
              <a:rPr lang="zh-CN" altLang="en-US" dirty="0" smtClean="0"/>
              <a:t>跟</a:t>
            </a:r>
            <a:r>
              <a:rPr lang="en-US" altLang="zh-CN" dirty="0" smtClean="0"/>
              <a:t>entries</a:t>
            </a:r>
            <a:r>
              <a:rPr lang="en-US" altLang="zh-CN" dirty="0"/>
              <a:t>()</a:t>
            </a:r>
            <a:r>
              <a:rPr lang="zh-CN" altLang="en-US" dirty="0"/>
              <a:t>保持一致。</a:t>
            </a:r>
            <a:endParaRPr lang="en-US" altLang="zh-CN" dirty="0"/>
          </a:p>
          <a:p>
            <a:pPr lvl="1"/>
            <a:r>
              <a:rPr lang="en-US" altLang="zh-CN" dirty="0" smtClean="0"/>
              <a:t>Object.</a:t>
            </a:r>
            <a:r>
              <a:rPr lang="en-US" altLang="zh-CN" dirty="0"/>
              <a:t> values</a:t>
            </a:r>
            <a:r>
              <a:rPr lang="en-US" altLang="zh-CN" dirty="0" smtClean="0"/>
              <a:t>({ </a:t>
            </a:r>
            <a:r>
              <a:rPr lang="en-US" altLang="zh-CN" dirty="0"/>
              <a:t>one: 1, two: 2 , 3: {}});  // </a:t>
            </a:r>
            <a:r>
              <a:rPr lang="en-US" altLang="zh-CN" dirty="0" smtClean="0"/>
              <a:t>[{}, 1, 2]</a:t>
            </a:r>
            <a:endParaRPr lang="en-US" altLang="zh-CN" dirty="0"/>
          </a:p>
          <a:p>
            <a:pPr lvl="1"/>
            <a:r>
              <a:rPr lang="en-US" altLang="zh-CN" dirty="0"/>
              <a:t>Object</a:t>
            </a:r>
            <a:r>
              <a:rPr lang="en-US" altLang="zh-CN" dirty="0" smtClean="0"/>
              <a:t>.</a:t>
            </a:r>
            <a:r>
              <a:rPr lang="en-US" altLang="zh-CN" dirty="0"/>
              <a:t> values</a:t>
            </a:r>
            <a:r>
              <a:rPr lang="en-US" altLang="zh-CN" dirty="0" smtClean="0"/>
              <a:t>({ </a:t>
            </a:r>
            <a:r>
              <a:rPr lang="en-US" altLang="zh-CN" dirty="0"/>
              <a:t>[Symbol()]: 1, two: 2 });  </a:t>
            </a:r>
            <a:r>
              <a:rPr lang="en-US" altLang="zh-CN" dirty="0" smtClean="0"/>
              <a:t>//[2]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86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599" y="1123407"/>
            <a:ext cx="10036629" cy="566928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>
                <a:hlinkClick r:id="rId2"/>
              </a:rPr>
              <a:t>String.padStart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 smtClean="0">
                <a:hlinkClick r:id="rId3"/>
              </a:rPr>
              <a:t>String.padEnd</a:t>
            </a:r>
            <a:endParaRPr lang="en-US" altLang="zh-CN" dirty="0" smtClean="0"/>
          </a:p>
          <a:p>
            <a:r>
              <a:rPr lang="en-US" altLang="zh-CN" dirty="0" err="1" smtClean="0">
                <a:hlinkClick r:id="rId4"/>
              </a:rPr>
              <a:t>Object.getOwnPropertyDescriptors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zh-CN" altLang="en-US" dirty="0"/>
              <a:t>返回指定对象所有自身属性（非继承属性）的描述对象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en-US" altLang="zh-CN" dirty="0"/>
              <a:t>ES5 </a:t>
            </a:r>
            <a:r>
              <a:rPr lang="zh-CN" altLang="en-US" dirty="0"/>
              <a:t>有一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getOwnPropertyDescriptor</a:t>
            </a:r>
            <a:r>
              <a:rPr lang="zh-CN" altLang="en-US" dirty="0"/>
              <a:t>方法，返回某个对象属性的描述对象（</a:t>
            </a:r>
            <a:r>
              <a:rPr lang="en-US" altLang="zh-CN" dirty="0"/>
              <a:t>descriptor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obj</a:t>
            </a:r>
            <a:r>
              <a:rPr lang="en-US" altLang="zh-CN" sz="1600" dirty="0" smtClean="0"/>
              <a:t> = { p: 'a' };</a:t>
            </a:r>
          </a:p>
          <a:p>
            <a:pPr marL="530352" lvl="1" indent="0">
              <a:buNone/>
            </a:pPr>
            <a:r>
              <a:rPr lang="en-US" altLang="zh-CN" sz="1600" dirty="0" err="1" smtClean="0"/>
              <a:t>Object.getOwnPropertyDescriptor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obj</a:t>
            </a:r>
            <a:r>
              <a:rPr lang="en-US" altLang="zh-CN" sz="1600" dirty="0" smtClean="0"/>
              <a:t>, 'p')</a:t>
            </a:r>
          </a:p>
          <a:p>
            <a:pPr marL="530352" lvl="1" indent="0">
              <a:buNone/>
            </a:pPr>
            <a:r>
              <a:rPr lang="en-US" altLang="zh-CN" sz="1600" dirty="0" smtClean="0"/>
              <a:t>// Object { value: "a",</a:t>
            </a:r>
          </a:p>
          <a:p>
            <a:pPr marL="530352" lvl="1" indent="0">
              <a:buNone/>
            </a:pPr>
            <a:r>
              <a:rPr lang="en-US" altLang="zh-CN" sz="1600" dirty="0" smtClean="0"/>
              <a:t>//   writable: true,</a:t>
            </a:r>
          </a:p>
          <a:p>
            <a:pPr marL="530352" lvl="1" indent="0">
              <a:buNone/>
            </a:pPr>
            <a:r>
              <a:rPr lang="en-US" altLang="zh-CN" sz="1600" dirty="0" smtClean="0"/>
              <a:t>//   enumerable: true,</a:t>
            </a:r>
          </a:p>
          <a:p>
            <a:pPr marL="530352" lvl="1" indent="0">
              <a:buNone/>
            </a:pPr>
            <a:r>
              <a:rPr lang="en-US" altLang="zh-CN" sz="1600" dirty="0" smtClean="0"/>
              <a:t>//   configurable: true</a:t>
            </a:r>
          </a:p>
          <a:p>
            <a:pPr marL="530352" lvl="1" indent="0">
              <a:buNone/>
            </a:pPr>
            <a:r>
              <a:rPr lang="en-US" altLang="zh-CN" sz="1600" dirty="0" smtClean="0"/>
              <a:t>// }</a:t>
            </a:r>
          </a:p>
          <a:p>
            <a:pPr marL="530352" lvl="1" indent="0">
              <a:buNone/>
            </a:pPr>
            <a:endParaRPr lang="en-US" altLang="zh-CN" sz="1600" dirty="0"/>
          </a:p>
          <a:p>
            <a:pPr marL="530352" lvl="1" indent="0">
              <a:buNone/>
            </a:pPr>
            <a:endParaRPr lang="en-US" altLang="zh-CN" sz="1600" dirty="0" smtClean="0"/>
          </a:p>
          <a:p>
            <a:pPr marL="530352" lvl="1" indent="0">
              <a:buNone/>
            </a:pPr>
            <a:endParaRPr lang="en-US" altLang="zh-CN" sz="1600" dirty="0" smtClean="0"/>
          </a:p>
          <a:p>
            <a:pPr marL="530352" lvl="1" indent="0">
              <a:buNone/>
            </a:pPr>
            <a:endParaRPr lang="en-US" altLang="zh-CN" sz="1600" dirty="0" smtClean="0"/>
          </a:p>
          <a:p>
            <a:r>
              <a:rPr lang="zh-CN" altLang="en-US" dirty="0" smtClean="0"/>
              <a:t>结尾</a:t>
            </a:r>
            <a:r>
              <a:rPr lang="zh-CN" altLang="en-US" dirty="0"/>
              <a:t>逗号</a:t>
            </a:r>
          </a:p>
          <a:p>
            <a:pPr marL="530352" lvl="1" indent="0">
              <a:buNone/>
            </a:pPr>
            <a:r>
              <a:rPr lang="zh-CN" altLang="en-US" dirty="0"/>
              <a:t>函数定义或者函数调用时，最后一个参数</a:t>
            </a:r>
            <a:r>
              <a:rPr lang="zh-CN" altLang="en-US" dirty="0" smtClean="0"/>
              <a:t>之后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zh-CN" altLang="en-US" dirty="0" smtClean="0"/>
              <a:t>存在</a:t>
            </a:r>
            <a:r>
              <a:rPr lang="zh-CN" altLang="en-US" dirty="0"/>
              <a:t>一个结尾逗号而不报 </a:t>
            </a:r>
            <a:r>
              <a:rPr lang="en-US" altLang="zh-CN" dirty="0" err="1"/>
              <a:t>SyntaxError</a:t>
            </a:r>
            <a:r>
              <a:rPr lang="en-US" altLang="zh-CN" dirty="0"/>
              <a:t> </a:t>
            </a:r>
            <a:r>
              <a:rPr lang="zh-CN" altLang="en-US" dirty="0"/>
              <a:t>的错误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30352" lvl="1" indent="0">
              <a:buNone/>
            </a:pPr>
            <a:r>
              <a:rPr lang="en-US" altLang="zh-CN" sz="1600" dirty="0"/>
              <a:t>function es8(var1, var2, var3,) {}	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es8(10, 20, 30,);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284" y="2651155"/>
            <a:ext cx="3514812" cy="37129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0030" y="2651155"/>
            <a:ext cx="5184244" cy="261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7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599" y="1123407"/>
            <a:ext cx="10036629" cy="5669280"/>
          </a:xfrm>
        </p:spPr>
        <p:txBody>
          <a:bodyPr>
            <a:normAutofit/>
          </a:bodyPr>
          <a:lstStyle/>
          <a:p>
            <a:endParaRPr lang="en-US" altLang="zh-CN" sz="1600" b="1" dirty="0" smtClean="0">
              <a:hlinkClick r:id="rId2"/>
            </a:endParaRPr>
          </a:p>
          <a:p>
            <a:endParaRPr lang="en-US" altLang="zh-CN" sz="1600" b="1" dirty="0">
              <a:hlinkClick r:id="rId2"/>
            </a:endParaRPr>
          </a:p>
          <a:p>
            <a:endParaRPr lang="en-US" altLang="zh-CN" sz="1600" b="1" dirty="0" smtClean="0">
              <a:hlinkClick r:id="rId2"/>
            </a:endParaRPr>
          </a:p>
          <a:p>
            <a:endParaRPr lang="en-US" altLang="zh-CN" sz="1600" b="1" dirty="0">
              <a:hlinkClick r:id="rId2"/>
            </a:endParaRPr>
          </a:p>
          <a:p>
            <a:endParaRPr lang="en-US" altLang="zh-CN" sz="1600" b="1" dirty="0" smtClean="0">
              <a:hlinkClick r:id="rId2"/>
            </a:endParaRPr>
          </a:p>
          <a:p>
            <a:pPr marL="0" indent="0">
              <a:buNone/>
            </a:pPr>
            <a:endParaRPr lang="en-US" altLang="zh-CN" sz="1600" b="1" dirty="0">
              <a:hlinkClick r:id="rId2"/>
            </a:endParaRPr>
          </a:p>
          <a:p>
            <a:r>
              <a:rPr lang="en-US" altLang="zh-CN" sz="2400" b="1" dirty="0" smtClean="0">
                <a:hlinkClick r:id="rId2"/>
              </a:rPr>
              <a:t>ECMAScript </a:t>
            </a:r>
            <a:r>
              <a:rPr lang="en-US" altLang="zh-CN" sz="2400" b="1" dirty="0">
                <a:hlinkClick r:id="rId2"/>
              </a:rPr>
              <a:t>6 </a:t>
            </a:r>
            <a:r>
              <a:rPr lang="zh-CN" altLang="en-US" sz="2400" b="1" dirty="0">
                <a:hlinkClick r:id="rId2"/>
              </a:rPr>
              <a:t>入门</a:t>
            </a:r>
            <a:endParaRPr lang="en-US" altLang="zh-CN" sz="2400" dirty="0"/>
          </a:p>
          <a:p>
            <a:r>
              <a:rPr lang="en-US" altLang="zh-CN" sz="2400" dirty="0" err="1">
                <a:hlinkClick r:id="rId3"/>
              </a:rPr>
              <a:t>Segmentfault</a:t>
            </a:r>
            <a:endParaRPr lang="en-US" altLang="zh-CN" sz="2400" dirty="0"/>
          </a:p>
          <a:p>
            <a:r>
              <a:rPr lang="en-US" altLang="zh-CN" sz="2400" b="1" dirty="0">
                <a:hlinkClick r:id="rId4"/>
              </a:rPr>
              <a:t>10</a:t>
            </a:r>
            <a:r>
              <a:rPr lang="zh-CN" altLang="en-US" sz="2400" b="1" dirty="0">
                <a:hlinkClick r:id="rId4"/>
              </a:rPr>
              <a:t>分钟学会</a:t>
            </a:r>
            <a:r>
              <a:rPr lang="en-US" altLang="zh-CN" sz="2400" b="1" dirty="0">
                <a:hlinkClick r:id="rId4"/>
              </a:rPr>
              <a:t>ES7+ES8-</a:t>
            </a:r>
            <a:r>
              <a:rPr lang="zh-CN" altLang="en-US" sz="2400" b="1" dirty="0">
                <a:hlinkClick r:id="rId4"/>
              </a:rPr>
              <a:t>缺乏</a:t>
            </a:r>
            <a:r>
              <a:rPr lang="en-US" altLang="zh-CN" sz="2400" b="1" dirty="0">
                <a:hlinkClick r:id="rId4"/>
              </a:rPr>
              <a:t>decorator</a:t>
            </a:r>
            <a:endParaRPr lang="en-US" altLang="zh-CN" sz="2400" dirty="0"/>
          </a:p>
          <a:p>
            <a:r>
              <a:rPr lang="en-US" altLang="zh-CN" sz="2400" dirty="0">
                <a:hlinkClick r:id="rId5"/>
              </a:rPr>
              <a:t>Exploring ES2016 and ES2017</a:t>
            </a:r>
            <a:endParaRPr lang="zh-CN" altLang="en-US" sz="24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952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let/</a:t>
            </a:r>
            <a:r>
              <a:rPr lang="en-US" altLang="zh-CN" dirty="0" err="1" smtClean="0"/>
              <a:t>const</a:t>
            </a:r>
            <a:endParaRPr lang="en-US" altLang="zh-CN" dirty="0" smtClean="0"/>
          </a:p>
          <a:p>
            <a:r>
              <a:rPr lang="zh-CN" altLang="en-US" dirty="0"/>
              <a:t>箭头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/>
              <a:t>模板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zh-CN" altLang="en-US" dirty="0"/>
              <a:t>解</a:t>
            </a:r>
            <a:r>
              <a:rPr lang="zh-CN" altLang="en-US" dirty="0" smtClean="0"/>
              <a:t>构赋值</a:t>
            </a:r>
            <a:endParaRPr lang="en-US" altLang="zh-CN" dirty="0" smtClean="0"/>
          </a:p>
          <a:p>
            <a:r>
              <a:rPr lang="zh-CN" altLang="en-US" dirty="0"/>
              <a:t>展开运算符</a:t>
            </a:r>
            <a:r>
              <a:rPr lang="en-US" altLang="zh-CN" dirty="0" smtClean="0"/>
              <a:t>...</a:t>
            </a:r>
          </a:p>
          <a:p>
            <a:r>
              <a:rPr lang="en-US" altLang="zh-CN" dirty="0" smtClean="0"/>
              <a:t>Promise</a:t>
            </a:r>
          </a:p>
          <a:p>
            <a:r>
              <a:rPr lang="zh-CN" altLang="en-US" dirty="0" smtClean="0"/>
              <a:t>模块化</a:t>
            </a:r>
            <a:endParaRPr lang="en-US" altLang="zh-CN" dirty="0" smtClean="0"/>
          </a:p>
          <a:p>
            <a:r>
              <a:rPr lang="zh-CN" altLang="en-US" dirty="0"/>
              <a:t>对象与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smtClean="0"/>
              <a:t>Symbol</a:t>
            </a:r>
          </a:p>
          <a:p>
            <a:r>
              <a:rPr lang="en-US" altLang="zh-CN" dirty="0"/>
              <a:t>Set</a:t>
            </a:r>
            <a:r>
              <a:rPr lang="zh-CN" altLang="en-US" dirty="0"/>
              <a:t>和</a:t>
            </a:r>
            <a:r>
              <a:rPr lang="en-US" altLang="zh-CN" dirty="0"/>
              <a:t>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0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3555" y="2601685"/>
            <a:ext cx="9601200" cy="1485900"/>
          </a:xfr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/>
          <a:p>
            <a:pPr algn="ctr"/>
            <a:r>
              <a:rPr lang="en-US" altLang="zh-CN" sz="8800" dirty="0" smtClean="0"/>
              <a:t>THANG YOU</a:t>
            </a:r>
            <a:endParaRPr lang="zh-CN" altLang="en-US" sz="8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3918856"/>
            <a:ext cx="9601200" cy="1948543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73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3"/>
            <a:ext cx="9601200" cy="548204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let/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var</a:t>
            </a:r>
            <a:endParaRPr lang="en-US" altLang="zh-CN" dirty="0" smtClean="0"/>
          </a:p>
          <a:p>
            <a:pPr lvl="1"/>
            <a:r>
              <a:rPr lang="zh-CN" altLang="en-US" dirty="0"/>
              <a:t>作用范围</a:t>
            </a:r>
            <a:r>
              <a:rPr lang="zh-CN" altLang="en-US" dirty="0" smtClean="0"/>
              <a:t>不同</a:t>
            </a:r>
            <a:endParaRPr lang="en-US" altLang="zh-CN" dirty="0" smtClean="0"/>
          </a:p>
          <a:p>
            <a:pPr marL="987552" lvl="2" indent="0">
              <a:buNone/>
            </a:pPr>
            <a:r>
              <a:rPr lang="en-US" altLang="zh-CN" sz="1400" dirty="0" err="1"/>
              <a:t>js</a:t>
            </a:r>
            <a:r>
              <a:rPr lang="zh-CN" altLang="en-US" sz="1400" dirty="0"/>
              <a:t>的作用域有： 全局作用域、函数作用域、块作用域（</a:t>
            </a:r>
            <a:r>
              <a:rPr lang="en-US" altLang="zh-CN" sz="1400" dirty="0"/>
              <a:t>ES6</a:t>
            </a:r>
            <a:r>
              <a:rPr lang="zh-CN" altLang="en-US" sz="1400" dirty="0"/>
              <a:t>引入）。</a:t>
            </a:r>
          </a:p>
          <a:p>
            <a:pPr marL="987552" lvl="2" indent="0">
              <a:buNone/>
            </a:pPr>
            <a:r>
              <a:rPr lang="en-US" altLang="zh-CN" sz="1400" dirty="0" err="1"/>
              <a:t>var</a:t>
            </a:r>
            <a:r>
              <a:rPr lang="zh-CN" altLang="en-US" sz="1400" dirty="0"/>
              <a:t>定义的变量</a:t>
            </a:r>
            <a:r>
              <a:rPr lang="en-US" altLang="zh-CN" sz="1400" dirty="0"/>
              <a:t>, </a:t>
            </a:r>
            <a:r>
              <a:rPr lang="zh-CN" altLang="en-US" sz="1400" dirty="0"/>
              <a:t>作用范围比较大，作用域是整个封闭函数，不可以跨函数作用域访问；</a:t>
            </a:r>
          </a:p>
          <a:p>
            <a:pPr marL="987552" lvl="2" indent="0">
              <a:buNone/>
            </a:pPr>
            <a:r>
              <a:rPr lang="en-US" altLang="zh-CN" sz="1400" dirty="0"/>
              <a:t>let</a:t>
            </a:r>
            <a:r>
              <a:rPr lang="zh-CN" altLang="en-US" sz="1400" dirty="0"/>
              <a:t>定义的变量，作用范围比较小，属于块级作用域，即</a:t>
            </a:r>
            <a:r>
              <a:rPr lang="en-US" altLang="zh-CN" sz="1400" dirty="0"/>
              <a:t>{}</a:t>
            </a:r>
            <a:r>
              <a:rPr lang="zh-CN" altLang="en-US" sz="1400" dirty="0"/>
              <a:t>内，不可以跨块作用域访问</a:t>
            </a:r>
            <a:r>
              <a:rPr lang="zh-CN" altLang="en-US" sz="1400" dirty="0" smtClean="0"/>
              <a:t>。</a:t>
            </a:r>
            <a:endParaRPr lang="en-US" altLang="zh-CN" sz="2000" i="1" dirty="0"/>
          </a:p>
          <a:p>
            <a:pPr lvl="1"/>
            <a:r>
              <a:rPr lang="zh-CN" altLang="en-US" dirty="0"/>
              <a:t>声明</a:t>
            </a:r>
            <a:r>
              <a:rPr lang="zh-CN" altLang="en-US" dirty="0" smtClean="0"/>
              <a:t>提升</a:t>
            </a:r>
            <a:endParaRPr lang="en-US" altLang="zh-CN" dirty="0" smtClean="0"/>
          </a:p>
          <a:p>
            <a:pPr marL="987552" lvl="2" indent="0">
              <a:buNone/>
            </a:pPr>
            <a:r>
              <a:rPr lang="en-US" altLang="zh-CN" sz="1400" dirty="0" err="1"/>
              <a:t>var</a:t>
            </a:r>
            <a:r>
              <a:rPr lang="en-US" altLang="zh-CN" sz="1400" dirty="0"/>
              <a:t> </a:t>
            </a:r>
            <a:r>
              <a:rPr lang="zh-CN" altLang="en-US" sz="1400" dirty="0"/>
              <a:t>会声明提升，</a:t>
            </a:r>
            <a:r>
              <a:rPr lang="en-US" altLang="zh-CN" sz="1400" dirty="0"/>
              <a:t>let</a:t>
            </a:r>
            <a:r>
              <a:rPr lang="zh-CN" altLang="en-US" sz="1400" dirty="0"/>
              <a:t>不会提升</a:t>
            </a:r>
            <a:r>
              <a:rPr lang="zh-CN" altLang="en-US" sz="1400" dirty="0" smtClean="0"/>
              <a:t>。</a:t>
            </a:r>
            <a:endParaRPr lang="en-US" altLang="zh-CN" sz="1400" dirty="0"/>
          </a:p>
          <a:p>
            <a:pPr lvl="1"/>
            <a:r>
              <a:rPr lang="zh-CN" altLang="en-US" dirty="0"/>
              <a:t>暂时性</a:t>
            </a:r>
            <a:r>
              <a:rPr lang="zh-CN" altLang="en-US" dirty="0" smtClean="0"/>
              <a:t>死区</a:t>
            </a:r>
            <a:endParaRPr lang="en-US" altLang="zh-CN" dirty="0" smtClean="0"/>
          </a:p>
          <a:p>
            <a:pPr marL="987552" lvl="2" indent="0">
              <a:buNone/>
            </a:pPr>
            <a:r>
              <a:rPr lang="zh-CN" altLang="en-US" sz="1400" dirty="0" smtClean="0"/>
              <a:t>只要块级作用域内存在</a:t>
            </a:r>
            <a:r>
              <a:rPr lang="en-US" altLang="zh-CN" sz="1400" dirty="0" smtClean="0"/>
              <a:t>let</a:t>
            </a:r>
            <a:r>
              <a:rPr lang="zh-CN" altLang="en-US" sz="1400" dirty="0" smtClean="0"/>
              <a:t>命令，它所声明的变量就</a:t>
            </a:r>
            <a:endParaRPr lang="en-US" altLang="zh-CN" sz="1400" dirty="0" smtClean="0"/>
          </a:p>
          <a:p>
            <a:pPr marL="987552" lvl="2" indent="0">
              <a:buNone/>
            </a:pPr>
            <a:r>
              <a:rPr lang="zh-CN" altLang="en-US" sz="1400" dirty="0" smtClean="0"/>
              <a:t>“绑定”（</a:t>
            </a:r>
            <a:r>
              <a:rPr lang="en-US" altLang="zh-CN" sz="1400" dirty="0" smtClean="0"/>
              <a:t>binding</a:t>
            </a:r>
            <a:r>
              <a:rPr lang="zh-CN" altLang="en-US" sz="1400" dirty="0" smtClean="0"/>
              <a:t>）这个区域，不再受外部的影响。</a:t>
            </a:r>
            <a:endParaRPr lang="en-US" altLang="zh-CN" sz="1400" dirty="0" smtClean="0"/>
          </a:p>
          <a:p>
            <a:pPr lvl="1"/>
            <a:r>
              <a:rPr lang="zh-CN" altLang="en-US" dirty="0" smtClean="0"/>
              <a:t>是否可以重复定义</a:t>
            </a:r>
            <a:endParaRPr lang="en-US" altLang="zh-CN" dirty="0" smtClean="0"/>
          </a:p>
          <a:p>
            <a:pPr marL="987552" lvl="2" indent="0">
              <a:lnSpc>
                <a:spcPct val="104000"/>
              </a:lnSpc>
              <a:buNone/>
            </a:pPr>
            <a:r>
              <a:rPr lang="en-US" altLang="zh-CN" sz="1400" dirty="0" err="1" smtClean="0"/>
              <a:t>var</a:t>
            </a:r>
            <a:r>
              <a:rPr lang="en-US" altLang="zh-CN" sz="1400" dirty="0" smtClean="0"/>
              <a:t> </a:t>
            </a:r>
            <a:r>
              <a:rPr lang="zh-CN" altLang="en-US" sz="1400" dirty="0"/>
              <a:t>重复定义的话，后面的会覆盖前面的，并不会报错</a:t>
            </a:r>
            <a:endParaRPr lang="en-US" altLang="zh-CN" sz="1400" dirty="0"/>
          </a:p>
          <a:p>
            <a:pPr marL="987552" lvl="2" indent="0">
              <a:lnSpc>
                <a:spcPct val="104000"/>
              </a:lnSpc>
              <a:buNone/>
            </a:pPr>
            <a:r>
              <a:rPr lang="en-US" altLang="zh-CN" sz="1400" dirty="0"/>
              <a:t>let</a:t>
            </a:r>
            <a:r>
              <a:rPr lang="zh-CN" altLang="en-US" sz="1400" dirty="0"/>
              <a:t>重复定义的话会报错</a:t>
            </a:r>
            <a:endParaRPr lang="en-US" altLang="zh-CN" sz="1400" dirty="0"/>
          </a:p>
          <a:p>
            <a:pPr marL="530352" lvl="1" indent="0">
              <a:buNone/>
            </a:pPr>
            <a:r>
              <a:rPr lang="en-US" altLang="zh-CN" dirty="0" err="1" smtClean="0"/>
              <a:t>const</a:t>
            </a:r>
            <a:r>
              <a:rPr lang="zh-CN" altLang="en-US" dirty="0" smtClean="0"/>
              <a:t>和</a:t>
            </a:r>
            <a:r>
              <a:rPr lang="en-US" altLang="zh-CN" dirty="0"/>
              <a:t>let</a:t>
            </a:r>
            <a:r>
              <a:rPr lang="zh-CN" altLang="en-US" dirty="0"/>
              <a:t>差不多，不允许重复赋值</a:t>
            </a:r>
            <a:r>
              <a:rPr lang="zh-CN" altLang="en-US" dirty="0" smtClean="0"/>
              <a:t>。给</a:t>
            </a:r>
            <a:r>
              <a:rPr lang="en-US" altLang="zh-CN" dirty="0" err="1"/>
              <a:t>const</a:t>
            </a:r>
            <a:r>
              <a:rPr lang="zh-CN" altLang="en-US" dirty="0"/>
              <a:t>声明的变量重新赋值的时候会报错</a:t>
            </a:r>
            <a:r>
              <a:rPr lang="zh-CN" altLang="en-US" dirty="0" smtClean="0"/>
              <a:t>。</a:t>
            </a:r>
            <a:r>
              <a:rPr lang="en-US" altLang="zh-CN" dirty="0" err="1"/>
              <a:t>const</a:t>
            </a:r>
            <a:r>
              <a:rPr lang="zh-CN" altLang="en-US" dirty="0"/>
              <a:t>声明的引用型变量，可以改变</a:t>
            </a:r>
            <a:r>
              <a:rPr lang="zh-CN" altLang="en-US" dirty="0" smtClean="0"/>
              <a:t>其属性值，不能更改</a:t>
            </a:r>
            <a:r>
              <a:rPr lang="zh-CN" altLang="en-US" dirty="0"/>
              <a:t>该变量在内存中的地址。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386" y="3051476"/>
            <a:ext cx="5083402" cy="197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9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解构赋值</a:t>
            </a:r>
            <a:endParaRPr lang="en-US" altLang="zh-CN" dirty="0" smtClean="0"/>
          </a:p>
          <a:p>
            <a:pPr lvl="1"/>
            <a:r>
              <a:rPr lang="zh-CN" altLang="en-US" dirty="0"/>
              <a:t>数组的解构是按顺序</a:t>
            </a:r>
          </a:p>
          <a:p>
            <a:pPr marL="1444752" lvl="3" indent="0">
              <a:buNone/>
            </a:pPr>
            <a:r>
              <a:rPr lang="en-US" altLang="zh-CN" sz="1400" dirty="0" smtClean="0"/>
              <a:t>let </a:t>
            </a:r>
            <a:r>
              <a:rPr lang="en-US" altLang="zh-CN" sz="1400" dirty="0"/>
              <a:t>[a, b, ] = [1, 2, 3];   // a = 1, b = 2</a:t>
            </a:r>
          </a:p>
          <a:p>
            <a:pPr lvl="1"/>
            <a:r>
              <a:rPr lang="zh-CN" altLang="en-US" dirty="0"/>
              <a:t>对象的解构是变量名要和属性名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pPr marL="1444752" lvl="3" indent="0">
              <a:buNone/>
            </a:pPr>
            <a:r>
              <a:rPr lang="en-US" altLang="zh-CN" sz="1400" dirty="0" smtClean="0"/>
              <a:t>let </a:t>
            </a:r>
            <a:r>
              <a:rPr lang="en-US" altLang="zh-CN" sz="1400" dirty="0"/>
              <a:t>{name, job, country} = {name: 'tony', job: '</a:t>
            </a:r>
            <a:r>
              <a:rPr lang="en-US" altLang="zh-CN" sz="1400" dirty="0" err="1"/>
              <a:t>fe</a:t>
            </a:r>
            <a:r>
              <a:rPr lang="en-US" altLang="zh-CN" sz="1400" dirty="0"/>
              <a:t>', city: '</a:t>
            </a:r>
            <a:r>
              <a:rPr lang="zh-CN" altLang="en-US" sz="1400" dirty="0"/>
              <a:t>上海</a:t>
            </a:r>
            <a:r>
              <a:rPr lang="en-US" altLang="zh-CN" sz="1400" dirty="0"/>
              <a:t>'};</a:t>
            </a:r>
          </a:p>
          <a:p>
            <a:pPr marL="1444752" lvl="3" indent="0">
              <a:buNone/>
            </a:pPr>
            <a:r>
              <a:rPr lang="en-US" altLang="zh-CN" sz="1400" dirty="0" smtClean="0"/>
              <a:t> </a:t>
            </a:r>
            <a:r>
              <a:rPr lang="en-US" altLang="zh-CN" sz="1400" dirty="0"/>
              <a:t>// name = 'tony', job = '</a:t>
            </a:r>
            <a:r>
              <a:rPr lang="en-US" altLang="zh-CN" sz="1400" dirty="0" err="1"/>
              <a:t>fe</a:t>
            </a:r>
            <a:r>
              <a:rPr lang="en-US" altLang="zh-CN" sz="1400" dirty="0"/>
              <a:t>', country = undefined</a:t>
            </a:r>
          </a:p>
          <a:p>
            <a:pPr lvl="1"/>
            <a:r>
              <a:rPr lang="zh-CN" altLang="en-US" dirty="0"/>
              <a:t>解构可以给默认值，只有被赋的值</a:t>
            </a:r>
            <a:r>
              <a:rPr lang="en-US" altLang="zh-CN" dirty="0"/>
              <a:t>===undefined</a:t>
            </a:r>
            <a:r>
              <a:rPr lang="zh-CN" altLang="en-US" dirty="0"/>
              <a:t>时，才取默认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1444752" lvl="3" indent="0">
              <a:buNone/>
            </a:pPr>
            <a:r>
              <a:rPr lang="en-US" altLang="zh-CN" sz="1400" dirty="0" smtClean="0"/>
              <a:t>let [c = true] = [];    // c = true;</a:t>
            </a:r>
          </a:p>
          <a:p>
            <a:pPr marL="1444752" lvl="3" indent="0">
              <a:buNone/>
            </a:pPr>
            <a:r>
              <a:rPr lang="en-US" altLang="zh-CN" sz="1400" dirty="0" smtClean="0"/>
              <a:t>let </a:t>
            </a:r>
            <a:r>
              <a:rPr lang="en-US" altLang="zh-CN" sz="1400" dirty="0"/>
              <a:t>[d = true] = [0];   // d = 0;</a:t>
            </a:r>
            <a:endParaRPr lang="zh-CN" altLang="en-US" sz="1400" dirty="0"/>
          </a:p>
          <a:p>
            <a:pPr lvl="1"/>
            <a:r>
              <a:rPr lang="zh-CN" altLang="en-US" dirty="0"/>
              <a:t>字符串也可以解构赋值。此时，字符串被转换成了一个类似数组的对象。</a:t>
            </a:r>
            <a:endParaRPr lang="en-US" altLang="zh-CN" dirty="0"/>
          </a:p>
          <a:p>
            <a:pPr marL="1444752" lvl="3" indent="0">
              <a:buNone/>
            </a:pPr>
            <a:r>
              <a:rPr lang="en-US" altLang="zh-CN" sz="1400" dirty="0"/>
              <a:t>let [a, b] = 'hello';   // a = 'h', b = 'e'</a:t>
            </a:r>
          </a:p>
          <a:p>
            <a:pPr marL="1444752" lvl="3" indent="0">
              <a:buNone/>
            </a:pPr>
            <a:r>
              <a:rPr lang="en-US" altLang="zh-CN" sz="1400" dirty="0"/>
              <a:t>let {length} = 'hello'; // length = 5;</a:t>
            </a:r>
          </a:p>
          <a:p>
            <a:pPr lvl="1"/>
            <a:r>
              <a:rPr lang="zh-CN" altLang="en-US" dirty="0"/>
              <a:t>数值和布尔值，解构赋值时，则会先转为对象。</a:t>
            </a:r>
          </a:p>
          <a:p>
            <a:pPr lvl="1"/>
            <a:r>
              <a:rPr lang="zh-CN" altLang="en-US" dirty="0"/>
              <a:t>解构赋值的规则是，只要等号右边的值不是对象或数组，就先将其转为对象。由于</a:t>
            </a:r>
            <a:r>
              <a:rPr lang="en-US" altLang="zh-CN" dirty="0"/>
              <a:t>undefined</a:t>
            </a:r>
            <a:r>
              <a:rPr lang="zh-CN" altLang="en-US" dirty="0"/>
              <a:t>和</a:t>
            </a:r>
            <a:r>
              <a:rPr lang="en-US" altLang="zh-CN" dirty="0"/>
              <a:t>null</a:t>
            </a:r>
            <a:r>
              <a:rPr lang="zh-CN" altLang="en-US" dirty="0"/>
              <a:t>无法转为对象，所以对它们进行解构赋值，都会报错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48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52948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扩展运算符</a:t>
            </a:r>
            <a:r>
              <a:rPr lang="en-US" altLang="zh-CN" dirty="0" smtClean="0"/>
              <a:t>...</a:t>
            </a:r>
          </a:p>
          <a:p>
            <a:pPr lvl="1"/>
            <a:r>
              <a:rPr lang="zh-CN" altLang="en-US" dirty="0"/>
              <a:t>后面跟数组，是把数组打散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444752" lvl="3" indent="0">
              <a:lnSpc>
                <a:spcPct val="84000"/>
              </a:lnSpc>
              <a:buNone/>
            </a:pPr>
            <a:r>
              <a:rPr lang="da-DK" altLang="zh-CN" sz="1400" dirty="0"/>
              <a:t>let arr1 = [1, 2, 3];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da-DK" altLang="zh-CN" sz="1400" dirty="0"/>
              <a:t>let arr2 = [...arr1, 4, 5]; // arr2 = [1, 2, 3, 4, 5</a:t>
            </a:r>
            <a:r>
              <a:rPr lang="da-DK" altLang="zh-CN" sz="1400" dirty="0" smtClean="0"/>
              <a:t>];   []</a:t>
            </a:r>
            <a:r>
              <a:rPr lang="zh-CN" altLang="en-US" sz="1400" dirty="0" smtClean="0"/>
              <a:t>内取的是数组的值</a:t>
            </a:r>
            <a:endParaRPr lang="da-DK" altLang="zh-CN" sz="1400" dirty="0"/>
          </a:p>
          <a:p>
            <a:pPr marL="1444752" lvl="3" indent="0">
              <a:lnSpc>
                <a:spcPct val="84000"/>
              </a:lnSpc>
              <a:buNone/>
            </a:pPr>
            <a:r>
              <a:rPr lang="da-DK" altLang="zh-CN" sz="1400" dirty="0"/>
              <a:t>let foo = </a:t>
            </a:r>
            <a:r>
              <a:rPr lang="da-DK" altLang="zh-CN" sz="1400" dirty="0" smtClean="0"/>
              <a:t>{...arr1 };  </a:t>
            </a:r>
            <a:r>
              <a:rPr lang="da-DK" altLang="zh-CN" sz="1400" dirty="0"/>
              <a:t>// foo </a:t>
            </a:r>
            <a:r>
              <a:rPr lang="da-DK" altLang="zh-CN" sz="1400" dirty="0" smtClean="0"/>
              <a:t>= {0: 1, 1: 2, 2: 3};         {}</a:t>
            </a:r>
            <a:r>
              <a:rPr lang="zh-CN" altLang="en-US" sz="1400" dirty="0" smtClean="0"/>
              <a:t>内取的</a:t>
            </a:r>
            <a:r>
              <a:rPr lang="zh-CN" altLang="en-US" sz="1400" dirty="0"/>
              <a:t>是数组</a:t>
            </a:r>
            <a:r>
              <a:rPr lang="zh-CN" altLang="en-US" sz="1400" dirty="0" smtClean="0"/>
              <a:t>的键值对</a:t>
            </a:r>
            <a:endParaRPr lang="en-US" altLang="zh-CN" sz="1400" dirty="0"/>
          </a:p>
          <a:p>
            <a:pPr lvl="1"/>
            <a:r>
              <a:rPr lang="zh-CN" altLang="en-US" dirty="0"/>
              <a:t>后面</a:t>
            </a:r>
            <a:r>
              <a:rPr lang="zh-CN" altLang="en-US" dirty="0" smtClean="0"/>
              <a:t>跟变量</a:t>
            </a:r>
            <a:endParaRPr lang="en-US" altLang="zh-CN" dirty="0" smtClean="0"/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function fun(a, b, ...c){}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fun(1, 2, 3, 4, 5); // c = [3, 4, 5</a:t>
            </a:r>
            <a:r>
              <a:rPr lang="en-US" altLang="zh-CN" sz="1400" dirty="0" smtClean="0"/>
              <a:t>];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 err="1"/>
              <a:t>const</a:t>
            </a:r>
            <a:r>
              <a:rPr lang="en-US" altLang="zh-CN" sz="1400" dirty="0"/>
              <a:t> [first, ...rest] = [1, 2, 3, 4, 5</a:t>
            </a:r>
            <a:r>
              <a:rPr lang="en-US" altLang="zh-CN" sz="1400" dirty="0" smtClean="0"/>
              <a:t>];    // </a:t>
            </a:r>
            <a:r>
              <a:rPr lang="en-US" altLang="zh-CN" sz="1400" dirty="0"/>
              <a:t>first </a:t>
            </a:r>
            <a:r>
              <a:rPr lang="en-US" altLang="zh-CN" sz="1400" dirty="0" smtClean="0"/>
              <a:t>= 1,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 rest  </a:t>
            </a:r>
            <a:r>
              <a:rPr lang="en-US" altLang="zh-CN" sz="1400" dirty="0"/>
              <a:t>=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[2, 3, 4, 5]</a:t>
            </a:r>
          </a:p>
          <a:p>
            <a:pPr marL="1444752" lvl="3" indent="0">
              <a:lnSpc>
                <a:spcPct val="84000"/>
              </a:lnSpc>
              <a:buNone/>
            </a:pPr>
            <a:endParaRPr lang="en-US" altLang="zh-CN" sz="1400" dirty="0" smtClean="0"/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 smtClean="0"/>
              <a:t>function </a:t>
            </a:r>
            <a:r>
              <a:rPr lang="en-US" altLang="zh-CN" sz="1400" dirty="0"/>
              <a:t>push(array, ...items) {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  </a:t>
            </a:r>
            <a:r>
              <a:rPr lang="en-US" altLang="zh-CN" sz="1400" dirty="0" err="1"/>
              <a:t>array.push</a:t>
            </a:r>
            <a:r>
              <a:rPr lang="en-US" altLang="zh-CN" sz="1400" dirty="0"/>
              <a:t>(...items);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 smtClean="0"/>
              <a:t>}</a:t>
            </a:r>
          </a:p>
          <a:p>
            <a:pPr marL="1444752" lvl="3" indent="0">
              <a:lnSpc>
                <a:spcPct val="84000"/>
              </a:lnSpc>
              <a:buNone/>
            </a:pPr>
            <a:endParaRPr lang="en-US" altLang="zh-CN" sz="1400" dirty="0"/>
          </a:p>
          <a:p>
            <a:pPr marL="987552" lvl="2" indent="0">
              <a:buNone/>
            </a:pPr>
            <a:r>
              <a:rPr lang="en-US" altLang="zh-CN" dirty="0"/>
              <a:t>// </a:t>
            </a:r>
            <a:r>
              <a:rPr lang="zh-CN" altLang="en-US" dirty="0" smtClean="0"/>
              <a:t>数组去重</a:t>
            </a:r>
            <a:endParaRPr lang="zh-CN" altLang="en-US" dirty="0"/>
          </a:p>
          <a:p>
            <a:pPr marL="987552" lvl="2" indent="0">
              <a:buNone/>
            </a:pPr>
            <a:r>
              <a:rPr lang="en-US" altLang="zh-CN" dirty="0"/>
              <a:t>[...new Set(array)]</a:t>
            </a:r>
          </a:p>
          <a:p>
            <a:pPr marL="1444752" lvl="3" indent="0">
              <a:lnSpc>
                <a:spcPct val="84000"/>
              </a:lnSpc>
              <a:buNone/>
            </a:pPr>
            <a:endParaRPr lang="en-US" altLang="zh-CN" sz="1400" dirty="0"/>
          </a:p>
          <a:p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27016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Promise</a:t>
            </a:r>
          </a:p>
          <a:p>
            <a:pPr lvl="1"/>
            <a:r>
              <a:rPr lang="zh-CN" altLang="en-US" dirty="0"/>
              <a:t>有三种状态，</a:t>
            </a:r>
            <a:r>
              <a:rPr lang="en-US" altLang="zh-CN" dirty="0"/>
              <a:t>pending(</a:t>
            </a:r>
            <a:r>
              <a:rPr lang="zh-CN" altLang="en-US" dirty="0"/>
              <a:t>进行中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fulfilled(</a:t>
            </a:r>
            <a:r>
              <a:rPr lang="zh-CN" altLang="en-US" dirty="0"/>
              <a:t>已完成</a:t>
            </a:r>
            <a:r>
              <a:rPr lang="en-US" altLang="zh-CN" dirty="0"/>
              <a:t>)</a:t>
            </a:r>
            <a:r>
              <a:rPr lang="zh-CN" altLang="en-US" dirty="0"/>
              <a:t>、 </a:t>
            </a:r>
            <a:r>
              <a:rPr lang="en-US" altLang="zh-CN" dirty="0"/>
              <a:t>rejected(</a:t>
            </a:r>
            <a:r>
              <a:rPr lang="zh-CN" altLang="en-US" dirty="0"/>
              <a:t>已失败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状态的改变只能是从</a:t>
            </a:r>
            <a:r>
              <a:rPr lang="en-US" altLang="zh-CN" dirty="0"/>
              <a:t>pending --&gt; fulfilled</a:t>
            </a:r>
            <a:r>
              <a:rPr lang="zh-CN" altLang="en-US" dirty="0"/>
              <a:t>或者 </a:t>
            </a:r>
            <a:r>
              <a:rPr lang="en-US" altLang="zh-CN" dirty="0"/>
              <a:t>pending --&gt; rejected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 err="1" smtClean="0"/>
              <a:t>Promise.all</a:t>
            </a:r>
            <a:endParaRPr lang="en-US" altLang="zh-CN" dirty="0" smtClean="0"/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// p1 p2 p3 </a:t>
            </a:r>
            <a:r>
              <a:rPr lang="zh-CN" altLang="en-US" sz="1400" dirty="0"/>
              <a:t>是</a:t>
            </a:r>
            <a:r>
              <a:rPr lang="en-US" altLang="zh-CN" sz="1400" dirty="0"/>
              <a:t>3</a:t>
            </a:r>
            <a:r>
              <a:rPr lang="zh-CN" altLang="en-US" sz="1400" dirty="0"/>
              <a:t>个</a:t>
            </a:r>
            <a:r>
              <a:rPr lang="en-US" altLang="zh-CN" sz="1400" dirty="0"/>
              <a:t>Promise</a:t>
            </a:r>
            <a:r>
              <a:rPr lang="zh-CN" altLang="en-US" sz="1400" dirty="0"/>
              <a:t>实例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let p = </a:t>
            </a:r>
            <a:r>
              <a:rPr lang="en-US" altLang="zh-CN" sz="1400" dirty="0" err="1"/>
              <a:t>Promise.all</a:t>
            </a:r>
            <a:r>
              <a:rPr lang="en-US" altLang="zh-CN" sz="1400" dirty="0"/>
              <a:t>([p1, p2, p3]).then(results =&gt; {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    // </a:t>
            </a:r>
            <a:r>
              <a:rPr lang="zh-CN" altLang="en-US" sz="1400" dirty="0" smtClean="0"/>
              <a:t>所有的都</a:t>
            </a:r>
            <a:r>
              <a:rPr lang="zh-CN" altLang="en-US" sz="1400" dirty="0"/>
              <a:t>为已完成状态时执行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}).catch(errors =&gt; {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    // </a:t>
            </a:r>
            <a:r>
              <a:rPr lang="zh-CN" altLang="en-US" sz="1400" dirty="0" smtClean="0"/>
              <a:t>只要</a:t>
            </a:r>
            <a:r>
              <a:rPr lang="zh-CN" altLang="en-US" sz="1400" dirty="0"/>
              <a:t>有一个已失败状态时执行</a:t>
            </a:r>
          </a:p>
          <a:p>
            <a:pPr marL="1444752" lvl="3" indent="0">
              <a:lnSpc>
                <a:spcPct val="84000"/>
              </a:lnSpc>
              <a:buNone/>
            </a:pPr>
            <a:r>
              <a:rPr lang="en-US" altLang="zh-CN" sz="1400" dirty="0"/>
              <a:t>});</a:t>
            </a:r>
          </a:p>
          <a:p>
            <a:pPr lvl="1"/>
            <a:r>
              <a:rPr lang="en-US" altLang="zh-CN" dirty="0" err="1" smtClean="0"/>
              <a:t>Promise.race</a:t>
            </a:r>
            <a:endParaRPr lang="en-US" altLang="zh-CN" dirty="0" smtClean="0"/>
          </a:p>
          <a:p>
            <a:pPr marL="1444752" lvl="3" indent="0">
              <a:lnSpc>
                <a:spcPct val="84000"/>
              </a:lnSpc>
              <a:buNone/>
            </a:pPr>
            <a:r>
              <a:rPr lang="zh-CN" altLang="en-US" sz="1400" dirty="0"/>
              <a:t>跟</a:t>
            </a:r>
            <a:r>
              <a:rPr lang="en-US" altLang="zh-CN" sz="1400" dirty="0" err="1"/>
              <a:t>Promise.all</a:t>
            </a:r>
            <a:r>
              <a:rPr lang="zh-CN" altLang="en-US" sz="1400" dirty="0"/>
              <a:t>类似，只要有一个为已完成状态，整个都是已完成。</a:t>
            </a:r>
            <a:endParaRPr lang="en-US" altLang="zh-CN" sz="1400" dirty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261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505097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</a:t>
            </a:r>
          </a:p>
          <a:p>
            <a:pPr marL="987552" lvl="2" indent="0">
              <a:buNone/>
            </a:pPr>
            <a:r>
              <a:rPr lang="en-US" altLang="zh-CN" sz="1400" i="1" dirty="0"/>
              <a:t>class </a:t>
            </a:r>
            <a:r>
              <a:rPr lang="en-US" altLang="zh-CN" sz="1400" i="1" dirty="0" smtClean="0"/>
              <a:t>City </a:t>
            </a:r>
            <a:r>
              <a:rPr lang="en-US" altLang="zh-CN" sz="1400" i="1" dirty="0"/>
              <a:t>{</a:t>
            </a:r>
          </a:p>
          <a:p>
            <a:pPr marL="1444752" lvl="3" indent="0">
              <a:buNone/>
            </a:pPr>
            <a:r>
              <a:rPr lang="en-US" altLang="zh-CN" sz="1400" i="1" dirty="0"/>
              <a:t>  </a:t>
            </a:r>
            <a:r>
              <a:rPr lang="en-US" altLang="zh-CN" sz="1400" i="1" dirty="0" smtClean="0"/>
              <a:t>constructor(city) {</a:t>
            </a:r>
          </a:p>
          <a:p>
            <a:pPr marL="1444752" lvl="3" indent="0">
              <a:buNone/>
            </a:pPr>
            <a:r>
              <a:rPr lang="en-US" altLang="zh-CN" sz="1400" i="1" dirty="0" smtClean="0"/>
              <a:t>     </a:t>
            </a:r>
            <a:r>
              <a:rPr lang="en-US" altLang="zh-CN" sz="1400" i="1" dirty="0" err="1" smtClean="0"/>
              <a:t>this.</a:t>
            </a:r>
            <a:r>
              <a:rPr lang="en-US" altLang="zh-CN" sz="1400" dirty="0" err="1" smtClean="0"/>
              <a:t>city</a:t>
            </a:r>
            <a:r>
              <a:rPr lang="en-US" altLang="zh-CN" sz="1400" dirty="0" smtClean="0"/>
              <a:t> </a:t>
            </a:r>
            <a:r>
              <a:rPr lang="en-US" altLang="zh-CN" sz="1400" i="1" dirty="0" smtClean="0"/>
              <a:t>= </a:t>
            </a:r>
            <a:r>
              <a:rPr lang="en-US" altLang="zh-CN" sz="1400" dirty="0"/>
              <a:t>city</a:t>
            </a:r>
            <a:r>
              <a:rPr lang="en-US" altLang="zh-CN" sz="1400" dirty="0" smtClean="0"/>
              <a:t>;</a:t>
            </a:r>
            <a:endParaRPr lang="en-US" altLang="zh-CN" sz="1400" i="1" dirty="0" smtClean="0"/>
          </a:p>
          <a:p>
            <a:pPr marL="1444752" lvl="3" indent="0">
              <a:buNone/>
            </a:pPr>
            <a:r>
              <a:rPr lang="en-US" altLang="zh-CN" sz="1400" i="1" dirty="0" smtClean="0"/>
              <a:t>  }</a:t>
            </a:r>
          </a:p>
          <a:p>
            <a:pPr marL="1444752" lvl="3" indent="0">
              <a:buNone/>
            </a:pPr>
            <a:r>
              <a:rPr lang="en-US" altLang="zh-CN" sz="1400" i="1" dirty="0" smtClean="0"/>
              <a:t>  </a:t>
            </a:r>
            <a:r>
              <a:rPr lang="en-US" altLang="zh-CN" sz="1400" i="1" dirty="0" err="1" smtClean="0"/>
              <a:t>sayHello</a:t>
            </a:r>
            <a:r>
              <a:rPr lang="en-US" altLang="zh-CN" sz="1400" i="1" dirty="0" smtClean="0"/>
              <a:t>() {</a:t>
            </a:r>
          </a:p>
          <a:p>
            <a:pPr marL="1444752" lvl="3" indent="0">
              <a:buNone/>
            </a:pPr>
            <a:r>
              <a:rPr lang="en-US" altLang="zh-CN" sz="1400" i="1" dirty="0" smtClean="0"/>
              <a:t>    return `hello,</a:t>
            </a:r>
            <a:r>
              <a:rPr lang="zh-CN" altLang="en-US" sz="1400" dirty="0" smtClean="0"/>
              <a:t>欢迎来到</a:t>
            </a:r>
            <a:r>
              <a:rPr lang="en-US" altLang="zh-CN" sz="1400" i="1" dirty="0" smtClean="0"/>
              <a:t>${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this. </a:t>
            </a:r>
            <a:r>
              <a:rPr lang="en-US" altLang="zh-CN" sz="1400" dirty="0"/>
              <a:t>city</a:t>
            </a:r>
            <a:r>
              <a:rPr lang="en-US" altLang="zh-CN" sz="1400" i="1" dirty="0" smtClean="0"/>
              <a:t>}</a:t>
            </a:r>
            <a:r>
              <a:rPr lang="zh-CN" altLang="en-US" sz="1400" i="1" dirty="0" smtClean="0"/>
              <a:t>。</a:t>
            </a:r>
            <a:r>
              <a:rPr lang="en-US" altLang="zh-CN" sz="1400" i="1" dirty="0" smtClean="0"/>
              <a:t> </a:t>
            </a:r>
            <a:r>
              <a:rPr lang="en-US" altLang="zh-CN" sz="1400" dirty="0" smtClean="0"/>
              <a:t>`</a:t>
            </a:r>
            <a:r>
              <a:rPr lang="en-US" altLang="zh-CN" sz="1400" i="1" dirty="0" smtClean="0"/>
              <a:t>;</a:t>
            </a:r>
          </a:p>
          <a:p>
            <a:pPr marL="1444752" lvl="3" indent="0">
              <a:buNone/>
            </a:pPr>
            <a:r>
              <a:rPr lang="en-US" altLang="zh-CN" sz="1400" i="1" dirty="0" smtClean="0"/>
              <a:t>  }</a:t>
            </a:r>
          </a:p>
          <a:p>
            <a:pPr marL="987552" lvl="2" indent="0">
              <a:buNone/>
            </a:pPr>
            <a:r>
              <a:rPr lang="en-US" altLang="zh-CN" sz="1400" i="1" dirty="0" smtClean="0"/>
              <a:t>}</a:t>
            </a:r>
          </a:p>
          <a:p>
            <a:pPr marL="987552" lvl="2" indent="0">
              <a:buNone/>
            </a:pPr>
            <a:r>
              <a:rPr lang="en-US" altLang="zh-CN" sz="1400" i="1" dirty="0" smtClean="0"/>
              <a:t>class </a:t>
            </a:r>
            <a:r>
              <a:rPr lang="en-US" altLang="zh-CN" sz="1400" i="1" dirty="0"/>
              <a:t>People</a:t>
            </a:r>
            <a:r>
              <a:rPr lang="en-US" altLang="zh-CN" sz="1400" i="1" dirty="0" smtClean="0"/>
              <a:t> extends </a:t>
            </a:r>
            <a:r>
              <a:rPr lang="en-US" altLang="zh-CN" sz="1400" i="1" dirty="0"/>
              <a:t>City</a:t>
            </a:r>
            <a:r>
              <a:rPr lang="en-US" altLang="zh-CN" sz="1400" i="1" dirty="0" smtClean="0"/>
              <a:t> {</a:t>
            </a:r>
          </a:p>
          <a:p>
            <a:pPr marL="987552" lvl="2" indent="0">
              <a:buNone/>
            </a:pPr>
            <a:r>
              <a:rPr lang="en-US" altLang="zh-CN" sz="1400" i="1" dirty="0"/>
              <a:t> </a:t>
            </a:r>
            <a:r>
              <a:rPr lang="en-US" altLang="zh-CN" sz="1400" i="1" dirty="0" smtClean="0"/>
              <a:t>          constructor(city, name, age) {</a:t>
            </a:r>
          </a:p>
          <a:p>
            <a:pPr marL="987552" lvl="2" indent="0">
              <a:buNone/>
            </a:pPr>
            <a:r>
              <a:rPr lang="en-US" altLang="zh-CN" sz="1400" i="1" dirty="0"/>
              <a:t> </a:t>
            </a:r>
            <a:r>
              <a:rPr lang="en-US" altLang="zh-CN" sz="1400" i="1" dirty="0" smtClean="0"/>
              <a:t>             super(city);</a:t>
            </a:r>
          </a:p>
          <a:p>
            <a:pPr marL="987552" lvl="2" indent="0">
              <a:buNone/>
            </a:pPr>
            <a:r>
              <a:rPr lang="en-US" altLang="zh-CN" sz="1400" i="1" dirty="0"/>
              <a:t> </a:t>
            </a:r>
            <a:r>
              <a:rPr lang="en-US" altLang="zh-CN" sz="1400" i="1" dirty="0" smtClean="0"/>
              <a:t>             this.name = name;</a:t>
            </a:r>
          </a:p>
          <a:p>
            <a:pPr marL="987552" lvl="2" indent="0">
              <a:buNone/>
            </a:pPr>
            <a:r>
              <a:rPr lang="en-US" altLang="zh-CN" sz="1400" i="1" dirty="0"/>
              <a:t> </a:t>
            </a:r>
            <a:r>
              <a:rPr lang="en-US" altLang="zh-CN" sz="1400" i="1" dirty="0" smtClean="0"/>
              <a:t>             </a:t>
            </a:r>
            <a:r>
              <a:rPr lang="en-US" altLang="zh-CN" sz="1400" i="1" dirty="0" err="1" smtClean="0"/>
              <a:t>this.age</a:t>
            </a:r>
            <a:r>
              <a:rPr lang="en-US" altLang="zh-CN" sz="1400" i="1" dirty="0" smtClean="0"/>
              <a:t> = age;</a:t>
            </a:r>
          </a:p>
          <a:p>
            <a:pPr marL="987552" lvl="2" indent="0">
              <a:buNone/>
            </a:pPr>
            <a:r>
              <a:rPr lang="en-US" altLang="zh-CN" sz="1400" i="1" dirty="0"/>
              <a:t> </a:t>
            </a:r>
            <a:r>
              <a:rPr lang="en-US" altLang="zh-CN" sz="1400" i="1" dirty="0" smtClean="0"/>
              <a:t>         }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 smtClean="0"/>
              <a:t>}</a:t>
            </a:r>
            <a:endParaRPr lang="en-US" altLang="zh-CN" sz="1400" i="1" dirty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132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5355772"/>
          </a:xfrm>
        </p:spPr>
        <p:txBody>
          <a:bodyPr>
            <a:normAutofit/>
          </a:bodyPr>
          <a:lstStyle/>
          <a:p>
            <a:r>
              <a:rPr lang="en-US" altLang="zh-CN" b="1" dirty="0" err="1"/>
              <a:t>CommonJS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AMD</a:t>
            </a:r>
            <a:r>
              <a:rPr lang="zh-CN" altLang="en-US" dirty="0" smtClean="0"/>
              <a:t>、</a:t>
            </a:r>
            <a:r>
              <a:rPr lang="en-US" altLang="zh-CN" smtClean="0"/>
              <a:t>CMD</a:t>
            </a:r>
            <a:endParaRPr lang="en-US" altLang="zh-CN" dirty="0" smtClean="0"/>
          </a:p>
          <a:p>
            <a:pPr lvl="1"/>
            <a:r>
              <a:rPr lang="en-US" altLang="zh-CN" b="1" i="0" dirty="0" err="1" smtClean="0"/>
              <a:t>CommonJS</a:t>
            </a:r>
            <a:endParaRPr lang="en-US" altLang="zh-CN" b="1" i="0" dirty="0"/>
          </a:p>
          <a:p>
            <a:pPr marL="987552" lvl="2" indent="0">
              <a:buNone/>
            </a:pPr>
            <a:r>
              <a:rPr lang="zh-CN" altLang="en-US" sz="1400" i="1" dirty="0"/>
              <a:t>服务器端的</a:t>
            </a:r>
            <a:r>
              <a:rPr lang="en-US" altLang="zh-CN" sz="1400" i="1" dirty="0"/>
              <a:t>node</a:t>
            </a:r>
            <a:r>
              <a:rPr lang="zh-CN" altLang="en-US" sz="1400" i="1" dirty="0"/>
              <a:t>的模块规范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en-US" altLang="zh-CN" sz="1400" i="1" dirty="0"/>
              <a:t>require : </a:t>
            </a:r>
            <a:r>
              <a:rPr lang="zh-CN" altLang="en-US" sz="1400" i="1" dirty="0"/>
              <a:t>加载所要依赖的其他模块</a:t>
            </a:r>
            <a:br>
              <a:rPr lang="zh-CN" altLang="en-US" sz="1400" i="1" dirty="0"/>
            </a:br>
            <a:r>
              <a:rPr lang="en-US" altLang="zh-CN" sz="1400" i="1" dirty="0" err="1"/>
              <a:t>module.exports</a:t>
            </a:r>
            <a:r>
              <a:rPr lang="en-US" altLang="zh-CN" sz="1400" i="1" dirty="0"/>
              <a:t> </a:t>
            </a:r>
            <a:r>
              <a:rPr lang="zh-CN" altLang="en-US" sz="1400" i="1" dirty="0"/>
              <a:t>或者</a:t>
            </a:r>
            <a:r>
              <a:rPr lang="en-US" altLang="zh-CN" sz="1400" i="1" dirty="0"/>
              <a:t>exports :</a:t>
            </a:r>
            <a:r>
              <a:rPr lang="zh-CN" altLang="en-US" sz="1400" i="1" dirty="0"/>
              <a:t>对外暴露的接口</a:t>
            </a:r>
            <a:endParaRPr lang="en-US" altLang="zh-CN" sz="1400" i="1" dirty="0"/>
          </a:p>
          <a:p>
            <a:pPr lvl="1"/>
            <a:r>
              <a:rPr lang="en-US" altLang="zh-CN" b="1" i="0" dirty="0"/>
              <a:t>AMD</a:t>
            </a:r>
            <a:r>
              <a:rPr lang="zh-CN" altLang="en-US" b="1" i="0" dirty="0" smtClean="0"/>
              <a:t>规范</a:t>
            </a:r>
            <a:r>
              <a:rPr lang="en-US" altLang="zh-CN" b="1" i="0" dirty="0" smtClean="0"/>
              <a:t>(</a:t>
            </a:r>
            <a:r>
              <a:rPr lang="en-US" altLang="zh-CN" i="0" dirty="0"/>
              <a:t>Asynchronous  Module  </a:t>
            </a:r>
            <a:r>
              <a:rPr lang="en-US" altLang="zh-CN" i="0" dirty="0" smtClean="0"/>
              <a:t>Definition)</a:t>
            </a:r>
            <a:endParaRPr lang="zh-CN" altLang="en-US" b="1" i="0" dirty="0"/>
          </a:p>
          <a:p>
            <a:pPr marL="987552" lvl="2" indent="0">
              <a:buNone/>
            </a:pPr>
            <a:r>
              <a:rPr lang="zh-CN" altLang="en-US" sz="1400" i="1" dirty="0"/>
              <a:t>浏览器端模块化开发的规范</a:t>
            </a:r>
            <a:r>
              <a:rPr lang="en-US" altLang="zh-CN" sz="1400" i="1" dirty="0"/>
              <a:t>	</a:t>
            </a:r>
            <a:r>
              <a:rPr lang="en-US" altLang="zh-CN" sz="1400" i="1" dirty="0" err="1"/>
              <a:t>RequireJS</a:t>
            </a:r>
            <a:r>
              <a:rPr lang="en-US" altLang="zh-CN" sz="1400" i="1" dirty="0"/>
              <a:t> </a:t>
            </a:r>
          </a:p>
          <a:p>
            <a:pPr marL="987552" lvl="2" indent="0">
              <a:buNone/>
            </a:pPr>
            <a:r>
              <a:rPr lang="zh-CN" altLang="en-US" sz="1400" i="1" dirty="0"/>
              <a:t>异步加载，不阻塞页面的加载，能并行加载多个模块</a:t>
            </a:r>
            <a:endParaRPr lang="en-US" altLang="zh-CN" sz="1400" i="1" dirty="0"/>
          </a:p>
          <a:p>
            <a:pPr marL="987552" lvl="2" indent="0">
              <a:buNone/>
            </a:pPr>
            <a:r>
              <a:rPr lang="zh-CN" altLang="en-US" sz="1400" i="1" dirty="0"/>
              <a:t>不能按需加载，必须提前加载所需依赖</a:t>
            </a:r>
            <a:endParaRPr lang="en-US" altLang="zh-CN" sz="1400" i="1" dirty="0"/>
          </a:p>
          <a:p>
            <a:pPr lvl="1"/>
            <a:r>
              <a:rPr lang="en-US" altLang="zh-CN" b="1" i="0" dirty="0" smtClean="0"/>
              <a:t>CMD</a:t>
            </a:r>
            <a:r>
              <a:rPr lang="zh-CN" altLang="en-US" b="1" i="0" dirty="0"/>
              <a:t>规范</a:t>
            </a:r>
          </a:p>
          <a:p>
            <a:pPr marL="987552" lvl="2" indent="0">
              <a:buNone/>
            </a:pPr>
            <a:r>
              <a:rPr lang="zh-CN" altLang="en-US" sz="1400" i="1" dirty="0"/>
              <a:t>按需加载</a:t>
            </a:r>
            <a:r>
              <a:rPr lang="en-US" altLang="zh-CN" sz="1400" i="1" dirty="0"/>
              <a:t>	sea.js</a:t>
            </a:r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12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82078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ES2015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375954"/>
            <a:ext cx="9601200" cy="4491446"/>
          </a:xfrm>
        </p:spPr>
        <p:txBody>
          <a:bodyPr/>
          <a:lstStyle/>
          <a:p>
            <a:r>
              <a:rPr lang="zh-CN" altLang="en-US" dirty="0" smtClean="0"/>
              <a:t>模块化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Import  export</a:t>
            </a:r>
          </a:p>
          <a:p>
            <a:pPr lvl="1"/>
            <a:r>
              <a:rPr lang="en-US" altLang="zh-CN" dirty="0" smtClean="0"/>
              <a:t>export</a:t>
            </a:r>
            <a:r>
              <a:rPr lang="zh-CN" altLang="en-US" dirty="0"/>
              <a:t>、</a:t>
            </a:r>
            <a:r>
              <a:rPr lang="en-US" altLang="zh-CN" dirty="0"/>
              <a:t>import</a:t>
            </a:r>
            <a:r>
              <a:rPr lang="zh-CN" altLang="en-US" dirty="0"/>
              <a:t>命令可以出现在模块的任何位置，但是必须处于模块顶层。如果处于块级作用域内，就会报</a:t>
            </a:r>
            <a:r>
              <a:rPr lang="zh-CN" altLang="en-US" dirty="0" smtClean="0"/>
              <a:t>错</a:t>
            </a:r>
            <a:endParaRPr lang="en-US" altLang="zh-CN" dirty="0" smtClean="0"/>
          </a:p>
          <a:p>
            <a:pPr lvl="1"/>
            <a:r>
              <a:rPr lang="zh-CN" altLang="en-US" i="0" dirty="0"/>
              <a:t>静态加载，编译时输出接口（</a:t>
            </a:r>
            <a:r>
              <a:rPr lang="en-US" altLang="zh-CN" i="0" dirty="0" err="1"/>
              <a:t>CommonJS</a:t>
            </a:r>
            <a:r>
              <a:rPr lang="en-US" altLang="zh-CN" i="0" dirty="0"/>
              <a:t> </a:t>
            </a:r>
            <a:r>
              <a:rPr lang="zh-CN" altLang="en-US" i="0" dirty="0"/>
              <a:t>模块是运行时加载</a:t>
            </a:r>
            <a:r>
              <a:rPr lang="zh-CN" altLang="en-US" i="0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i="0" dirty="0"/>
              <a:t>输</a:t>
            </a:r>
            <a:r>
              <a:rPr lang="zh-CN" altLang="en-US" dirty="0" smtClean="0"/>
              <a:t>出</a:t>
            </a:r>
            <a:r>
              <a:rPr lang="zh-CN" altLang="en-US" dirty="0"/>
              <a:t>的是值的</a:t>
            </a:r>
            <a:r>
              <a:rPr lang="zh-CN" altLang="en-US" dirty="0" smtClean="0"/>
              <a:t>引用，</a:t>
            </a:r>
            <a:r>
              <a:rPr lang="zh-CN" altLang="en-US" i="0" dirty="0"/>
              <a:t>可以取到模块内部实时的</a:t>
            </a:r>
            <a:r>
              <a:rPr lang="zh-CN" altLang="en-US" i="0" dirty="0" smtClean="0"/>
              <a:t>值</a:t>
            </a:r>
            <a:endParaRPr lang="en-US" altLang="zh-CN" i="0" dirty="0" smtClean="0"/>
          </a:p>
          <a:p>
            <a:pPr lvl="1"/>
            <a:r>
              <a:rPr lang="en-US" altLang="zh-CN" i="0" dirty="0" err="1"/>
              <a:t>CommonJS</a:t>
            </a:r>
            <a:r>
              <a:rPr lang="en-US" altLang="zh-CN" i="0" dirty="0"/>
              <a:t> </a:t>
            </a:r>
            <a:r>
              <a:rPr lang="zh-CN" altLang="en-US" i="0" dirty="0" smtClean="0"/>
              <a:t>输出</a:t>
            </a:r>
            <a:r>
              <a:rPr lang="zh-CN" altLang="en-US" i="0" dirty="0"/>
              <a:t>的</a:t>
            </a:r>
            <a:r>
              <a:rPr lang="zh-CN" altLang="en-US" i="0" dirty="0" smtClean="0"/>
              <a:t>是</a:t>
            </a:r>
            <a:r>
              <a:rPr lang="zh-CN" altLang="en-US" i="0" dirty="0"/>
              <a:t>值的</a:t>
            </a:r>
            <a:r>
              <a:rPr lang="zh-CN" altLang="en-US" i="0" dirty="0" smtClean="0"/>
              <a:t>拷贝，不会动态</a:t>
            </a:r>
            <a:r>
              <a:rPr lang="zh-CN" altLang="en-US" i="0" dirty="0"/>
              <a:t>更新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188" y="4147126"/>
            <a:ext cx="10226535" cy="260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1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1331</TotalTime>
  <Words>1840</Words>
  <Application>Microsoft Office PowerPoint</Application>
  <PresentationFormat>宽屏</PresentationFormat>
  <Paragraphs>238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华文楷体</vt:lpstr>
      <vt:lpstr>Franklin Gothic Book</vt:lpstr>
      <vt:lpstr>Crop</vt:lpstr>
      <vt:lpstr>ES6 </vt:lpstr>
      <vt:lpstr>ES2015</vt:lpstr>
      <vt:lpstr>ES2015</vt:lpstr>
      <vt:lpstr>ES2015</vt:lpstr>
      <vt:lpstr>ES2015</vt:lpstr>
      <vt:lpstr>ES2015</vt:lpstr>
      <vt:lpstr>ES2015</vt:lpstr>
      <vt:lpstr>ES2015</vt:lpstr>
      <vt:lpstr>ES2015</vt:lpstr>
      <vt:lpstr>ES2015</vt:lpstr>
      <vt:lpstr>ES2015</vt:lpstr>
      <vt:lpstr>ES2015</vt:lpstr>
      <vt:lpstr>ES2015</vt:lpstr>
      <vt:lpstr>ES2016</vt:lpstr>
      <vt:lpstr>ES2017</vt:lpstr>
      <vt:lpstr>ES2017</vt:lpstr>
      <vt:lpstr>ES2017</vt:lpstr>
      <vt:lpstr>ES2017</vt:lpstr>
      <vt:lpstr>参考</vt:lpstr>
      <vt:lpstr>THANG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&amp; ES7 &amp; ES8 </dc:title>
  <dc:creator>王飞龙</dc:creator>
  <cp:lastModifiedBy>王飞龙</cp:lastModifiedBy>
  <cp:revision>79</cp:revision>
  <dcterms:created xsi:type="dcterms:W3CDTF">2018-11-29T11:59:36Z</dcterms:created>
  <dcterms:modified xsi:type="dcterms:W3CDTF">2018-12-06T12:13:59Z</dcterms:modified>
</cp:coreProperties>
</file>