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82" r:id="rId8"/>
    <p:sldId id="271" r:id="rId9"/>
    <p:sldId id="283" r:id="rId10"/>
    <p:sldId id="269" r:id="rId11"/>
    <p:sldId id="289" r:id="rId12"/>
    <p:sldId id="290" r:id="rId13"/>
    <p:sldId id="291" r:id="rId14"/>
    <p:sldId id="284" r:id="rId15"/>
    <p:sldId id="293" r:id="rId16"/>
    <p:sldId id="292" r:id="rId17"/>
    <p:sldId id="285" r:id="rId18"/>
    <p:sldId id="294" r:id="rId19"/>
    <p:sldId id="295" r:id="rId20"/>
    <p:sldId id="287" r:id="rId21"/>
    <p:sldId id="286" r:id="rId22"/>
    <p:sldId id="298" r:id="rId23"/>
    <p:sldId id="301" r:id="rId24"/>
    <p:sldId id="302" r:id="rId25"/>
    <p:sldId id="264" r:id="rId26"/>
  </p:sldIdLst>
  <p:sldSz cx="9145270" cy="5144770"/>
  <p:notesSz cx="6858000" cy="9144000"/>
  <p:defaultTextStyle>
    <a:defPPr>
      <a:defRPr lang="zh-CN"/>
    </a:defPPr>
    <a:lvl1pPr marL="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580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902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5161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1483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7741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40635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03220" algn="l" defTabSz="72580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-66"/>
      </p:cViewPr>
      <p:guideLst>
        <p:guide orient="horz" pos="162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1B12F-6A0D-4FE8-BAE3-DB3D162E51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A053C-24B9-4FA6-A8F8-2156AAF87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552" y="206042"/>
            <a:ext cx="2057757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80" y="206042"/>
            <a:ext cx="6020845" cy="4389999"/>
          </a:xfrm>
          <a:prstGeom prst="rect">
            <a:avLst/>
          </a:prstGeom>
        </p:spPr>
        <p:txBody>
          <a:bodyPr vert="eaVert"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80" y="1200521"/>
            <a:ext cx="8231029" cy="3395520"/>
          </a:xfrm>
          <a:prstGeom prst="rect">
            <a:avLst/>
          </a:prstGeom>
        </p:spPr>
        <p:txBody>
          <a:bodyPr lIns="72581" tIns="36291" rIns="72581" bIns="3629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80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200521"/>
            <a:ext cx="4039301" cy="339552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619446" y="2801234"/>
            <a:ext cx="615260" cy="242568"/>
          </a:xfrm>
          <a:prstGeom prst="rect">
            <a:avLst/>
          </a:prstGeom>
        </p:spPr>
        <p:txBody>
          <a:bodyPr wrap="square" lIns="72581" tIns="36291" rIns="72581" bIns="36291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PPT</a:t>
            </a:r>
            <a:r>
              <a:rPr lang="zh-CN" altLang="en-US" sz="100" dirty="0">
                <a:solidFill>
                  <a:schemeClr val="bg1"/>
                </a:solidFill>
              </a:rPr>
              <a:t>素材：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  PPT</a:t>
            </a:r>
            <a:r>
              <a:rPr lang="zh-CN" altLang="en-US" sz="100" dirty="0">
                <a:solidFill>
                  <a:schemeClr val="bg1"/>
                </a:solidFill>
              </a:rPr>
              <a:t>图表：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精美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课件：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            </a:t>
            </a:r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工作总结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www.1ppt.com/xiazai/zongjie/ </a:t>
            </a:r>
            <a:r>
              <a:rPr lang="zh-CN" altLang="en-US" sz="100" dirty="0">
                <a:solidFill>
                  <a:schemeClr val="bg1"/>
                </a:solidFill>
              </a:rPr>
              <a:t>工作计划：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www.1ppt.com/xiazai/jihua/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商务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www.1ppt.com/moban/shangwu/  </a:t>
            </a:r>
            <a:r>
              <a:rPr lang="zh-CN" altLang="en-US" sz="100" dirty="0">
                <a:solidFill>
                  <a:schemeClr val="bg1"/>
                </a:solidFill>
              </a:rPr>
              <a:t>个人简历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www.1ppt.com/xiazai/jianli/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毕业答辩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www.1ppt.com/xiazai/dabian/  </a:t>
            </a:r>
            <a:r>
              <a:rPr lang="zh-CN" altLang="en-US" sz="100" dirty="0">
                <a:solidFill>
                  <a:schemeClr val="bg1"/>
                </a:solidFill>
              </a:rPr>
              <a:t>工作汇报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www.1ppt.com/xiazai/huibao/    </a:t>
            </a:r>
            <a:endParaRPr lang="en-US" altLang="zh-CN" sz="100" dirty="0">
              <a:solidFill>
                <a:schemeClr val="bg1"/>
              </a:solidFill>
            </a:endParaRP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en-US" altLang="zh-CN" sz="1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6043"/>
            <a:ext cx="8231029" cy="857514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1631661"/>
            <a:ext cx="4040890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</p:spPr>
        <p:txBody>
          <a:bodyPr lIns="72581" tIns="36291" rIns="72581" bIns="36291" anchor="b"/>
          <a:lstStyle>
            <a:lvl1pPr marL="0" indent="0">
              <a:buNone/>
              <a:defRPr sz="1900" b="1"/>
            </a:lvl1pPr>
            <a:lvl2pPr marL="363220" indent="0">
              <a:buNone/>
              <a:defRPr sz="1600" b="1"/>
            </a:lvl2pPr>
            <a:lvl3pPr marL="725805" indent="0">
              <a:buNone/>
              <a:defRPr sz="1400" b="1"/>
            </a:lvl3pPr>
            <a:lvl4pPr marL="1089025" indent="0">
              <a:buNone/>
              <a:defRPr sz="1300" b="1"/>
            </a:lvl4pPr>
            <a:lvl5pPr marL="1451610" indent="0">
              <a:buNone/>
              <a:defRPr sz="1300" b="1"/>
            </a:lvl5pPr>
            <a:lvl6pPr marL="1814830" indent="0">
              <a:buNone/>
              <a:defRPr sz="1300" b="1"/>
            </a:lvl6pPr>
            <a:lvl7pPr marL="2177415" indent="0">
              <a:buNone/>
              <a:defRPr sz="1300" b="1"/>
            </a:lvl7pPr>
            <a:lvl8pPr marL="2540635" indent="0">
              <a:buNone/>
              <a:defRPr sz="1300" b="1"/>
            </a:lvl8pPr>
            <a:lvl9pPr marL="2903220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3" y="1631661"/>
            <a:ext cx="4042477" cy="2964381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776315" cy="2329675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21" y="3205610"/>
            <a:ext cx="6072467" cy="1939478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04851"/>
            <a:ext cx="3008836" cy="871807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0" y="204851"/>
            <a:ext cx="5112638" cy="4391190"/>
          </a:xfrm>
          <a:prstGeom prst="rect">
            <a:avLst/>
          </a:prstGeom>
        </p:spPr>
        <p:txBody>
          <a:bodyPr lIns="72581" tIns="36291" rIns="72581" bIns="36291"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0" y="1076658"/>
            <a:ext cx="3008836" cy="351938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3601562"/>
            <a:ext cx="5487353" cy="425185"/>
          </a:xfrm>
          <a:prstGeom prst="rect">
            <a:avLst/>
          </a:prstGeom>
        </p:spPr>
        <p:txBody>
          <a:bodyPr lIns="72581" tIns="36291" rIns="72581" bIns="36291" anchor="b"/>
          <a:lstStyle>
            <a:lvl1pPr algn="l">
              <a:defRPr sz="16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459724"/>
            <a:ext cx="5487353" cy="308705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2600"/>
            </a:lvl1pPr>
            <a:lvl2pPr marL="363220" indent="0">
              <a:buNone/>
              <a:defRPr sz="2300"/>
            </a:lvl2pPr>
            <a:lvl3pPr marL="725805" indent="0">
              <a:buNone/>
              <a:defRPr sz="1900"/>
            </a:lvl3pPr>
            <a:lvl4pPr marL="1089025" indent="0">
              <a:buNone/>
              <a:defRPr sz="1600"/>
            </a:lvl4pPr>
            <a:lvl5pPr marL="1451610" indent="0">
              <a:buNone/>
              <a:defRPr sz="1600"/>
            </a:lvl5pPr>
            <a:lvl6pPr marL="1814830" indent="0">
              <a:buNone/>
              <a:defRPr sz="1600"/>
            </a:lvl6pPr>
            <a:lvl7pPr marL="2177415" indent="0">
              <a:buNone/>
              <a:defRPr sz="1600"/>
            </a:lvl7pPr>
            <a:lvl8pPr marL="2540635" indent="0">
              <a:buNone/>
              <a:defRPr sz="1600"/>
            </a:lvl8pPr>
            <a:lvl9pPr marL="2903220" indent="0">
              <a:buNone/>
              <a:defRPr sz="16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4026746"/>
            <a:ext cx="5487353" cy="603833"/>
          </a:xfrm>
          <a:prstGeom prst="rect">
            <a:avLst/>
          </a:prstGeom>
        </p:spPr>
        <p:txBody>
          <a:bodyPr lIns="72581" tIns="36291" rIns="72581" bIns="36291"/>
          <a:lstStyle>
            <a:lvl1pPr marL="0" indent="0">
              <a:buNone/>
              <a:defRPr sz="1100"/>
            </a:lvl1pPr>
            <a:lvl2pPr marL="363220" indent="0">
              <a:buNone/>
              <a:defRPr sz="1000"/>
            </a:lvl2pPr>
            <a:lvl3pPr marL="725805" indent="0">
              <a:buNone/>
              <a:defRPr sz="800"/>
            </a:lvl3pPr>
            <a:lvl4pPr marL="1089025" indent="0">
              <a:buNone/>
              <a:defRPr sz="800"/>
            </a:lvl4pPr>
            <a:lvl5pPr marL="1451610" indent="0">
              <a:buNone/>
              <a:defRPr sz="800"/>
            </a:lvl5pPr>
            <a:lvl6pPr marL="1814830" indent="0">
              <a:buNone/>
              <a:defRPr sz="800"/>
            </a:lvl6pPr>
            <a:lvl7pPr marL="2177415" indent="0">
              <a:buNone/>
              <a:defRPr sz="800"/>
            </a:lvl7pPr>
            <a:lvl8pPr marL="2540635" indent="0">
              <a:buNone/>
              <a:defRPr sz="800"/>
            </a:lvl8pPr>
            <a:lvl9pPr marL="290322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80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744" y="4768736"/>
            <a:ext cx="2896103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4337" y="4768736"/>
            <a:ext cx="2133971" cy="273928"/>
          </a:xfrm>
          <a:prstGeom prst="rect">
            <a:avLst/>
          </a:prstGeom>
        </p:spPr>
        <p:txBody>
          <a:bodyPr lIns="72581" tIns="36291" rIns="72581" bIns="36291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6.png"/><Relationship Id="rId15" Type="http://schemas.openxmlformats.org/officeDocument/2006/relationships/image" Target="../media/image5.png"/><Relationship Id="rId14" Type="http://schemas.openxmlformats.org/officeDocument/2006/relationships/image" Target="../media/image4.jpeg"/><Relationship Id="rId13" Type="http://schemas.microsoft.com/office/2007/relationships/hdphoto" Target="../media/hdphoto1.wdp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blipFill dpi="0" rotWithShape="1">
            <a:blip r:embed="rId12">
              <a:alphaModFix amt="26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-7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blipFill dpi="0" rotWithShape="1">
            <a:blip r:embed="rId14">
              <a:alphaModFix amt="16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F0502020204030204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2580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89915" indent="-226695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0741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80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59025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2161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84830" indent="-181610" algn="l" defTabSz="7258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902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61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83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41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635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220" algn="l" defTabSz="72580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581902" y="1996480"/>
            <a:ext cx="5982262" cy="561702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en-US" altLang="zh-CN" sz="3200" b="1" dirty="0">
                <a:solidFill>
                  <a:srgbClr val="1F2F50"/>
                </a:solidFill>
                <a:cs typeface="+mn-ea"/>
                <a:sym typeface="+mn-lt"/>
              </a:rPr>
              <a:t>Js</a:t>
            </a:r>
            <a:r>
              <a:rPr lang="zh-CN" altLang="en-US" sz="3200" b="1" dirty="0">
                <a:solidFill>
                  <a:srgbClr val="1F2F50"/>
                </a:solidFill>
                <a:cs typeface="+mn-ea"/>
                <a:sym typeface="+mn-lt"/>
              </a:rPr>
              <a:t>常见设计模式</a:t>
            </a:r>
            <a:endParaRPr lang="en-US" altLang="zh-CN" sz="3200" b="1" dirty="0">
              <a:solidFill>
                <a:srgbClr val="1F2F50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060626" y="844352"/>
            <a:ext cx="2911652" cy="1101878"/>
            <a:chOff x="3124200" y="1641336"/>
            <a:chExt cx="5840064" cy="2209800"/>
          </a:xfrm>
        </p:grpSpPr>
        <p:sp>
          <p:nvSpPr>
            <p:cNvPr id="40" name="矩形: 圆角 5"/>
            <p:cNvSpPr/>
            <p:nvPr/>
          </p:nvSpPr>
          <p:spPr>
            <a:xfrm>
              <a:off x="3124200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1" name="矩形: 圆角 6"/>
            <p:cNvSpPr/>
            <p:nvPr/>
          </p:nvSpPr>
          <p:spPr>
            <a:xfrm>
              <a:off x="4607584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2" name="矩形: 圆角 7"/>
            <p:cNvSpPr/>
            <p:nvPr/>
          </p:nvSpPr>
          <p:spPr>
            <a:xfrm>
              <a:off x="6084993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3" name="矩形: 圆角 8"/>
            <p:cNvSpPr/>
            <p:nvPr/>
          </p:nvSpPr>
          <p:spPr>
            <a:xfrm>
              <a:off x="7562402" y="1641336"/>
              <a:ext cx="1335066" cy="2209800"/>
            </a:xfrm>
            <a:prstGeom prst="roundRect">
              <a:avLst/>
            </a:prstGeom>
            <a:noFill/>
            <a:ln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F0502020204030204"/>
              </a:endParaRP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3149785" y="1676223"/>
              <a:ext cx="1362719" cy="2036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5" name="文本框 10"/>
            <p:cNvSpPr txBox="1"/>
            <p:nvPr/>
          </p:nvSpPr>
          <p:spPr>
            <a:xfrm>
              <a:off x="4639850" y="1665402"/>
              <a:ext cx="1254003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6" name="文本框 11"/>
            <p:cNvSpPr txBox="1"/>
            <p:nvPr/>
          </p:nvSpPr>
          <p:spPr>
            <a:xfrm>
              <a:off x="6094396" y="1676221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2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  <p:sp>
          <p:nvSpPr>
            <p:cNvPr id="47" name="文本框 12"/>
            <p:cNvSpPr txBox="1"/>
            <p:nvPr/>
          </p:nvSpPr>
          <p:spPr>
            <a:xfrm>
              <a:off x="7601545" y="1676223"/>
              <a:ext cx="1362719" cy="2036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gency FB" panose="020B0503020202020204" pitchFamily="34" charset="0"/>
                  <a:ea typeface="包图粗黑体" panose="02000800000000000000" pitchFamily="2" charset="-122"/>
                </a:rPr>
                <a:t>0</a:t>
              </a:r>
              <a:endParaRPr kumimoji="0" lang="zh-CN" alt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gency FB" panose="020B0503020202020204" pitchFamily="34" charset="0"/>
                <a:ea typeface="包图粗黑体" panose="02000800000000000000" pitchFamily="2" charset="-122"/>
              </a:endParaRPr>
            </a:p>
          </p:txBody>
        </p:sp>
      </p:grpSp>
      <p:sp>
        <p:nvSpPr>
          <p:cNvPr id="49" name="文本框 17"/>
          <p:cNvSpPr txBox="1"/>
          <p:nvPr/>
        </p:nvSpPr>
        <p:spPr>
          <a:xfrm>
            <a:off x="2340546" y="4516760"/>
            <a:ext cx="4703166" cy="29654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    时间：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 animBg="1"/>
      <p:bldP spid="19" grpId="0" animBg="1"/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666" y="23071"/>
            <a:ext cx="5012190" cy="5110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一般用于只具有唯一性的系统组件，如配置文件等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Angular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中的服务一般是单例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300" b="1" kern="0" spc="45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工厂</a:t>
              </a: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2.2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2.2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厂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756" y="1204392"/>
            <a:ext cx="8084075" cy="349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2.2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工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厂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内部需要创建新对象；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有返回值 ，将创建的对象返回；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直接调用函数创建，不使用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new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创建的实例之间没有联系；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实例跟工厂构造函数没有联系；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消除对象间的耦合；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占用更多资源；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无法识别哪个对象的实例；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4756179" cy="1413687"/>
            <a:chOff x="3692836" y="2388494"/>
            <a:chExt cx="6340470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4254049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构造函数模式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2.3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2.3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3169088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构 造 函 数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179" y="916360"/>
            <a:ext cx="7877175" cy="405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2.3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3169088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构 造 函 数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内部没有显式地创建对象；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直接将属性和方法赋给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没有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return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语句；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通过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new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方式来创建对象；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创建的实例可以被构造函数影响；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占用较少资源；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8"/>
          <p:cNvGraphicFramePr/>
          <p:nvPr/>
        </p:nvGraphicFramePr>
        <p:xfrm>
          <a:off x="714240" y="844352"/>
          <a:ext cx="7717107" cy="408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3056506"/>
                <a:gridCol w="2572369"/>
              </a:tblGrid>
              <a:tr h="61314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工厂模式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构造函数模式</a:t>
                      </a:r>
                      <a:endParaRPr lang="zh-CN" altLang="en-US" sz="2400" dirty="0"/>
                    </a:p>
                  </a:txBody>
                  <a:tcPr/>
                </a:tc>
              </a:tr>
              <a:tr h="695385"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内部创建新对象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内部需要创建新对象；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内部没有显式地创建对象；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直接将属性和方法赋给</a:t>
                      </a:r>
                      <a:r>
                        <a:rPr lang="en-US" altLang="zh-CN" dirty="0"/>
                        <a:t>this</a:t>
                      </a:r>
                      <a:r>
                        <a:rPr lang="zh-CN" altLang="en-US" dirty="0"/>
                        <a:t>对象；</a:t>
                      </a:r>
                      <a:endParaRPr lang="zh-CN" altLang="en-US" dirty="0"/>
                    </a:p>
                  </a:txBody>
                  <a:tcPr/>
                </a:tc>
              </a:tr>
              <a:tr h="3813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有返回值 ，将创建的对象返回；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没有返回值；</a:t>
                      </a:r>
                      <a:endParaRPr lang="zh-CN" altLang="en-US" dirty="0"/>
                    </a:p>
                  </a:txBody>
                  <a:tcPr/>
                </a:tc>
              </a:tr>
              <a:tr h="479913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创建对象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直接调用函数创建，不适用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US" altLang="zh-CN" dirty="0"/>
                        <a:t>new</a:t>
                      </a:r>
                      <a:r>
                        <a:rPr lang="zh-CN" altLang="en-US" dirty="0"/>
                        <a:t>方式来创建对象；</a:t>
                      </a:r>
                      <a:endParaRPr lang="zh-CN" altLang="en-US" dirty="0"/>
                    </a:p>
                  </a:txBody>
                  <a:tcPr/>
                </a:tc>
              </a:tr>
              <a:tr h="479913"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创建的实例之间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创建的实例之间没有联系；彼此不会影响；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实例可以通过改变构造函数影响其他实例；</a:t>
                      </a:r>
                      <a:endParaRPr lang="zh-CN" altLang="en-US" dirty="0"/>
                    </a:p>
                  </a:txBody>
                  <a:tcPr/>
                </a:tc>
              </a:tr>
              <a:tr h="479913"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实例和构造函数之间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没有联系；实例不受构造函数影响；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有联系；能被构造函数影响；</a:t>
                      </a:r>
                      <a:endParaRPr lang="zh-CN" altLang="en-US" dirty="0"/>
                    </a:p>
                  </a:txBody>
                  <a:tcPr/>
                </a:tc>
              </a:tr>
              <a:tr h="338762">
                <a:tc>
                  <a:txBody>
                    <a:bodyPr/>
                    <a:lstStyle/>
                    <a:p>
                      <a:r>
                        <a:rPr lang="zh-CN" altLang="en-US" dirty="0"/>
                        <a:t>优点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25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消除对象间的耦合；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258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占用较少资源；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8362">
                <a:tc>
                  <a:txBody>
                    <a:bodyPr/>
                    <a:lstStyle/>
                    <a:p>
                      <a:r>
                        <a:rPr lang="zh-CN" altLang="en-US" dirty="0"/>
                        <a:t>缺点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占用更多资源；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无法识别哪个对象的实例；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实例能被彼此影响；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4036099" cy="1413687"/>
            <a:chOff x="3692836" y="2388494"/>
            <a:chExt cx="5380530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3294109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原型模式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2.4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7"/>
          <p:cNvSpPr txBox="1"/>
          <p:nvPr/>
        </p:nvSpPr>
        <p:spPr>
          <a:xfrm>
            <a:off x="3054773" y="806411"/>
            <a:ext cx="3055321" cy="530925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rgbClr val="002060"/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目 录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 </a:t>
            </a:r>
            <a:r>
              <a:rPr kumimoji="0" lang="en-US" altLang="zh-CN" sz="30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en-US" altLang="zh-CN" sz="3000" b="0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文本框 8"/>
          <p:cNvSpPr txBox="1"/>
          <p:nvPr/>
        </p:nvSpPr>
        <p:spPr>
          <a:xfrm>
            <a:off x="943066" y="1915492"/>
            <a:ext cx="614946" cy="438717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圆角矩形 8"/>
          <p:cNvSpPr/>
          <p:nvPr/>
        </p:nvSpPr>
        <p:spPr>
          <a:xfrm>
            <a:off x="1691384" y="1987904"/>
            <a:ext cx="2660941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dist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设计模式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12"/>
          <p:cNvSpPr txBox="1"/>
          <p:nvPr/>
        </p:nvSpPr>
        <p:spPr>
          <a:xfrm>
            <a:off x="943066" y="3231827"/>
            <a:ext cx="614946" cy="438717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圆角矩形 12"/>
          <p:cNvSpPr/>
          <p:nvPr/>
        </p:nvSpPr>
        <p:spPr>
          <a:xfrm>
            <a:off x="1691384" y="3304239"/>
            <a:ext cx="2660941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dist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常见四种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animBg="1"/>
      <p:bldP spid="54" grpId="0"/>
      <p:bldP spid="57" grpId="0" animBg="1"/>
      <p:bldP spid="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2.4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原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创建一个共享的原型，通过拷贝这个原型来创建新的对象，带来性能上的提升。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418" y="2140496"/>
            <a:ext cx="4392488" cy="2359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2.4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原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当代码读取某个对象的某个属性时，都会执行一次搜索，目标是具有给定名字的属性。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搜索首先从对象实例本身开始。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如果在实例中找到了就返回该属性的值，没有找到，则继续搜索指针指向的原型对象；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在原型对象中查找具有给定名字的属性，如果在原型对象中找到了这个属性，就返回该属性的值。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2.4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lang="zh-CN" altLang="en-US" sz="2100" b="1" kern="0" spc="225" noProof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原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808" y="17731"/>
            <a:ext cx="5854780" cy="5109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-4287" y="-3811"/>
            <a:ext cx="9153686" cy="5152234"/>
          </a:xfrm>
          <a:prstGeom prst="rect">
            <a:avLst/>
          </a:prstGeom>
        </p:spPr>
      </p:pic>
      <p:sp>
        <p:nvSpPr>
          <p:cNvPr id="17" name="文本框 19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 txBox="1"/>
          <p:nvPr/>
        </p:nvSpPr>
        <p:spPr>
          <a:xfrm>
            <a:off x="1581902" y="1348408"/>
            <a:ext cx="5982262" cy="900257"/>
          </a:xfrm>
          <a:prstGeom prst="rect">
            <a:avLst/>
          </a:prstGeom>
          <a:noFill/>
          <a:effectLst/>
        </p:spPr>
        <p:txBody>
          <a:bodyPr wrap="square" lIns="68589" tIns="34295" rIns="68589" bIns="34295" rtlCol="0">
            <a:spAutoFit/>
          </a:bodyPr>
          <a:lstStyle/>
          <a:p>
            <a:pPr algn="ctr" defTabSz="685800"/>
            <a:r>
              <a:rPr lang="zh-CN" altLang="en-US" sz="5400" b="1" dirty="0">
                <a:solidFill>
                  <a:srgbClr val="1F2F50"/>
                </a:solidFill>
                <a:cs typeface="+mn-ea"/>
                <a:sym typeface="+mn-lt"/>
              </a:rPr>
              <a:t>感谢观看</a:t>
            </a:r>
            <a:endParaRPr lang="en-US" altLang="zh-CN" sz="5400" b="1" dirty="0">
              <a:solidFill>
                <a:srgbClr val="1F2F50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dc554706afe4c72a60a25314cbaece805811E654B44695D34D35691164BB3D154CCFD5D798F6FEAD99EAA8F1ADC3D4AFA5BC9ED0BB3A4B45073A038AC38E89AB54D31AA59602B9F13E3116FEB60D89F1F9962F5A5FCD68883666B00B3C3F6E3B80F8DD77560E4F9ABE68BCBE141F30F225C795206D152E3F2DA7A68641CEF267"/>
          <p:cNvSpPr/>
          <p:nvPr/>
        </p:nvSpPr>
        <p:spPr>
          <a:xfrm>
            <a:off x="173386" y="171503"/>
            <a:ext cx="8799294" cy="4802082"/>
          </a:xfrm>
          <a:prstGeom prst="rect">
            <a:avLst/>
          </a:prstGeom>
          <a:noFill/>
          <a:ln w="12700" cap="flat" cmpd="sng" algn="ctr">
            <a:solidFill>
              <a:srgbClr val="1F2F50"/>
            </a:solidFill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9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 bldLvl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设计模式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5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983" y="0"/>
            <a:ext cx="9145588" cy="5145088"/>
          </a:xfrm>
          <a:prstGeom prst="rect">
            <a:avLst/>
          </a:prstGeom>
          <a:blipFill dpi="0" rotWithShape="1">
            <a:blip r:embed="rId1">
              <a:alphaModFix amt="64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02" y="4178169"/>
            <a:ext cx="3676286" cy="966919"/>
          </a:xfrm>
          <a:prstGeom prst="rect">
            <a:avLst/>
          </a:prstGeom>
          <a:effectLst>
            <a:outerShdw blurRad="228600" dist="38100" dir="16200000" sx="101000" sy="101000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358" cy="740522"/>
          </a:xfrm>
          <a:prstGeom prst="rect">
            <a:avLst/>
          </a:prstGeom>
          <a:effectLst>
            <a:outerShdw blurRad="228600" dist="38100" dir="5400000" sx="101000" sy="101000" algn="t" rotWithShape="0">
              <a:sysClr val="windowText" lastClr="000000">
                <a:lumMod val="50000"/>
                <a:lumOff val="50000"/>
                <a:alpha val="29000"/>
              </a:sysClr>
            </a:outerShdw>
          </a:effectLst>
        </p:spPr>
      </p:pic>
      <p:sp>
        <p:nvSpPr>
          <p:cNvPr id="26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设 计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13"/>
          <p:cNvGrpSpPr/>
          <p:nvPr/>
        </p:nvGrpSpPr>
        <p:grpSpPr>
          <a:xfrm>
            <a:off x="1049913" y="1356376"/>
            <a:ext cx="2507873" cy="2462636"/>
            <a:chOff x="6883817" y="2171164"/>
            <a:chExt cx="3449638" cy="3387725"/>
          </a:xfrm>
        </p:grpSpPr>
        <p:sp>
          <p:nvSpPr>
            <p:cNvPr id="29" name="Freeform 5"/>
            <p:cNvSpPr/>
            <p:nvPr/>
          </p:nvSpPr>
          <p:spPr bwMode="auto">
            <a:xfrm>
              <a:off x="6883817" y="2690277"/>
              <a:ext cx="1606550" cy="1587500"/>
            </a:xfrm>
            <a:custGeom>
              <a:avLst/>
              <a:gdLst>
                <a:gd name="T0" fmla="*/ 0 w 1012"/>
                <a:gd name="T1" fmla="*/ 1000 h 1000"/>
                <a:gd name="T2" fmla="*/ 1012 w 1012"/>
                <a:gd name="T3" fmla="*/ 1000 h 1000"/>
                <a:gd name="T4" fmla="*/ 1012 w 1012"/>
                <a:gd name="T5" fmla="*/ 262 h 1000"/>
                <a:gd name="T6" fmla="*/ 504 w 1012"/>
                <a:gd name="T7" fmla="*/ 0 h 1000"/>
                <a:gd name="T8" fmla="*/ 0 w 1012"/>
                <a:gd name="T9" fmla="*/ 262 h 1000"/>
                <a:gd name="T10" fmla="*/ 0 w 1012"/>
                <a:gd name="T11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1000">
                  <a:moveTo>
                    <a:pt x="0" y="1000"/>
                  </a:moveTo>
                  <a:lnTo>
                    <a:pt x="1012" y="1000"/>
                  </a:lnTo>
                  <a:lnTo>
                    <a:pt x="1012" y="262"/>
                  </a:lnTo>
                  <a:lnTo>
                    <a:pt x="504" y="0"/>
                  </a:lnTo>
                  <a:lnTo>
                    <a:pt x="0" y="262"/>
                  </a:lnTo>
                  <a:lnTo>
                    <a:pt x="0" y="100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6883817" y="4558764"/>
              <a:ext cx="1606550" cy="1000125"/>
            </a:xfrm>
            <a:custGeom>
              <a:avLst/>
              <a:gdLst>
                <a:gd name="T0" fmla="*/ 0 w 1012"/>
                <a:gd name="T1" fmla="*/ 0 h 630"/>
                <a:gd name="T2" fmla="*/ 1012 w 1012"/>
                <a:gd name="T3" fmla="*/ 0 h 630"/>
                <a:gd name="T4" fmla="*/ 1012 w 1012"/>
                <a:gd name="T5" fmla="*/ 371 h 630"/>
                <a:gd name="T6" fmla="*/ 504 w 1012"/>
                <a:gd name="T7" fmla="*/ 630 h 630"/>
                <a:gd name="T8" fmla="*/ 0 w 1012"/>
                <a:gd name="T9" fmla="*/ 371 h 630"/>
                <a:gd name="T10" fmla="*/ 0 w 1012"/>
                <a:gd name="T1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2" h="630">
                  <a:moveTo>
                    <a:pt x="0" y="0"/>
                  </a:moveTo>
                  <a:lnTo>
                    <a:pt x="1012" y="0"/>
                  </a:lnTo>
                  <a:lnTo>
                    <a:pt x="1012" y="371"/>
                  </a:lnTo>
                  <a:lnTo>
                    <a:pt x="504" y="630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8706267" y="2171164"/>
              <a:ext cx="1600200" cy="2106613"/>
            </a:xfrm>
            <a:custGeom>
              <a:avLst/>
              <a:gdLst>
                <a:gd name="T0" fmla="*/ 0 w 1008"/>
                <a:gd name="T1" fmla="*/ 1327 h 1327"/>
                <a:gd name="T2" fmla="*/ 1008 w 1008"/>
                <a:gd name="T3" fmla="*/ 1327 h 1327"/>
                <a:gd name="T4" fmla="*/ 1008 w 1008"/>
                <a:gd name="T5" fmla="*/ 262 h 1327"/>
                <a:gd name="T6" fmla="*/ 504 w 1008"/>
                <a:gd name="T7" fmla="*/ 0 h 1327"/>
                <a:gd name="T8" fmla="*/ 0 w 1008"/>
                <a:gd name="T9" fmla="*/ 262 h 1327"/>
                <a:gd name="T10" fmla="*/ 0 w 1008"/>
                <a:gd name="T11" fmla="*/ 132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1327">
                  <a:moveTo>
                    <a:pt x="0" y="1327"/>
                  </a:moveTo>
                  <a:lnTo>
                    <a:pt x="1008" y="1327"/>
                  </a:lnTo>
                  <a:lnTo>
                    <a:pt x="1008" y="262"/>
                  </a:lnTo>
                  <a:lnTo>
                    <a:pt x="504" y="0"/>
                  </a:lnTo>
                  <a:lnTo>
                    <a:pt x="0" y="262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8706267" y="4558764"/>
              <a:ext cx="1600200" cy="685800"/>
            </a:xfrm>
            <a:custGeom>
              <a:avLst/>
              <a:gdLst>
                <a:gd name="T0" fmla="*/ 0 w 1008"/>
                <a:gd name="T1" fmla="*/ 0 h 432"/>
                <a:gd name="T2" fmla="*/ 1008 w 1008"/>
                <a:gd name="T3" fmla="*/ 0 h 432"/>
                <a:gd name="T4" fmla="*/ 1008 w 1008"/>
                <a:gd name="T5" fmla="*/ 170 h 432"/>
                <a:gd name="T6" fmla="*/ 504 w 1008"/>
                <a:gd name="T7" fmla="*/ 432 h 432"/>
                <a:gd name="T8" fmla="*/ 0 w 1008"/>
                <a:gd name="T9" fmla="*/ 170 h 432"/>
                <a:gd name="T10" fmla="*/ 0 w 1008"/>
                <a:gd name="T1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lnTo>
                    <a:pt x="1008" y="0"/>
                  </a:lnTo>
                  <a:lnTo>
                    <a:pt x="1008" y="170"/>
                  </a:lnTo>
                  <a:lnTo>
                    <a:pt x="504" y="432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6928267" y="4369852"/>
              <a:ext cx="3405188" cy="92075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36" name="Straight Connector 16"/>
          <p:cNvCxnSpPr/>
          <p:nvPr/>
        </p:nvCxnSpPr>
        <p:spPr>
          <a:xfrm>
            <a:off x="3918648" y="1390229"/>
            <a:ext cx="0" cy="2803126"/>
          </a:xfrm>
          <a:prstGeom prst="line">
            <a:avLst/>
          </a:prstGeom>
          <a:noFill/>
          <a:ln w="6350" cap="flat" cmpd="sng" algn="ctr">
            <a:solidFill>
              <a:srgbClr val="203864"/>
            </a:solidFill>
            <a:prstDash val="solid"/>
            <a:miter lim="800000"/>
          </a:ln>
          <a:effectLst/>
        </p:spPr>
      </p:cxnSp>
      <p:grpSp>
        <p:nvGrpSpPr>
          <p:cNvPr id="37" name="组合 36"/>
          <p:cNvGrpSpPr/>
          <p:nvPr/>
        </p:nvGrpSpPr>
        <p:grpSpPr>
          <a:xfrm>
            <a:off x="4301261" y="1500223"/>
            <a:ext cx="1652560" cy="2352782"/>
            <a:chOff x="4638295" y="1622587"/>
            <a:chExt cx="1652273" cy="2352054"/>
          </a:xfrm>
        </p:grpSpPr>
        <p:sp>
          <p:nvSpPr>
            <p:cNvPr id="39" name="iSlíďè"/>
            <p:cNvSpPr txBox="1"/>
            <p:nvPr/>
          </p:nvSpPr>
          <p:spPr bwMode="auto">
            <a:xfrm>
              <a:off x="4643695" y="1622587"/>
              <a:ext cx="1646873" cy="26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设计模式是软件开发人员在软件开发过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程中面临的一般问题的解决方案。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1" name="iSlíďè"/>
            <p:cNvSpPr txBox="1"/>
            <p:nvPr/>
          </p:nvSpPr>
          <p:spPr bwMode="auto">
            <a:xfrm>
              <a:off x="4638295" y="2672205"/>
              <a:ext cx="1646873" cy="26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设计模式是一套被反复使用的、多数人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知晓的、经过分类编目的、代码设计经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验的总结。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43" name="iSlíďè"/>
            <p:cNvSpPr txBox="1"/>
            <p:nvPr/>
          </p:nvSpPr>
          <p:spPr bwMode="auto">
            <a:xfrm>
              <a:off x="4638295" y="3711244"/>
              <a:ext cx="1646873" cy="263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rIns="90000">
              <a:noAutofit/>
            </a:bodyPr>
            <a:lstStyle/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使用设计模式是为了重用代码、让代码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  <a:p>
              <a:pPr defTabSz="685165">
                <a:spcBef>
                  <a:spcPct val="0"/>
                </a:spcBef>
                <a:defRPr/>
              </a:pPr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更容易被他人理解、保证代码可靠性。</a:t>
              </a:r>
              <a:endParaRPr lang="zh-CN" altLang="en-US" sz="15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常见几种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5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02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圆角矩形 8"/>
          <p:cNvSpPr/>
          <p:nvPr/>
        </p:nvSpPr>
        <p:spPr>
          <a:xfrm>
            <a:off x="1066816" y="247876"/>
            <a:ext cx="2281841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常 见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66817" y="1503045"/>
            <a:ext cx="3181531" cy="416506"/>
            <a:chOff x="2102127" y="1992060"/>
            <a:chExt cx="4241305" cy="555171"/>
          </a:xfrm>
        </p:grpSpPr>
        <p:sp>
          <p:nvSpPr>
            <p:cNvPr id="29" name="椭圆 28"/>
            <p:cNvSpPr/>
            <p:nvPr/>
          </p:nvSpPr>
          <p:spPr>
            <a:xfrm>
              <a:off x="2102127" y="1992060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85312" y="2086043"/>
              <a:ext cx="3558120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lnSpc>
                  <a:spcPts val="1650"/>
                </a:lnSpc>
                <a:defRPr/>
              </a:pPr>
              <a:r>
                <a:rPr lang="zh-CN" altLang="en-US" sz="1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单例模式</a:t>
              </a:r>
              <a:endParaRPr lang="zh-CN" altLang="zh-CN" sz="18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66817" y="2251407"/>
            <a:ext cx="3170584" cy="416506"/>
            <a:chOff x="2102127" y="2832815"/>
            <a:chExt cx="4226711" cy="555171"/>
          </a:xfrm>
        </p:grpSpPr>
        <p:sp>
          <p:nvSpPr>
            <p:cNvPr id="32" name="椭圆 31"/>
            <p:cNvSpPr/>
            <p:nvPr/>
          </p:nvSpPr>
          <p:spPr>
            <a:xfrm>
              <a:off x="2102127" y="2832815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70719" y="2906678"/>
              <a:ext cx="3558119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defTabSz="685800" fontAlgn="auto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工厂模式</a:t>
              </a:r>
              <a:endParaRPr lang="zh-CN" altLang="zh-CN" sz="18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66817" y="2980170"/>
            <a:ext cx="3171668" cy="416506"/>
            <a:chOff x="2102127" y="3673570"/>
            <a:chExt cx="4228156" cy="555171"/>
          </a:xfrm>
        </p:grpSpPr>
        <p:sp>
          <p:nvSpPr>
            <p:cNvPr id="35" name="椭圆 34"/>
            <p:cNvSpPr/>
            <p:nvPr/>
          </p:nvSpPr>
          <p:spPr>
            <a:xfrm>
              <a:off x="2102127" y="3673570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772163" y="3706123"/>
              <a:ext cx="3558120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lnSpc>
                  <a:spcPts val="1650"/>
                </a:lnSpc>
                <a:defRPr/>
              </a:pPr>
              <a:r>
                <a:rPr lang="zh-CN" altLang="en-US" sz="18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构造函数模式</a:t>
              </a:r>
              <a:endParaRPr lang="zh-CN" altLang="zh-CN" sz="18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594437" y="1666029"/>
            <a:ext cx="3702049" cy="2137266"/>
            <a:chOff x="6124852" y="1992060"/>
            <a:chExt cx="5331274" cy="3077435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6129207" y="5069495"/>
              <a:ext cx="5326919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>
            <a:xfrm flipV="1">
              <a:off x="6124852" y="1992060"/>
              <a:ext cx="0" cy="3077435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6469237" y="2488398"/>
              <a:ext cx="4516630" cy="2216827"/>
              <a:chOff x="6469237" y="2488398"/>
              <a:chExt cx="4516630" cy="2216827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6469237" y="3189925"/>
                <a:ext cx="4516630" cy="1515300"/>
                <a:chOff x="6469237" y="3189925"/>
                <a:chExt cx="4516630" cy="1515300"/>
              </a:xfrm>
            </p:grpSpPr>
            <p:sp>
              <p:nvSpPr>
                <p:cNvPr id="45" name="Freeform 18"/>
                <p:cNvSpPr/>
                <p:nvPr/>
              </p:nvSpPr>
              <p:spPr bwMode="auto">
                <a:xfrm>
                  <a:off x="6469237" y="3769070"/>
                  <a:ext cx="1193527" cy="930809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1"/>
                <p:cNvSpPr/>
                <p:nvPr/>
              </p:nvSpPr>
              <p:spPr bwMode="auto">
                <a:xfrm>
                  <a:off x="7259369" y="4082575"/>
                  <a:ext cx="1193527" cy="616526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8971721" y="3635637"/>
                  <a:ext cx="1193527" cy="1065011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15"/>
                <p:cNvSpPr/>
                <p:nvPr/>
              </p:nvSpPr>
              <p:spPr bwMode="auto">
                <a:xfrm>
                  <a:off x="8084020" y="3189925"/>
                  <a:ext cx="1194157" cy="1509491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7"/>
                <p:cNvSpPr/>
                <p:nvPr/>
              </p:nvSpPr>
              <p:spPr bwMode="auto">
                <a:xfrm>
                  <a:off x="9792340" y="4088699"/>
                  <a:ext cx="1193527" cy="616526"/>
                </a:xfrm>
                <a:custGeom>
                  <a:avLst/>
                  <a:gdLst>
                    <a:gd name="T0" fmla="*/ 0 w 21600"/>
                    <a:gd name="T1" fmla="*/ 21600 h 21600"/>
                    <a:gd name="T2" fmla="*/ 21600 w 21600"/>
                    <a:gd name="T3" fmla="*/ 21600 h 21600"/>
                    <a:gd name="T4" fmla="*/ 10849 w 21600"/>
                    <a:gd name="T5" fmla="*/ 0 h 21600"/>
                    <a:gd name="T6" fmla="*/ 0 w 21600"/>
                    <a:gd name="T7" fmla="*/ 21600 h 21600"/>
                    <a:gd name="T8" fmla="*/ 0 w 21600"/>
                    <a:gd name="T9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cubicBezTo>
                        <a:pt x="15074" y="15093"/>
                        <a:pt x="10849" y="0"/>
                        <a:pt x="10849" y="0"/>
                      </a:cubicBezTo>
                      <a:cubicBezTo>
                        <a:pt x="7796" y="12113"/>
                        <a:pt x="0" y="216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203864">
                    <a:alpha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>
                          <a:alpha val="79999"/>
                        </a:schemeClr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2" name="椭圆 41"/>
              <p:cNvSpPr/>
              <p:nvPr/>
            </p:nvSpPr>
            <p:spPr>
              <a:xfrm>
                <a:off x="8403512" y="2488398"/>
                <a:ext cx="555171" cy="555171"/>
              </a:xfrm>
              <a:prstGeom prst="ellipse">
                <a:avLst/>
              </a:prstGeom>
              <a:solidFill>
                <a:srgbClr val="20386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578546" y="3411218"/>
                <a:ext cx="555171" cy="555171"/>
              </a:xfrm>
              <a:prstGeom prst="ellipse">
                <a:avLst/>
              </a:prstGeom>
              <a:solidFill>
                <a:srgbClr val="20386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290898" y="2944777"/>
                <a:ext cx="555171" cy="555171"/>
              </a:xfrm>
              <a:prstGeom prst="ellipse">
                <a:avLst/>
              </a:prstGeom>
              <a:solidFill>
                <a:srgbClr val="20386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7354379" y="2680693"/>
            <a:ext cx="385512" cy="385564"/>
          </a:xfrm>
          <a:prstGeom prst="ellipse">
            <a:avLst/>
          </a:prstGeom>
          <a:solidFill>
            <a:srgbClr val="2038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66816" y="3623339"/>
            <a:ext cx="3171668" cy="416506"/>
            <a:chOff x="2102127" y="1992060"/>
            <a:chExt cx="4228156" cy="555171"/>
          </a:xfrm>
        </p:grpSpPr>
        <p:sp>
          <p:nvSpPr>
            <p:cNvPr id="55" name="椭圆 54"/>
            <p:cNvSpPr/>
            <p:nvPr/>
          </p:nvSpPr>
          <p:spPr>
            <a:xfrm>
              <a:off x="2102127" y="1992060"/>
              <a:ext cx="555171" cy="555171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772163" y="2097393"/>
              <a:ext cx="3558120" cy="413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ts val="165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原型模式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36895" y="1791923"/>
            <a:ext cx="3786721" cy="1413687"/>
            <a:chOff x="3692836" y="2388494"/>
            <a:chExt cx="5048084" cy="1884334"/>
          </a:xfrm>
        </p:grpSpPr>
        <p:sp>
          <p:nvSpPr>
            <p:cNvPr id="15" name="文本框 20"/>
            <p:cNvSpPr txBox="1"/>
            <p:nvPr/>
          </p:nvSpPr>
          <p:spPr>
            <a:xfrm>
              <a:off x="3692836" y="3550135"/>
              <a:ext cx="1842073" cy="49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Part One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545098" y="2388494"/>
              <a:ext cx="45719" cy="1884334"/>
            </a:xfrm>
            <a:prstGeom prst="rect">
              <a:avLst/>
            </a:prstGeom>
            <a:solidFill>
              <a:srgbClr val="203864"/>
            </a:solidFill>
            <a:ln w="12700" cap="flat" cmpd="sng" algn="ctr">
              <a:solidFill>
                <a:srgbClr val="20386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22"/>
            <p:cNvSpPr txBox="1"/>
            <p:nvPr/>
          </p:nvSpPr>
          <p:spPr>
            <a:xfrm>
              <a:off x="5779257" y="2949096"/>
              <a:ext cx="2961663" cy="799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300" b="1" kern="0" spc="45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单例</a:t>
              </a:r>
              <a:r>
                <a:rPr kumimoji="0" lang="zh-CN" altLang="en-US" sz="3300" b="1" i="0" u="none" strike="noStrike" kern="0" cap="none" spc="45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模式</a:t>
              </a:r>
              <a:endParaRPr kumimoji="0" lang="zh-CN" altLang="en-US" sz="3300" b="1" i="0" u="none" strike="noStrike" kern="0" cap="none" spc="4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文本框 24"/>
            <p:cNvSpPr txBox="1"/>
            <p:nvPr/>
          </p:nvSpPr>
          <p:spPr>
            <a:xfrm>
              <a:off x="3703025" y="2564904"/>
              <a:ext cx="1842073" cy="1046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5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2.1</a:t>
              </a:r>
              <a:endParaRPr kumimoji="0" lang="zh-CN" altLang="en-US" sz="45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99781" y="1817531"/>
            <a:ext cx="3393225" cy="1691117"/>
            <a:chOff x="6665217" y="2422627"/>
            <a:chExt cx="4523514" cy="1572831"/>
          </a:xfrm>
        </p:grpSpPr>
        <p:sp>
          <p:nvSpPr>
            <p:cNvPr id="16" name="圆角矩形 3"/>
            <p:cNvSpPr>
              <a:spLocks noChangeArrowheads="1"/>
            </p:cNvSpPr>
            <p:nvPr/>
          </p:nvSpPr>
          <p:spPr bwMode="auto">
            <a:xfrm>
              <a:off x="6665217" y="2422627"/>
              <a:ext cx="4523514" cy="1572831"/>
            </a:xfrm>
            <a:prstGeom prst="roundRect">
              <a:avLst>
                <a:gd name="adj" fmla="val 9083"/>
              </a:avLst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48"/>
            <p:cNvSpPr txBox="1"/>
            <p:nvPr/>
          </p:nvSpPr>
          <p:spPr>
            <a:xfrm>
              <a:off x="7099499" y="2760229"/>
              <a:ext cx="3654948" cy="89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rIns="90000" anchor="t" anchorCtr="0">
              <a:noAutofit/>
            </a:bodyPr>
            <a:lstStyle>
              <a:defPPr>
                <a:defRPr lang="zh-CN"/>
              </a:defPPr>
              <a:lvl1pPr>
                <a:lnSpc>
                  <a:spcPts val="2200"/>
                </a:lnSpc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7号-波纹乖乖体" panose="02000000000000000000" pitchFamily="2" charset="-122"/>
                  <a:ea typeface="字魂37号-波纹乖乖体" panose="02000000000000000000" pitchFamily="2" charset="-122"/>
                </a:defRPr>
              </a:lvl1pPr>
            </a:lstStyle>
            <a:p>
              <a:r>
                <a:rPr lang="zh-CN" altLang="en-US" dirty="0"/>
                <a:t>限制类实例化次数只能一次</a:t>
              </a:r>
              <a:r>
                <a:rPr lang="en-US" altLang="zh-CN" dirty="0"/>
                <a:t>,</a:t>
              </a:r>
              <a:r>
                <a:rPr lang="zh-CN" altLang="en-US" dirty="0"/>
                <a:t>一个类只有一个实例</a:t>
              </a:r>
              <a:r>
                <a:rPr lang="en-US" altLang="zh-CN" dirty="0"/>
                <a:t>,</a:t>
              </a:r>
              <a:r>
                <a:rPr lang="zh-CN" altLang="en-US" dirty="0"/>
                <a:t>并提供一个访问它的全局访问点。</a:t>
              </a:r>
              <a:endParaRPr lang="zh-CN" altLang="en-US" dirty="0"/>
            </a:p>
          </p:txBody>
        </p:sp>
      </p:grpSp>
      <p:sp>
        <p:nvSpPr>
          <p:cNvPr id="23" name="矩形: 圆角 1"/>
          <p:cNvSpPr/>
          <p:nvPr/>
        </p:nvSpPr>
        <p:spPr>
          <a:xfrm>
            <a:off x="749612" y="1561202"/>
            <a:ext cx="3907882" cy="2956413"/>
          </a:xfrm>
          <a:prstGeom prst="roundRect">
            <a:avLst>
              <a:gd name="adj" fmla="val 7385"/>
            </a:avLst>
          </a:prstGeom>
          <a:blipFill dpi="0" rotWithShape="1">
            <a:blip r:embed="rId1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1"/>
          <p:cNvSpPr txBox="1"/>
          <p:nvPr/>
        </p:nvSpPr>
        <p:spPr>
          <a:xfrm>
            <a:off x="372717" y="256056"/>
            <a:ext cx="454925" cy="346356"/>
          </a:xfrm>
          <a:prstGeom prst="rect">
            <a:avLst/>
          </a:prstGeom>
          <a:solidFill>
            <a:srgbClr val="203864"/>
          </a:solidFill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三极粗极黑简体" panose="00000500000000000000" pitchFamily="2" charset="-122"/>
                <a:ea typeface="三极粗极黑简体" panose="00000500000000000000" pitchFamily="2" charset="-122"/>
              </a:defRPr>
            </a:lvl1pPr>
          </a:lstStyle>
          <a:p>
            <a:pPr defTabSz="685800"/>
            <a:r>
              <a:rPr lang="en-US" altLang="zh-CN" sz="1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2.1</a:t>
            </a:r>
            <a:endParaRPr lang="en-US" altLang="zh-CN" sz="1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827642" y="247876"/>
            <a:ext cx="2593024" cy="384929"/>
          </a:xfrm>
          <a:prstGeom prst="roundRect">
            <a:avLst/>
          </a:prstGeom>
          <a:noFill/>
          <a:ln w="12700" cap="flat" cmpd="sng" algn="ctr">
            <a:noFill/>
            <a:prstDash val="dash"/>
            <a:miter lim="800000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[ </a:t>
            </a:r>
            <a:r>
              <a:rPr kumimoji="0" lang="zh-CN" altLang="en-US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单 例 模 式 </a:t>
            </a:r>
            <a:r>
              <a:rPr kumimoji="0" lang="en-US" altLang="zh-CN" sz="2100" b="1" i="0" u="none" strike="noStrike" kern="0" cap="none" spc="225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]</a:t>
            </a:r>
            <a:endParaRPr kumimoji="0" lang="en-US" altLang="zh-CN" sz="2100" b="1" i="0" u="none" strike="noStrike" kern="0" cap="none" spc="225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84362" y="1276400"/>
            <a:ext cx="7344816" cy="3456384"/>
          </a:xfrm>
          <a:prstGeom prst="rect">
            <a:avLst/>
          </a:prstGeom>
        </p:spPr>
        <p:txBody>
          <a:bodyPr/>
          <a:lstStyle>
            <a:lvl1pPr marL="272415" indent="-27241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9915" indent="-226695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741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000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322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9580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59025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161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4830" indent="-181610" algn="l" defTabSz="7258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类只有一个实例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全局可访问该实例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在内存中只有一个实例，减少了内存的开销；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en-US" altLang="zh-CN" sz="20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pPr marL="0">
              <a:lnSpc>
                <a:spcPts val="22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污染命名空间（容易变量名冲突）；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pPr marL="0">
              <a:lnSpc>
                <a:spcPts val="22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字魂37号-波纹乖乖体" panose="02000000000000000000" pitchFamily="2" charset="-122"/>
              </a:rPr>
              <a:t>维护时不容易管控（容易被覆盖）；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字魂37号-波纹乖乖体" panose="02000000000000000000" pitchFamily="2" charset="-122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j5b2h0d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1219</Words>
  <Application>WPS 演示</Application>
  <PresentationFormat>自定义</PresentationFormat>
  <Paragraphs>229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等线</vt:lpstr>
      <vt:lpstr>Agency FB</vt:lpstr>
      <vt:lpstr>包图粗黑体</vt:lpstr>
      <vt:lpstr>微软雅黑</vt:lpstr>
      <vt:lpstr>三极粗极黑简体</vt:lpstr>
      <vt:lpstr>Calibri</vt:lpstr>
      <vt:lpstr>字魂37号-波纹乖乖体</vt:lpstr>
      <vt:lpstr>Consolas</vt:lpstr>
      <vt:lpstr>Malgun Gothic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大气群山PPT模板</dc:title>
  <dc:creator>第一PPT</dc:creator>
  <cp:keywords>www.1ppt.com</cp:keywords>
  <dc:description>www.1ppt.com</dc:description>
  <cp:lastModifiedBy>acer</cp:lastModifiedBy>
  <cp:revision>31</cp:revision>
  <dcterms:created xsi:type="dcterms:W3CDTF">2019-12-24T09:15:00Z</dcterms:created>
  <dcterms:modified xsi:type="dcterms:W3CDTF">2020-09-26T12:12:17Z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