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4" r:id="rId19"/>
    <p:sldId id="275" r:id="rId2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80"/>
  </p:normalViewPr>
  <p:slideViewPr>
    <p:cSldViewPr snapToGrid="0" snapToObjects="1" showGuides="1">
      <p:cViewPr varScale="1">
        <p:scale>
          <a:sx n="148" d="100"/>
          <a:sy n="148" d="100"/>
        </p:scale>
        <p:origin x="208" y="336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Sheet1!$C$2:$C$334</c:f>
              <c:numCache>
                <c:formatCode>#,##0</c:formatCode>
                <c:ptCount val="333"/>
                <c:pt idx="0">
                  <c:v>59536.0</c:v>
                </c:pt>
                <c:pt idx="1">
                  <c:v>43152.0</c:v>
                </c:pt>
                <c:pt idx="2">
                  <c:v>38210.0</c:v>
                </c:pt>
                <c:pt idx="3">
                  <c:v>44841.0</c:v>
                </c:pt>
                <c:pt idx="4">
                  <c:v>49001.0</c:v>
                </c:pt>
                <c:pt idx="5">
                  <c:v>48345.0</c:v>
                </c:pt>
                <c:pt idx="6">
                  <c:v>43477.0</c:v>
                </c:pt>
                <c:pt idx="7">
                  <c:v>48051.0</c:v>
                </c:pt>
                <c:pt idx="8">
                  <c:v>43361.0</c:v>
                </c:pt>
                <c:pt idx="9">
                  <c:v>48333.0</c:v>
                </c:pt>
                <c:pt idx="10">
                  <c:v>49571.0</c:v>
                </c:pt>
                <c:pt idx="11">
                  <c:v>35505.0</c:v>
                </c:pt>
                <c:pt idx="12">
                  <c:v>39363.0</c:v>
                </c:pt>
                <c:pt idx="13">
                  <c:v>48555.0</c:v>
                </c:pt>
                <c:pt idx="14">
                  <c:v>46515.0</c:v>
                </c:pt>
                <c:pt idx="15">
                  <c:v>44163.0</c:v>
                </c:pt>
                <c:pt idx="16">
                  <c:v>53184.0</c:v>
                </c:pt>
                <c:pt idx="17">
                  <c:v>53698.0</c:v>
                </c:pt>
                <c:pt idx="18">
                  <c:v>45364.0</c:v>
                </c:pt>
                <c:pt idx="19">
                  <c:v>54574.0</c:v>
                </c:pt>
                <c:pt idx="20">
                  <c:v>48306.0</c:v>
                </c:pt>
                <c:pt idx="21">
                  <c:v>48835.0</c:v>
                </c:pt>
                <c:pt idx="22">
                  <c:v>53300.0</c:v>
                </c:pt>
                <c:pt idx="23">
                  <c:v>36486.0</c:v>
                </c:pt>
                <c:pt idx="24">
                  <c:v>34921.0</c:v>
                </c:pt>
                <c:pt idx="25">
                  <c:v>41615.0</c:v>
                </c:pt>
                <c:pt idx="26">
                  <c:v>39936.0</c:v>
                </c:pt>
                <c:pt idx="27">
                  <c:v>37848.0</c:v>
                </c:pt>
                <c:pt idx="28">
                  <c:v>46708.0</c:v>
                </c:pt>
                <c:pt idx="29">
                  <c:v>39247.0</c:v>
                </c:pt>
                <c:pt idx="30">
                  <c:v>40115.0</c:v>
                </c:pt>
                <c:pt idx="31">
                  <c:v>41580.0</c:v>
                </c:pt>
                <c:pt idx="32">
                  <c:v>33811.0</c:v>
                </c:pt>
                <c:pt idx="33">
                  <c:v>46236.0</c:v>
                </c:pt>
                <c:pt idx="34">
                  <c:v>43367.0</c:v>
                </c:pt>
                <c:pt idx="35">
                  <c:v>51672.0</c:v>
                </c:pt>
                <c:pt idx="36">
                  <c:v>47790.0</c:v>
                </c:pt>
                <c:pt idx="37">
                  <c:v>53215.0</c:v>
                </c:pt>
                <c:pt idx="38">
                  <c:v>40030.0</c:v>
                </c:pt>
                <c:pt idx="39">
                  <c:v>37588.0</c:v>
                </c:pt>
                <c:pt idx="40">
                  <c:v>40262.0</c:v>
                </c:pt>
                <c:pt idx="41">
                  <c:v>42214.0</c:v>
                </c:pt>
                <c:pt idx="42">
                  <c:v>45109.0</c:v>
                </c:pt>
                <c:pt idx="43">
                  <c:v>47059.0</c:v>
                </c:pt>
                <c:pt idx="44">
                  <c:v>40734.0</c:v>
                </c:pt>
                <c:pt idx="45">
                  <c:v>50048.0</c:v>
                </c:pt>
                <c:pt idx="46">
                  <c:v>63809.0</c:v>
                </c:pt>
                <c:pt idx="47">
                  <c:v>70500.0</c:v>
                </c:pt>
                <c:pt idx="48">
                  <c:v>49741.0</c:v>
                </c:pt>
                <c:pt idx="49">
                  <c:v>58143.0</c:v>
                </c:pt>
                <c:pt idx="50">
                  <c:v>46303.0</c:v>
                </c:pt>
                <c:pt idx="51">
                  <c:v>54420.0</c:v>
                </c:pt>
                <c:pt idx="52">
                  <c:v>43767.0</c:v>
                </c:pt>
                <c:pt idx="53">
                  <c:v>50623.0</c:v>
                </c:pt>
                <c:pt idx="54">
                  <c:v>57505.0</c:v>
                </c:pt>
                <c:pt idx="55">
                  <c:v>64430.0</c:v>
                </c:pt>
                <c:pt idx="56">
                  <c:v>103317.0</c:v>
                </c:pt>
                <c:pt idx="57">
                  <c:v>66629.0</c:v>
                </c:pt>
                <c:pt idx="58">
                  <c:v>44748.0</c:v>
                </c:pt>
                <c:pt idx="59">
                  <c:v>42017.0</c:v>
                </c:pt>
                <c:pt idx="60">
                  <c:v>52008.0</c:v>
                </c:pt>
                <c:pt idx="61">
                  <c:v>48893.0</c:v>
                </c:pt>
                <c:pt idx="62">
                  <c:v>68948.0</c:v>
                </c:pt>
                <c:pt idx="63">
                  <c:v>86275.0</c:v>
                </c:pt>
                <c:pt idx="64">
                  <c:v>53960.0</c:v>
                </c:pt>
                <c:pt idx="65">
                  <c:v>87530.0</c:v>
                </c:pt>
                <c:pt idx="66">
                  <c:v>57157.0</c:v>
                </c:pt>
                <c:pt idx="67">
                  <c:v>94601.0</c:v>
                </c:pt>
                <c:pt idx="68">
                  <c:v>107530.0</c:v>
                </c:pt>
                <c:pt idx="69">
                  <c:v>88383.0</c:v>
                </c:pt>
                <c:pt idx="70">
                  <c:v>70795.0</c:v>
                </c:pt>
                <c:pt idx="71">
                  <c:v>63741.0</c:v>
                </c:pt>
                <c:pt idx="72">
                  <c:v>54829.0</c:v>
                </c:pt>
                <c:pt idx="73">
                  <c:v>46583.0</c:v>
                </c:pt>
                <c:pt idx="74">
                  <c:v>51422.0</c:v>
                </c:pt>
                <c:pt idx="75">
                  <c:v>50884.0</c:v>
                </c:pt>
                <c:pt idx="76">
                  <c:v>50656.0</c:v>
                </c:pt>
                <c:pt idx="77">
                  <c:v>47865.0</c:v>
                </c:pt>
                <c:pt idx="78">
                  <c:v>46396.0</c:v>
                </c:pt>
                <c:pt idx="79">
                  <c:v>41423.0</c:v>
                </c:pt>
                <c:pt idx="80">
                  <c:v>51555.0</c:v>
                </c:pt>
                <c:pt idx="81">
                  <c:v>42893.0</c:v>
                </c:pt>
                <c:pt idx="82">
                  <c:v>48497.0</c:v>
                </c:pt>
                <c:pt idx="83">
                  <c:v>65042.0</c:v>
                </c:pt>
                <c:pt idx="84">
                  <c:v>63439.0</c:v>
                </c:pt>
                <c:pt idx="85">
                  <c:v>45981.0</c:v>
                </c:pt>
                <c:pt idx="86">
                  <c:v>41766.0</c:v>
                </c:pt>
                <c:pt idx="87">
                  <c:v>48265.0</c:v>
                </c:pt>
                <c:pt idx="88">
                  <c:v>62474.0</c:v>
                </c:pt>
                <c:pt idx="89">
                  <c:v>57413.0</c:v>
                </c:pt>
                <c:pt idx="90">
                  <c:v>45869.0</c:v>
                </c:pt>
                <c:pt idx="91">
                  <c:v>42999.0</c:v>
                </c:pt>
                <c:pt idx="92">
                  <c:v>35734.0</c:v>
                </c:pt>
                <c:pt idx="93">
                  <c:v>43987.0</c:v>
                </c:pt>
                <c:pt idx="94">
                  <c:v>44677.0</c:v>
                </c:pt>
                <c:pt idx="95">
                  <c:v>36275.0</c:v>
                </c:pt>
                <c:pt idx="96">
                  <c:v>46260.0</c:v>
                </c:pt>
                <c:pt idx="97">
                  <c:v>48907.0</c:v>
                </c:pt>
                <c:pt idx="98">
                  <c:v>48618.0</c:v>
                </c:pt>
                <c:pt idx="99">
                  <c:v>41152.0</c:v>
                </c:pt>
                <c:pt idx="100">
                  <c:v>40251.0</c:v>
                </c:pt>
                <c:pt idx="101">
                  <c:v>42937.0</c:v>
                </c:pt>
                <c:pt idx="102">
                  <c:v>44877.0</c:v>
                </c:pt>
                <c:pt idx="103">
                  <c:v>38838.0</c:v>
                </c:pt>
                <c:pt idx="104">
                  <c:v>41099.0</c:v>
                </c:pt>
                <c:pt idx="105">
                  <c:v>50330.0</c:v>
                </c:pt>
                <c:pt idx="106">
                  <c:v>46059.0</c:v>
                </c:pt>
                <c:pt idx="107">
                  <c:v>51896.0</c:v>
                </c:pt>
                <c:pt idx="108">
                  <c:v>58640.0</c:v>
                </c:pt>
                <c:pt idx="109">
                  <c:v>63126.0</c:v>
                </c:pt>
                <c:pt idx="110">
                  <c:v>67324.0</c:v>
                </c:pt>
                <c:pt idx="111">
                  <c:v>75313.0</c:v>
                </c:pt>
                <c:pt idx="112">
                  <c:v>97725.0</c:v>
                </c:pt>
                <c:pt idx="113">
                  <c:v>66765.0</c:v>
                </c:pt>
                <c:pt idx="114">
                  <c:v>82850.0</c:v>
                </c:pt>
                <c:pt idx="115">
                  <c:v>54089.0</c:v>
                </c:pt>
                <c:pt idx="116">
                  <c:v>54317.0</c:v>
                </c:pt>
                <c:pt idx="117">
                  <c:v>84887.0</c:v>
                </c:pt>
                <c:pt idx="118">
                  <c:v>60691.0</c:v>
                </c:pt>
                <c:pt idx="119">
                  <c:v>53182.0</c:v>
                </c:pt>
                <c:pt idx="120">
                  <c:v>87353.0</c:v>
                </c:pt>
                <c:pt idx="121">
                  <c:v>55943.0</c:v>
                </c:pt>
                <c:pt idx="122">
                  <c:v>45197.0</c:v>
                </c:pt>
                <c:pt idx="123">
                  <c:v>58470.0</c:v>
                </c:pt>
                <c:pt idx="124">
                  <c:v>45446.0</c:v>
                </c:pt>
                <c:pt idx="125">
                  <c:v>52460.0</c:v>
                </c:pt>
                <c:pt idx="126">
                  <c:v>54516.0</c:v>
                </c:pt>
                <c:pt idx="127">
                  <c:v>45274.0</c:v>
                </c:pt>
                <c:pt idx="128">
                  <c:v>50145.0</c:v>
                </c:pt>
                <c:pt idx="129">
                  <c:v>43430.0</c:v>
                </c:pt>
                <c:pt idx="130">
                  <c:v>48446.0</c:v>
                </c:pt>
                <c:pt idx="131">
                  <c:v>67253.0</c:v>
                </c:pt>
                <c:pt idx="132">
                  <c:v>49206.0</c:v>
                </c:pt>
                <c:pt idx="133">
                  <c:v>50527.0</c:v>
                </c:pt>
                <c:pt idx="134">
                  <c:v>47027.0</c:v>
                </c:pt>
                <c:pt idx="135">
                  <c:v>47115.0</c:v>
                </c:pt>
                <c:pt idx="136">
                  <c:v>48125.0</c:v>
                </c:pt>
                <c:pt idx="137">
                  <c:v>45180.0</c:v>
                </c:pt>
                <c:pt idx="138">
                  <c:v>39810.0</c:v>
                </c:pt>
                <c:pt idx="139">
                  <c:v>49661.0</c:v>
                </c:pt>
                <c:pt idx="140">
                  <c:v>41993.0</c:v>
                </c:pt>
                <c:pt idx="141">
                  <c:v>55111.0</c:v>
                </c:pt>
                <c:pt idx="142">
                  <c:v>50161.0</c:v>
                </c:pt>
                <c:pt idx="143">
                  <c:v>47807.0</c:v>
                </c:pt>
                <c:pt idx="144">
                  <c:v>49158.0</c:v>
                </c:pt>
                <c:pt idx="145">
                  <c:v>45814.0</c:v>
                </c:pt>
                <c:pt idx="146">
                  <c:v>49108.0</c:v>
                </c:pt>
                <c:pt idx="147">
                  <c:v>42710.0</c:v>
                </c:pt>
                <c:pt idx="148">
                  <c:v>39633.0</c:v>
                </c:pt>
                <c:pt idx="149">
                  <c:v>38743.0</c:v>
                </c:pt>
                <c:pt idx="150">
                  <c:v>38517.0</c:v>
                </c:pt>
                <c:pt idx="151">
                  <c:v>37263.0</c:v>
                </c:pt>
                <c:pt idx="152">
                  <c:v>41202.0</c:v>
                </c:pt>
                <c:pt idx="153">
                  <c:v>44525.0</c:v>
                </c:pt>
                <c:pt idx="154">
                  <c:v>40165.0</c:v>
                </c:pt>
                <c:pt idx="155">
                  <c:v>44759.0</c:v>
                </c:pt>
                <c:pt idx="156">
                  <c:v>52127.0</c:v>
                </c:pt>
                <c:pt idx="157">
                  <c:v>51924.0</c:v>
                </c:pt>
                <c:pt idx="158">
                  <c:v>54276.0</c:v>
                </c:pt>
                <c:pt idx="159">
                  <c:v>56219.0</c:v>
                </c:pt>
                <c:pt idx="160">
                  <c:v>53569.0</c:v>
                </c:pt>
                <c:pt idx="161">
                  <c:v>50867.0</c:v>
                </c:pt>
                <c:pt idx="162">
                  <c:v>48824.0</c:v>
                </c:pt>
                <c:pt idx="163">
                  <c:v>59388.0</c:v>
                </c:pt>
                <c:pt idx="164">
                  <c:v>58626.0</c:v>
                </c:pt>
                <c:pt idx="165">
                  <c:v>48890.0</c:v>
                </c:pt>
                <c:pt idx="166">
                  <c:v>50824.0</c:v>
                </c:pt>
                <c:pt idx="167">
                  <c:v>47438.0</c:v>
                </c:pt>
                <c:pt idx="168">
                  <c:v>43838.0</c:v>
                </c:pt>
                <c:pt idx="169">
                  <c:v>59460.0</c:v>
                </c:pt>
                <c:pt idx="170">
                  <c:v>73494.0</c:v>
                </c:pt>
                <c:pt idx="171">
                  <c:v>70069.0</c:v>
                </c:pt>
                <c:pt idx="172">
                  <c:v>57282.0</c:v>
                </c:pt>
                <c:pt idx="173">
                  <c:v>61737.0</c:v>
                </c:pt>
                <c:pt idx="174">
                  <c:v>69050.0</c:v>
                </c:pt>
                <c:pt idx="175">
                  <c:v>75043.0</c:v>
                </c:pt>
                <c:pt idx="176">
                  <c:v>70740.0</c:v>
                </c:pt>
                <c:pt idx="177">
                  <c:v>51000.0</c:v>
                </c:pt>
                <c:pt idx="178">
                  <c:v>45882.0</c:v>
                </c:pt>
                <c:pt idx="179">
                  <c:v>38808.0</c:v>
                </c:pt>
                <c:pt idx="180">
                  <c:v>38259.0</c:v>
                </c:pt>
                <c:pt idx="181">
                  <c:v>39983.0</c:v>
                </c:pt>
                <c:pt idx="182">
                  <c:v>42000.0</c:v>
                </c:pt>
                <c:pt idx="183">
                  <c:v>39377.0</c:v>
                </c:pt>
                <c:pt idx="184">
                  <c:v>34378.0</c:v>
                </c:pt>
                <c:pt idx="185">
                  <c:v>62490.0</c:v>
                </c:pt>
                <c:pt idx="186">
                  <c:v>51429.0</c:v>
                </c:pt>
                <c:pt idx="187">
                  <c:v>50916.0</c:v>
                </c:pt>
                <c:pt idx="188">
                  <c:v>59812.0</c:v>
                </c:pt>
                <c:pt idx="189">
                  <c:v>47216.0</c:v>
                </c:pt>
                <c:pt idx="190">
                  <c:v>43796.0</c:v>
                </c:pt>
                <c:pt idx="191">
                  <c:v>45576.0</c:v>
                </c:pt>
                <c:pt idx="192">
                  <c:v>43806.0</c:v>
                </c:pt>
                <c:pt idx="193">
                  <c:v>46439.0</c:v>
                </c:pt>
                <c:pt idx="194">
                  <c:v>43664.0</c:v>
                </c:pt>
                <c:pt idx="195">
                  <c:v>49206.0</c:v>
                </c:pt>
                <c:pt idx="196">
                  <c:v>43700.0</c:v>
                </c:pt>
                <c:pt idx="197">
                  <c:v>42163.0</c:v>
                </c:pt>
                <c:pt idx="198">
                  <c:v>53883.0</c:v>
                </c:pt>
                <c:pt idx="199">
                  <c:v>44577.0</c:v>
                </c:pt>
                <c:pt idx="200">
                  <c:v>40522.0</c:v>
                </c:pt>
                <c:pt idx="201">
                  <c:v>46650.0</c:v>
                </c:pt>
                <c:pt idx="202">
                  <c:v>46911.0</c:v>
                </c:pt>
                <c:pt idx="203">
                  <c:v>39874.0</c:v>
                </c:pt>
                <c:pt idx="204">
                  <c:v>42104.0</c:v>
                </c:pt>
                <c:pt idx="205">
                  <c:v>43591.0</c:v>
                </c:pt>
                <c:pt idx="206">
                  <c:v>47437.0</c:v>
                </c:pt>
                <c:pt idx="207">
                  <c:v>46203.0</c:v>
                </c:pt>
                <c:pt idx="208">
                  <c:v>43937.0</c:v>
                </c:pt>
                <c:pt idx="209">
                  <c:v>65120.0</c:v>
                </c:pt>
                <c:pt idx="210">
                  <c:v>59889.0</c:v>
                </c:pt>
                <c:pt idx="211">
                  <c:v>44165.0</c:v>
                </c:pt>
                <c:pt idx="212">
                  <c:v>39728.0</c:v>
                </c:pt>
                <c:pt idx="213">
                  <c:v>40241.0</c:v>
                </c:pt>
                <c:pt idx="214">
                  <c:v>39035.0</c:v>
                </c:pt>
                <c:pt idx="215">
                  <c:v>45058.0</c:v>
                </c:pt>
                <c:pt idx="216">
                  <c:v>45601.0</c:v>
                </c:pt>
                <c:pt idx="217">
                  <c:v>56342.0</c:v>
                </c:pt>
                <c:pt idx="218">
                  <c:v>49548.0</c:v>
                </c:pt>
                <c:pt idx="219">
                  <c:v>45188.0</c:v>
                </c:pt>
                <c:pt idx="220">
                  <c:v>43815.0</c:v>
                </c:pt>
                <c:pt idx="221">
                  <c:v>58618.0</c:v>
                </c:pt>
                <c:pt idx="222">
                  <c:v>44159.0</c:v>
                </c:pt>
                <c:pt idx="223">
                  <c:v>46670.0</c:v>
                </c:pt>
                <c:pt idx="224">
                  <c:v>43447.0</c:v>
                </c:pt>
                <c:pt idx="225">
                  <c:v>42530.0</c:v>
                </c:pt>
                <c:pt idx="226">
                  <c:v>42486.0</c:v>
                </c:pt>
                <c:pt idx="227">
                  <c:v>40483.0</c:v>
                </c:pt>
                <c:pt idx="228">
                  <c:v>41169.0</c:v>
                </c:pt>
                <c:pt idx="229">
                  <c:v>40956.0</c:v>
                </c:pt>
                <c:pt idx="230">
                  <c:v>45557.0</c:v>
                </c:pt>
                <c:pt idx="231">
                  <c:v>44975.0</c:v>
                </c:pt>
                <c:pt idx="232">
                  <c:v>53206.0</c:v>
                </c:pt>
                <c:pt idx="233">
                  <c:v>40598.0</c:v>
                </c:pt>
                <c:pt idx="234">
                  <c:v>35444.0</c:v>
                </c:pt>
                <c:pt idx="235">
                  <c:v>36762.0</c:v>
                </c:pt>
                <c:pt idx="236">
                  <c:v>39013.0</c:v>
                </c:pt>
                <c:pt idx="237">
                  <c:v>39306.0</c:v>
                </c:pt>
                <c:pt idx="238">
                  <c:v>64587.0</c:v>
                </c:pt>
                <c:pt idx="239">
                  <c:v>53350.0</c:v>
                </c:pt>
                <c:pt idx="240">
                  <c:v>75059.0</c:v>
                </c:pt>
                <c:pt idx="241">
                  <c:v>46602.0</c:v>
                </c:pt>
                <c:pt idx="242">
                  <c:v>60120.0</c:v>
                </c:pt>
                <c:pt idx="243">
                  <c:v>63625.0</c:v>
                </c:pt>
                <c:pt idx="244">
                  <c:v>69763.0</c:v>
                </c:pt>
                <c:pt idx="245">
                  <c:v>45448.0</c:v>
                </c:pt>
                <c:pt idx="246">
                  <c:v>40370.0</c:v>
                </c:pt>
                <c:pt idx="247">
                  <c:v>43176.0</c:v>
                </c:pt>
                <c:pt idx="248">
                  <c:v>42275.0</c:v>
                </c:pt>
                <c:pt idx="249">
                  <c:v>47064.0</c:v>
                </c:pt>
                <c:pt idx="250">
                  <c:v>58830.0</c:v>
                </c:pt>
                <c:pt idx="251">
                  <c:v>45647.0</c:v>
                </c:pt>
                <c:pt idx="252">
                  <c:v>57288.0</c:v>
                </c:pt>
                <c:pt idx="253">
                  <c:v>43682.0</c:v>
                </c:pt>
                <c:pt idx="254">
                  <c:v>48051.0</c:v>
                </c:pt>
                <c:pt idx="255">
                  <c:v>45627.0</c:v>
                </c:pt>
                <c:pt idx="256">
                  <c:v>46935.0</c:v>
                </c:pt>
                <c:pt idx="257">
                  <c:v>45509.0</c:v>
                </c:pt>
                <c:pt idx="258">
                  <c:v>44209.0</c:v>
                </c:pt>
                <c:pt idx="259">
                  <c:v>46161.0</c:v>
                </c:pt>
                <c:pt idx="260">
                  <c:v>43662.0</c:v>
                </c:pt>
                <c:pt idx="261">
                  <c:v>51621.0</c:v>
                </c:pt>
                <c:pt idx="262">
                  <c:v>53660.0</c:v>
                </c:pt>
                <c:pt idx="263">
                  <c:v>37761.0</c:v>
                </c:pt>
                <c:pt idx="264">
                  <c:v>43013.0</c:v>
                </c:pt>
                <c:pt idx="265">
                  <c:v>38234.0</c:v>
                </c:pt>
                <c:pt idx="266">
                  <c:v>45658.0</c:v>
                </c:pt>
                <c:pt idx="267">
                  <c:v>55656.0</c:v>
                </c:pt>
                <c:pt idx="268">
                  <c:v>42945.0</c:v>
                </c:pt>
                <c:pt idx="269">
                  <c:v>53727.0</c:v>
                </c:pt>
                <c:pt idx="270">
                  <c:v>110158.0</c:v>
                </c:pt>
                <c:pt idx="271">
                  <c:v>72721.0</c:v>
                </c:pt>
                <c:pt idx="272">
                  <c:v>53910.0</c:v>
                </c:pt>
                <c:pt idx="273">
                  <c:v>55822.0</c:v>
                </c:pt>
                <c:pt idx="274">
                  <c:v>53062.0</c:v>
                </c:pt>
                <c:pt idx="275">
                  <c:v>59470.0</c:v>
                </c:pt>
                <c:pt idx="276">
                  <c:v>59765.0</c:v>
                </c:pt>
                <c:pt idx="277">
                  <c:v>52377.0</c:v>
                </c:pt>
                <c:pt idx="278">
                  <c:v>52244.0</c:v>
                </c:pt>
                <c:pt idx="279">
                  <c:v>55472.0</c:v>
                </c:pt>
                <c:pt idx="280">
                  <c:v>53147.0</c:v>
                </c:pt>
                <c:pt idx="281">
                  <c:v>50078.0</c:v>
                </c:pt>
                <c:pt idx="282">
                  <c:v>57149.0</c:v>
                </c:pt>
                <c:pt idx="283">
                  <c:v>56451.0</c:v>
                </c:pt>
                <c:pt idx="284">
                  <c:v>71180.0</c:v>
                </c:pt>
                <c:pt idx="285">
                  <c:v>56404.0</c:v>
                </c:pt>
                <c:pt idx="286">
                  <c:v>66591.0</c:v>
                </c:pt>
                <c:pt idx="287">
                  <c:v>52031.0</c:v>
                </c:pt>
                <c:pt idx="288">
                  <c:v>67068.0</c:v>
                </c:pt>
                <c:pt idx="289">
                  <c:v>56056.0</c:v>
                </c:pt>
                <c:pt idx="290">
                  <c:v>42236.0</c:v>
                </c:pt>
                <c:pt idx="291">
                  <c:v>46782.0</c:v>
                </c:pt>
                <c:pt idx="292">
                  <c:v>42535.0</c:v>
                </c:pt>
                <c:pt idx="293">
                  <c:v>53901.0</c:v>
                </c:pt>
                <c:pt idx="294">
                  <c:v>79323.0</c:v>
                </c:pt>
                <c:pt idx="295">
                  <c:v>83173.0</c:v>
                </c:pt>
                <c:pt idx="296">
                  <c:v>50013.0</c:v>
                </c:pt>
                <c:pt idx="297">
                  <c:v>49591.0</c:v>
                </c:pt>
                <c:pt idx="298">
                  <c:v>65307.0</c:v>
                </c:pt>
                <c:pt idx="299">
                  <c:v>53585.0</c:v>
                </c:pt>
                <c:pt idx="300">
                  <c:v>42495.0</c:v>
                </c:pt>
                <c:pt idx="301">
                  <c:v>47787.0</c:v>
                </c:pt>
                <c:pt idx="302">
                  <c:v>41271.0</c:v>
                </c:pt>
                <c:pt idx="303">
                  <c:v>47881.0</c:v>
                </c:pt>
                <c:pt idx="304">
                  <c:v>56416.0</c:v>
                </c:pt>
                <c:pt idx="305">
                  <c:v>41857.0</c:v>
                </c:pt>
                <c:pt idx="306">
                  <c:v>45289.0</c:v>
                </c:pt>
                <c:pt idx="307">
                  <c:v>40198.0</c:v>
                </c:pt>
                <c:pt idx="308">
                  <c:v>40686.0</c:v>
                </c:pt>
                <c:pt idx="309">
                  <c:v>39423.0</c:v>
                </c:pt>
                <c:pt idx="310">
                  <c:v>38187.0</c:v>
                </c:pt>
                <c:pt idx="311">
                  <c:v>35651.0</c:v>
                </c:pt>
                <c:pt idx="312">
                  <c:v>43057.0</c:v>
                </c:pt>
                <c:pt idx="313">
                  <c:v>41616.0</c:v>
                </c:pt>
                <c:pt idx="314">
                  <c:v>43957.0</c:v>
                </c:pt>
                <c:pt idx="315">
                  <c:v>59730.0</c:v>
                </c:pt>
                <c:pt idx="316">
                  <c:v>56379.0</c:v>
                </c:pt>
                <c:pt idx="317">
                  <c:v>56463.0</c:v>
                </c:pt>
                <c:pt idx="318">
                  <c:v>55759.0</c:v>
                </c:pt>
                <c:pt idx="319">
                  <c:v>51796.0</c:v>
                </c:pt>
                <c:pt idx="320">
                  <c:v>46213.0</c:v>
                </c:pt>
                <c:pt idx="321">
                  <c:v>44735.0</c:v>
                </c:pt>
                <c:pt idx="322">
                  <c:v>63706.0</c:v>
                </c:pt>
                <c:pt idx="323">
                  <c:v>50581.0</c:v>
                </c:pt>
                <c:pt idx="324">
                  <c:v>57575.0</c:v>
                </c:pt>
                <c:pt idx="325">
                  <c:v>53146.0</c:v>
                </c:pt>
                <c:pt idx="326">
                  <c:v>61069.0</c:v>
                </c:pt>
                <c:pt idx="327">
                  <c:v>63210.0</c:v>
                </c:pt>
                <c:pt idx="328">
                  <c:v>88886.0</c:v>
                </c:pt>
                <c:pt idx="329">
                  <c:v>59151.0</c:v>
                </c:pt>
                <c:pt idx="330">
                  <c:v>63368.0</c:v>
                </c:pt>
                <c:pt idx="331">
                  <c:v>68908.0</c:v>
                </c:pt>
                <c:pt idx="332">
                  <c:v>56667.0</c:v>
                </c:pt>
              </c:numCache>
            </c:numRef>
          </c:xVal>
          <c:yVal>
            <c:numRef>
              <c:f>Sheet1!$B$2:$B$334</c:f>
              <c:numCache>
                <c:formatCode>General</c:formatCode>
                <c:ptCount val="333"/>
                <c:pt idx="0">
                  <c:v>182.8</c:v>
                </c:pt>
                <c:pt idx="1">
                  <c:v>321.63</c:v>
                </c:pt>
                <c:pt idx="2">
                  <c:v>314.55</c:v>
                </c:pt>
                <c:pt idx="3">
                  <c:v>124.98</c:v>
                </c:pt>
                <c:pt idx="4">
                  <c:v>233.33</c:v>
                </c:pt>
                <c:pt idx="5">
                  <c:v>66.15000000000001</c:v>
                </c:pt>
                <c:pt idx="6">
                  <c:v>74.16999999999998</c:v>
                </c:pt>
                <c:pt idx="7">
                  <c:v>172.17</c:v>
                </c:pt>
                <c:pt idx="8">
                  <c:v>187.17</c:v>
                </c:pt>
                <c:pt idx="9">
                  <c:v>126.18</c:v>
                </c:pt>
                <c:pt idx="10">
                  <c:v>213.67</c:v>
                </c:pt>
                <c:pt idx="11">
                  <c:v>465.87</c:v>
                </c:pt>
                <c:pt idx="12">
                  <c:v>347.95</c:v>
                </c:pt>
                <c:pt idx="13">
                  <c:v>0.0</c:v>
                </c:pt>
                <c:pt idx="14">
                  <c:v>771.98</c:v>
                </c:pt>
                <c:pt idx="15">
                  <c:v>301.65</c:v>
                </c:pt>
                <c:pt idx="16">
                  <c:v>112.52</c:v>
                </c:pt>
                <c:pt idx="17">
                  <c:v>117.33</c:v>
                </c:pt>
                <c:pt idx="18">
                  <c:v>124.75</c:v>
                </c:pt>
                <c:pt idx="19">
                  <c:v>212.72</c:v>
                </c:pt>
                <c:pt idx="20">
                  <c:v>83.07</c:v>
                </c:pt>
                <c:pt idx="21">
                  <c:v>108.4</c:v>
                </c:pt>
                <c:pt idx="22">
                  <c:v>85.45</c:v>
                </c:pt>
                <c:pt idx="23">
                  <c:v>168.45</c:v>
                </c:pt>
                <c:pt idx="24">
                  <c:v>274.4</c:v>
                </c:pt>
                <c:pt idx="25">
                  <c:v>0.0</c:v>
                </c:pt>
                <c:pt idx="26">
                  <c:v>248.05</c:v>
                </c:pt>
                <c:pt idx="27">
                  <c:v>189.58</c:v>
                </c:pt>
                <c:pt idx="28">
                  <c:v>330.33</c:v>
                </c:pt>
                <c:pt idx="29">
                  <c:v>491.77</c:v>
                </c:pt>
                <c:pt idx="30">
                  <c:v>327.78</c:v>
                </c:pt>
                <c:pt idx="31">
                  <c:v>342.03</c:v>
                </c:pt>
                <c:pt idx="32">
                  <c:v>492.18</c:v>
                </c:pt>
                <c:pt idx="33">
                  <c:v>359.37</c:v>
                </c:pt>
                <c:pt idx="34">
                  <c:v>283.47</c:v>
                </c:pt>
                <c:pt idx="35">
                  <c:v>103.47</c:v>
                </c:pt>
                <c:pt idx="36">
                  <c:v>103.47</c:v>
                </c:pt>
                <c:pt idx="37">
                  <c:v>126.2</c:v>
                </c:pt>
                <c:pt idx="38">
                  <c:v>483.97</c:v>
                </c:pt>
                <c:pt idx="39">
                  <c:v>0.0</c:v>
                </c:pt>
                <c:pt idx="40">
                  <c:v>537.9</c:v>
                </c:pt>
                <c:pt idx="41">
                  <c:v>367.98</c:v>
                </c:pt>
                <c:pt idx="42">
                  <c:v>250.63</c:v>
                </c:pt>
                <c:pt idx="43">
                  <c:v>284.37</c:v>
                </c:pt>
                <c:pt idx="44">
                  <c:v>162.3</c:v>
                </c:pt>
                <c:pt idx="45">
                  <c:v>89.53</c:v>
                </c:pt>
                <c:pt idx="46">
                  <c:v>28.5</c:v>
                </c:pt>
                <c:pt idx="47">
                  <c:v>55.78</c:v>
                </c:pt>
                <c:pt idx="48">
                  <c:v>157.22</c:v>
                </c:pt>
                <c:pt idx="49">
                  <c:v>39.9</c:v>
                </c:pt>
                <c:pt idx="50">
                  <c:v>39.52</c:v>
                </c:pt>
                <c:pt idx="51">
                  <c:v>35.5</c:v>
                </c:pt>
                <c:pt idx="52">
                  <c:v>45.18</c:v>
                </c:pt>
                <c:pt idx="53">
                  <c:v>19.58</c:v>
                </c:pt>
                <c:pt idx="54">
                  <c:v>20.45</c:v>
                </c:pt>
                <c:pt idx="55">
                  <c:v>4.38</c:v>
                </c:pt>
                <c:pt idx="56">
                  <c:v>8.6</c:v>
                </c:pt>
                <c:pt idx="57">
                  <c:v>16.63</c:v>
                </c:pt>
                <c:pt idx="58">
                  <c:v>33.62</c:v>
                </c:pt>
                <c:pt idx="59">
                  <c:v>22.8</c:v>
                </c:pt>
                <c:pt idx="60">
                  <c:v>32.2</c:v>
                </c:pt>
                <c:pt idx="61">
                  <c:v>24.08</c:v>
                </c:pt>
                <c:pt idx="62">
                  <c:v>19.55</c:v>
                </c:pt>
                <c:pt idx="63">
                  <c:v>12.63</c:v>
                </c:pt>
                <c:pt idx="64">
                  <c:v>27.37</c:v>
                </c:pt>
                <c:pt idx="65">
                  <c:v>14.53</c:v>
                </c:pt>
                <c:pt idx="66">
                  <c:v>33.88</c:v>
                </c:pt>
                <c:pt idx="67">
                  <c:v>21.45</c:v>
                </c:pt>
                <c:pt idx="68">
                  <c:v>15.43</c:v>
                </c:pt>
                <c:pt idx="69">
                  <c:v>32.47</c:v>
                </c:pt>
                <c:pt idx="70">
                  <c:v>49.5</c:v>
                </c:pt>
                <c:pt idx="71">
                  <c:v>43.7</c:v>
                </c:pt>
                <c:pt idx="72">
                  <c:v>60.53</c:v>
                </c:pt>
                <c:pt idx="73">
                  <c:v>51.87</c:v>
                </c:pt>
                <c:pt idx="74">
                  <c:v>84.8</c:v>
                </c:pt>
                <c:pt idx="75">
                  <c:v>58.43</c:v>
                </c:pt>
                <c:pt idx="76">
                  <c:v>56.35</c:v>
                </c:pt>
                <c:pt idx="77">
                  <c:v>157.22</c:v>
                </c:pt>
                <c:pt idx="78">
                  <c:v>50.95</c:v>
                </c:pt>
                <c:pt idx="79">
                  <c:v>36.22</c:v>
                </c:pt>
                <c:pt idx="80">
                  <c:v>26.6</c:v>
                </c:pt>
                <c:pt idx="81">
                  <c:v>34.6</c:v>
                </c:pt>
                <c:pt idx="82">
                  <c:v>34.75</c:v>
                </c:pt>
                <c:pt idx="83">
                  <c:v>27.58</c:v>
                </c:pt>
                <c:pt idx="84">
                  <c:v>15.28</c:v>
                </c:pt>
                <c:pt idx="85">
                  <c:v>45.17</c:v>
                </c:pt>
                <c:pt idx="86">
                  <c:v>44.2</c:v>
                </c:pt>
                <c:pt idx="87">
                  <c:v>40.88</c:v>
                </c:pt>
                <c:pt idx="88">
                  <c:v>43.23</c:v>
                </c:pt>
                <c:pt idx="89">
                  <c:v>42.23</c:v>
                </c:pt>
                <c:pt idx="90">
                  <c:v>86.8</c:v>
                </c:pt>
                <c:pt idx="91">
                  <c:v>0.0</c:v>
                </c:pt>
                <c:pt idx="92">
                  <c:v>122.32</c:v>
                </c:pt>
                <c:pt idx="93">
                  <c:v>110.53</c:v>
                </c:pt>
                <c:pt idx="94">
                  <c:v>0.0</c:v>
                </c:pt>
                <c:pt idx="95">
                  <c:v>140.92</c:v>
                </c:pt>
                <c:pt idx="96">
                  <c:v>9.48</c:v>
                </c:pt>
                <c:pt idx="97">
                  <c:v>66.32</c:v>
                </c:pt>
                <c:pt idx="98">
                  <c:v>70.85</c:v>
                </c:pt>
                <c:pt idx="99">
                  <c:v>85.43</c:v>
                </c:pt>
                <c:pt idx="100">
                  <c:v>159.92</c:v>
                </c:pt>
                <c:pt idx="101">
                  <c:v>331.55</c:v>
                </c:pt>
                <c:pt idx="102">
                  <c:v>95.43</c:v>
                </c:pt>
                <c:pt idx="103">
                  <c:v>256.18</c:v>
                </c:pt>
                <c:pt idx="104">
                  <c:v>263.1</c:v>
                </c:pt>
                <c:pt idx="105">
                  <c:v>111.33</c:v>
                </c:pt>
                <c:pt idx="106">
                  <c:v>159.87</c:v>
                </c:pt>
                <c:pt idx="107">
                  <c:v>22.0</c:v>
                </c:pt>
                <c:pt idx="108">
                  <c:v>33.78</c:v>
                </c:pt>
                <c:pt idx="109">
                  <c:v>22.38</c:v>
                </c:pt>
                <c:pt idx="110">
                  <c:v>13.07</c:v>
                </c:pt>
                <c:pt idx="111">
                  <c:v>15.8</c:v>
                </c:pt>
                <c:pt idx="112">
                  <c:v>23.63</c:v>
                </c:pt>
                <c:pt idx="113">
                  <c:v>14.42</c:v>
                </c:pt>
                <c:pt idx="114">
                  <c:v>26.37</c:v>
                </c:pt>
                <c:pt idx="115">
                  <c:v>32.58</c:v>
                </c:pt>
                <c:pt idx="116">
                  <c:v>32.5</c:v>
                </c:pt>
                <c:pt idx="117">
                  <c:v>32.63</c:v>
                </c:pt>
                <c:pt idx="118">
                  <c:v>31.32</c:v>
                </c:pt>
                <c:pt idx="119">
                  <c:v>91.6</c:v>
                </c:pt>
                <c:pt idx="120">
                  <c:v>23.63</c:v>
                </c:pt>
                <c:pt idx="121">
                  <c:v>31.55</c:v>
                </c:pt>
                <c:pt idx="122">
                  <c:v>33.78</c:v>
                </c:pt>
                <c:pt idx="123">
                  <c:v>76.12</c:v>
                </c:pt>
                <c:pt idx="124">
                  <c:v>55.57</c:v>
                </c:pt>
                <c:pt idx="125">
                  <c:v>24.32</c:v>
                </c:pt>
                <c:pt idx="126">
                  <c:v>62.22</c:v>
                </c:pt>
                <c:pt idx="127">
                  <c:v>24.52</c:v>
                </c:pt>
                <c:pt idx="128">
                  <c:v>39.77</c:v>
                </c:pt>
                <c:pt idx="129">
                  <c:v>29.67</c:v>
                </c:pt>
                <c:pt idx="130">
                  <c:v>39.47</c:v>
                </c:pt>
                <c:pt idx="131">
                  <c:v>32.58</c:v>
                </c:pt>
                <c:pt idx="132">
                  <c:v>35.33</c:v>
                </c:pt>
                <c:pt idx="133">
                  <c:v>32.5</c:v>
                </c:pt>
                <c:pt idx="134">
                  <c:v>86.23</c:v>
                </c:pt>
                <c:pt idx="135">
                  <c:v>55.7</c:v>
                </c:pt>
                <c:pt idx="136">
                  <c:v>42.1</c:v>
                </c:pt>
                <c:pt idx="137">
                  <c:v>51.22</c:v>
                </c:pt>
                <c:pt idx="138">
                  <c:v>36.35</c:v>
                </c:pt>
                <c:pt idx="139">
                  <c:v>30.13</c:v>
                </c:pt>
                <c:pt idx="140">
                  <c:v>29.93</c:v>
                </c:pt>
                <c:pt idx="141">
                  <c:v>24.1</c:v>
                </c:pt>
                <c:pt idx="142">
                  <c:v>24.28</c:v>
                </c:pt>
                <c:pt idx="143">
                  <c:v>50.57</c:v>
                </c:pt>
                <c:pt idx="144">
                  <c:v>37.77</c:v>
                </c:pt>
                <c:pt idx="145">
                  <c:v>49.2</c:v>
                </c:pt>
                <c:pt idx="146">
                  <c:v>63.63</c:v>
                </c:pt>
                <c:pt idx="147">
                  <c:v>219.05</c:v>
                </c:pt>
                <c:pt idx="148">
                  <c:v>355.42</c:v>
                </c:pt>
                <c:pt idx="149">
                  <c:v>222.95</c:v>
                </c:pt>
                <c:pt idx="150">
                  <c:v>150.8</c:v>
                </c:pt>
                <c:pt idx="151">
                  <c:v>166.88</c:v>
                </c:pt>
                <c:pt idx="152">
                  <c:v>129.42</c:v>
                </c:pt>
                <c:pt idx="153">
                  <c:v>243.08</c:v>
                </c:pt>
                <c:pt idx="154">
                  <c:v>113.37</c:v>
                </c:pt>
                <c:pt idx="155">
                  <c:v>181.85</c:v>
                </c:pt>
                <c:pt idx="156">
                  <c:v>30.35</c:v>
                </c:pt>
                <c:pt idx="157">
                  <c:v>42.63</c:v>
                </c:pt>
                <c:pt idx="158">
                  <c:v>37.53</c:v>
                </c:pt>
                <c:pt idx="159">
                  <c:v>28.18</c:v>
                </c:pt>
                <c:pt idx="160">
                  <c:v>18.45</c:v>
                </c:pt>
                <c:pt idx="161">
                  <c:v>0.0</c:v>
                </c:pt>
                <c:pt idx="162">
                  <c:v>0.0</c:v>
                </c:pt>
                <c:pt idx="163">
                  <c:v>21.0</c:v>
                </c:pt>
                <c:pt idx="164">
                  <c:v>10.65</c:v>
                </c:pt>
                <c:pt idx="165">
                  <c:v>14.13</c:v>
                </c:pt>
                <c:pt idx="166">
                  <c:v>15.58</c:v>
                </c:pt>
                <c:pt idx="167">
                  <c:v>19.55</c:v>
                </c:pt>
                <c:pt idx="168">
                  <c:v>17.52</c:v>
                </c:pt>
                <c:pt idx="169">
                  <c:v>22.53</c:v>
                </c:pt>
                <c:pt idx="170">
                  <c:v>0.0</c:v>
                </c:pt>
                <c:pt idx="171">
                  <c:v>18.93</c:v>
                </c:pt>
                <c:pt idx="172">
                  <c:v>16.95</c:v>
                </c:pt>
                <c:pt idx="173">
                  <c:v>13.5</c:v>
                </c:pt>
                <c:pt idx="174">
                  <c:v>15.57</c:v>
                </c:pt>
                <c:pt idx="175">
                  <c:v>11.68</c:v>
                </c:pt>
                <c:pt idx="176">
                  <c:v>7.0</c:v>
                </c:pt>
                <c:pt idx="177">
                  <c:v>1161.65</c:v>
                </c:pt>
                <c:pt idx="178">
                  <c:v>1158.77</c:v>
                </c:pt>
                <c:pt idx="179">
                  <c:v>1085.59</c:v>
                </c:pt>
                <c:pt idx="180">
                  <c:v>1220.95</c:v>
                </c:pt>
                <c:pt idx="181">
                  <c:v>0.0</c:v>
                </c:pt>
                <c:pt idx="182">
                  <c:v>96.27</c:v>
                </c:pt>
                <c:pt idx="183">
                  <c:v>209.13</c:v>
                </c:pt>
                <c:pt idx="184">
                  <c:v>162.42</c:v>
                </c:pt>
                <c:pt idx="185">
                  <c:v>537.52</c:v>
                </c:pt>
                <c:pt idx="186">
                  <c:v>427.18</c:v>
                </c:pt>
                <c:pt idx="187">
                  <c:v>392.07</c:v>
                </c:pt>
                <c:pt idx="188">
                  <c:v>362.0</c:v>
                </c:pt>
                <c:pt idx="189">
                  <c:v>63.65</c:v>
                </c:pt>
                <c:pt idx="190">
                  <c:v>70.05</c:v>
                </c:pt>
                <c:pt idx="191">
                  <c:v>60.48</c:v>
                </c:pt>
                <c:pt idx="192">
                  <c:v>59.17</c:v>
                </c:pt>
                <c:pt idx="193">
                  <c:v>53.33</c:v>
                </c:pt>
                <c:pt idx="194">
                  <c:v>52.0</c:v>
                </c:pt>
                <c:pt idx="195">
                  <c:v>32.97</c:v>
                </c:pt>
                <c:pt idx="196">
                  <c:v>57.67</c:v>
                </c:pt>
                <c:pt idx="197">
                  <c:v>55.03</c:v>
                </c:pt>
                <c:pt idx="198">
                  <c:v>59.68</c:v>
                </c:pt>
                <c:pt idx="199">
                  <c:v>20.68</c:v>
                </c:pt>
                <c:pt idx="200">
                  <c:v>0.0</c:v>
                </c:pt>
                <c:pt idx="201">
                  <c:v>8.95</c:v>
                </c:pt>
                <c:pt idx="202">
                  <c:v>32.32</c:v>
                </c:pt>
                <c:pt idx="203">
                  <c:v>61.95</c:v>
                </c:pt>
                <c:pt idx="204">
                  <c:v>27.95</c:v>
                </c:pt>
                <c:pt idx="205">
                  <c:v>27.38</c:v>
                </c:pt>
                <c:pt idx="206">
                  <c:v>42.42</c:v>
                </c:pt>
                <c:pt idx="207">
                  <c:v>32.18</c:v>
                </c:pt>
                <c:pt idx="208">
                  <c:v>24.23</c:v>
                </c:pt>
                <c:pt idx="209">
                  <c:v>676.1</c:v>
                </c:pt>
                <c:pt idx="210">
                  <c:v>651.9299999999994</c:v>
                </c:pt>
                <c:pt idx="211">
                  <c:v>0.0</c:v>
                </c:pt>
                <c:pt idx="212">
                  <c:v>53.78</c:v>
                </c:pt>
                <c:pt idx="213">
                  <c:v>50.55</c:v>
                </c:pt>
                <c:pt idx="214">
                  <c:v>74.03</c:v>
                </c:pt>
                <c:pt idx="215">
                  <c:v>41.67</c:v>
                </c:pt>
                <c:pt idx="216">
                  <c:v>41.4</c:v>
                </c:pt>
                <c:pt idx="217">
                  <c:v>23.27</c:v>
                </c:pt>
                <c:pt idx="218">
                  <c:v>36.68</c:v>
                </c:pt>
                <c:pt idx="219">
                  <c:v>35.37</c:v>
                </c:pt>
                <c:pt idx="220">
                  <c:v>922.8</c:v>
                </c:pt>
                <c:pt idx="221">
                  <c:v>782.55</c:v>
                </c:pt>
                <c:pt idx="222">
                  <c:v>25.62</c:v>
                </c:pt>
                <c:pt idx="223">
                  <c:v>76.02</c:v>
                </c:pt>
                <c:pt idx="224">
                  <c:v>77.3</c:v>
                </c:pt>
                <c:pt idx="225">
                  <c:v>85.28</c:v>
                </c:pt>
                <c:pt idx="226">
                  <c:v>112.2</c:v>
                </c:pt>
                <c:pt idx="227">
                  <c:v>74.03</c:v>
                </c:pt>
                <c:pt idx="228">
                  <c:v>83.1</c:v>
                </c:pt>
                <c:pt idx="229">
                  <c:v>89.08</c:v>
                </c:pt>
                <c:pt idx="230">
                  <c:v>98.6</c:v>
                </c:pt>
                <c:pt idx="231">
                  <c:v>0.0</c:v>
                </c:pt>
                <c:pt idx="232">
                  <c:v>908.47</c:v>
                </c:pt>
                <c:pt idx="233">
                  <c:v>256.37</c:v>
                </c:pt>
                <c:pt idx="234">
                  <c:v>205.58</c:v>
                </c:pt>
                <c:pt idx="235">
                  <c:v>165.83</c:v>
                </c:pt>
                <c:pt idx="236">
                  <c:v>208.22</c:v>
                </c:pt>
                <c:pt idx="237">
                  <c:v>186.47</c:v>
                </c:pt>
                <c:pt idx="238">
                  <c:v>0.0</c:v>
                </c:pt>
                <c:pt idx="239">
                  <c:v>44.9</c:v>
                </c:pt>
                <c:pt idx="240">
                  <c:v>14.93</c:v>
                </c:pt>
                <c:pt idx="241">
                  <c:v>19.1</c:v>
                </c:pt>
                <c:pt idx="242">
                  <c:v>12.63</c:v>
                </c:pt>
                <c:pt idx="243">
                  <c:v>14.13</c:v>
                </c:pt>
                <c:pt idx="244">
                  <c:v>8.2</c:v>
                </c:pt>
                <c:pt idx="245">
                  <c:v>48.88</c:v>
                </c:pt>
                <c:pt idx="246">
                  <c:v>42.15</c:v>
                </c:pt>
                <c:pt idx="247">
                  <c:v>28.63</c:v>
                </c:pt>
                <c:pt idx="248">
                  <c:v>33.95</c:v>
                </c:pt>
                <c:pt idx="249">
                  <c:v>30.52</c:v>
                </c:pt>
                <c:pt idx="250">
                  <c:v>22.62</c:v>
                </c:pt>
                <c:pt idx="251">
                  <c:v>20.88</c:v>
                </c:pt>
                <c:pt idx="252">
                  <c:v>17.03</c:v>
                </c:pt>
                <c:pt idx="253">
                  <c:v>42.8</c:v>
                </c:pt>
                <c:pt idx="254">
                  <c:v>20.82</c:v>
                </c:pt>
                <c:pt idx="255">
                  <c:v>28.63</c:v>
                </c:pt>
                <c:pt idx="256">
                  <c:v>13.73</c:v>
                </c:pt>
                <c:pt idx="257">
                  <c:v>64.22</c:v>
                </c:pt>
                <c:pt idx="258">
                  <c:v>694.4299999999994</c:v>
                </c:pt>
                <c:pt idx="259">
                  <c:v>156.8</c:v>
                </c:pt>
                <c:pt idx="260">
                  <c:v>136.4</c:v>
                </c:pt>
                <c:pt idx="261">
                  <c:v>409.33</c:v>
                </c:pt>
                <c:pt idx="262">
                  <c:v>21.07</c:v>
                </c:pt>
                <c:pt idx="263">
                  <c:v>232.67</c:v>
                </c:pt>
                <c:pt idx="264">
                  <c:v>242.28</c:v>
                </c:pt>
                <c:pt idx="265">
                  <c:v>70.08</c:v>
                </c:pt>
                <c:pt idx="266">
                  <c:v>149.02</c:v>
                </c:pt>
                <c:pt idx="267">
                  <c:v>115.1</c:v>
                </c:pt>
                <c:pt idx="268">
                  <c:v>198.38</c:v>
                </c:pt>
                <c:pt idx="269">
                  <c:v>53.58</c:v>
                </c:pt>
                <c:pt idx="270">
                  <c:v>17.88</c:v>
                </c:pt>
                <c:pt idx="271">
                  <c:v>2.28</c:v>
                </c:pt>
                <c:pt idx="272">
                  <c:v>19.08</c:v>
                </c:pt>
                <c:pt idx="273">
                  <c:v>41.98</c:v>
                </c:pt>
                <c:pt idx="274">
                  <c:v>65.7</c:v>
                </c:pt>
                <c:pt idx="275">
                  <c:v>23.53</c:v>
                </c:pt>
                <c:pt idx="276">
                  <c:v>12.32</c:v>
                </c:pt>
                <c:pt idx="277">
                  <c:v>29.07</c:v>
                </c:pt>
                <c:pt idx="278">
                  <c:v>38.73</c:v>
                </c:pt>
                <c:pt idx="279">
                  <c:v>14.57</c:v>
                </c:pt>
                <c:pt idx="280">
                  <c:v>24.38</c:v>
                </c:pt>
                <c:pt idx="281">
                  <c:v>33.13</c:v>
                </c:pt>
                <c:pt idx="282">
                  <c:v>33.15</c:v>
                </c:pt>
                <c:pt idx="283">
                  <c:v>49.82</c:v>
                </c:pt>
                <c:pt idx="284">
                  <c:v>16.42</c:v>
                </c:pt>
                <c:pt idx="285">
                  <c:v>0.0</c:v>
                </c:pt>
                <c:pt idx="286">
                  <c:v>31.8</c:v>
                </c:pt>
                <c:pt idx="287">
                  <c:v>32.67</c:v>
                </c:pt>
                <c:pt idx="288">
                  <c:v>22.53</c:v>
                </c:pt>
                <c:pt idx="289">
                  <c:v>43.35</c:v>
                </c:pt>
                <c:pt idx="290">
                  <c:v>274.8</c:v>
                </c:pt>
                <c:pt idx="291">
                  <c:v>81.68000000000001</c:v>
                </c:pt>
                <c:pt idx="292">
                  <c:v>2699.56</c:v>
                </c:pt>
                <c:pt idx="293">
                  <c:v>2257.82</c:v>
                </c:pt>
                <c:pt idx="294">
                  <c:v>0.0</c:v>
                </c:pt>
                <c:pt idx="295">
                  <c:v>0.0</c:v>
                </c:pt>
                <c:pt idx="296">
                  <c:v>447.55</c:v>
                </c:pt>
                <c:pt idx="297">
                  <c:v>894.8199999999994</c:v>
                </c:pt>
                <c:pt idx="298">
                  <c:v>7.319999999999998</c:v>
                </c:pt>
                <c:pt idx="299">
                  <c:v>269.08</c:v>
                </c:pt>
                <c:pt idx="300">
                  <c:v>27.05</c:v>
                </c:pt>
                <c:pt idx="301">
                  <c:v>0.0</c:v>
                </c:pt>
                <c:pt idx="302">
                  <c:v>0.0</c:v>
                </c:pt>
                <c:pt idx="303">
                  <c:v>6.73</c:v>
                </c:pt>
                <c:pt idx="304">
                  <c:v>4.53</c:v>
                </c:pt>
                <c:pt idx="305">
                  <c:v>35.18</c:v>
                </c:pt>
                <c:pt idx="306">
                  <c:v>145.95</c:v>
                </c:pt>
                <c:pt idx="307">
                  <c:v>147.35</c:v>
                </c:pt>
                <c:pt idx="308">
                  <c:v>201.98</c:v>
                </c:pt>
                <c:pt idx="309">
                  <c:v>86.78</c:v>
                </c:pt>
                <c:pt idx="310">
                  <c:v>111.47</c:v>
                </c:pt>
                <c:pt idx="311">
                  <c:v>0.0</c:v>
                </c:pt>
                <c:pt idx="312">
                  <c:v>185.43</c:v>
                </c:pt>
                <c:pt idx="313">
                  <c:v>193.62</c:v>
                </c:pt>
                <c:pt idx="314">
                  <c:v>317.85</c:v>
                </c:pt>
                <c:pt idx="315">
                  <c:v>0.0</c:v>
                </c:pt>
                <c:pt idx="316">
                  <c:v>0.0</c:v>
                </c:pt>
                <c:pt idx="317">
                  <c:v>81.33</c:v>
                </c:pt>
                <c:pt idx="318">
                  <c:v>20.92</c:v>
                </c:pt>
                <c:pt idx="319">
                  <c:v>1009.22</c:v>
                </c:pt>
                <c:pt idx="320">
                  <c:v>0.0</c:v>
                </c:pt>
                <c:pt idx="321">
                  <c:v>0.0</c:v>
                </c:pt>
                <c:pt idx="322">
                  <c:v>1766.27</c:v>
                </c:pt>
                <c:pt idx="323">
                  <c:v>200.23</c:v>
                </c:pt>
                <c:pt idx="324">
                  <c:v>17.45</c:v>
                </c:pt>
                <c:pt idx="325">
                  <c:v>10.08</c:v>
                </c:pt>
                <c:pt idx="326">
                  <c:v>22.65</c:v>
                </c:pt>
                <c:pt idx="327">
                  <c:v>10.08</c:v>
                </c:pt>
                <c:pt idx="328">
                  <c:v>10.08</c:v>
                </c:pt>
                <c:pt idx="329">
                  <c:v>22.53</c:v>
                </c:pt>
                <c:pt idx="330">
                  <c:v>16.05</c:v>
                </c:pt>
                <c:pt idx="331">
                  <c:v>14.57</c:v>
                </c:pt>
                <c:pt idx="332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5661808"/>
        <c:axId val="-526207552"/>
      </c:scatterChart>
      <c:valAx>
        <c:axId val="-525661808"/>
        <c:scaling>
          <c:orientation val="minMax"/>
          <c:max val="120000.0"/>
          <c:min val="30000.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526207552"/>
        <c:crosses val="autoZero"/>
        <c:crossBetween val="midCat"/>
        <c:majorUnit val="30000.0"/>
      </c:valAx>
      <c:valAx>
        <c:axId val="-526207552"/>
        <c:scaling>
          <c:logBase val="10.0"/>
          <c:orientation val="minMax"/>
          <c:max val="1000.0"/>
          <c:min val="1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525661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CA96-44A9-D54D-8445-E821DF1BE57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CF28-8C0A-984A-B171-6A70F769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2960931"/>
            <a:ext cx="6780334" cy="861774"/>
          </a:xfrm>
        </p:spPr>
        <p:txBody>
          <a:bodyPr/>
          <a:lstStyle/>
          <a:p>
            <a:r>
              <a:rPr lang="en-US" dirty="0" smtClean="0"/>
              <a:t>Does living far away from the capital city reduce per worker income?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find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2e. Check data </a:t>
            </a:r>
            <a:r>
              <a:rPr lang="en-US" i="1" dirty="0" smtClean="0"/>
              <a:t>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81103"/>
          </a:xfrm>
        </p:spPr>
        <p:txBody>
          <a:bodyPr/>
          <a:lstStyle/>
          <a:p>
            <a:r>
              <a:rPr lang="en-US" dirty="0" smtClean="0"/>
              <a:t>Routinely check your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3. Analyse your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991041"/>
          </a:xfrm>
        </p:spPr>
        <p:txBody>
          <a:bodyPr/>
          <a:lstStyle/>
          <a:p>
            <a:r>
              <a:rPr lang="en-US" dirty="0" smtClean="0"/>
              <a:t>Simple or complex</a:t>
            </a:r>
          </a:p>
          <a:p>
            <a:endParaRPr lang="en-US" dirty="0"/>
          </a:p>
          <a:p>
            <a:r>
              <a:rPr lang="en-US" dirty="0" smtClean="0"/>
              <a:t>Defensible, reasoned, annotated, documented, etc.</a:t>
            </a:r>
          </a:p>
        </p:txBody>
      </p:sp>
    </p:spTree>
    <p:extLst>
      <p:ext uri="{BB962C8B-B14F-4D97-AF65-F5344CB8AC3E}">
        <p14:creationId xmlns:p14="http://schemas.microsoft.com/office/powerpoint/2010/main" val="11452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Present your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937" y="1258888"/>
            <a:ext cx="7980363" cy="2363724"/>
          </a:xfrm>
        </p:spPr>
        <p:txBody>
          <a:bodyPr/>
          <a:lstStyle/>
          <a:p>
            <a:r>
              <a:rPr lang="en-US" dirty="0" smtClean="0"/>
              <a:t>“Make the complex simple, and the simple engaging”</a:t>
            </a:r>
          </a:p>
          <a:p>
            <a:endParaRPr lang="en-US" dirty="0"/>
          </a:p>
          <a:p>
            <a:r>
              <a:rPr lang="en-US" dirty="0" smtClean="0"/>
              <a:t>Best to do this </a:t>
            </a:r>
            <a:r>
              <a:rPr lang="en-US" b="1" dirty="0" smtClean="0">
                <a:solidFill>
                  <a:schemeClr val="accent2"/>
                </a:solidFill>
              </a:rPr>
              <a:t>visually or verbally </a:t>
            </a:r>
            <a:r>
              <a:rPr lang="en-US" dirty="0" smtClean="0"/>
              <a:t>(depending on the audience)</a:t>
            </a:r>
          </a:p>
          <a:p>
            <a:r>
              <a:rPr lang="en-US" dirty="0"/>
              <a:t>	</a:t>
            </a:r>
            <a:r>
              <a:rPr lang="en-US" dirty="0" smtClean="0"/>
              <a:t>ie not in a large table of regression results</a:t>
            </a:r>
          </a:p>
          <a:p>
            <a:endParaRPr lang="en-US" dirty="0" smtClean="0"/>
          </a:p>
          <a:p>
            <a:r>
              <a:rPr lang="en-US" dirty="0" smtClean="0"/>
              <a:t>Make your charts clear and engaging.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50"/>
          <a:stretch/>
        </p:blipFill>
        <p:spPr>
          <a:xfrm>
            <a:off x="1067536" y="3643489"/>
            <a:ext cx="7173215" cy="33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Extra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64787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47700" y="1268760"/>
            <a:ext cx="7980363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Grattan chart templates (includes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Chart guidebook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CPI calculator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Writing Style Guide (not at all data-related, but an enjoyable read)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8820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What is Excel?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79578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/>
              <a:t>cell</a:t>
            </a:r>
            <a:r>
              <a:rPr lang="en-US" dirty="0" smtClean="0"/>
              <a:t>?	</a:t>
            </a:r>
            <a:r>
              <a:rPr lang="en-US" dirty="0"/>
              <a:t>	</a:t>
            </a:r>
            <a:r>
              <a:rPr lang="en-US" dirty="0" smtClean="0"/>
              <a:t>	What is a </a:t>
            </a:r>
            <a:r>
              <a:rPr lang="en-US" b="1" dirty="0" smtClean="0"/>
              <a:t>cell range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How can we use ‘cells’?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Store data: strings [text], numbers, dates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Cells can talk to other cells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75" y="4527671"/>
            <a:ext cx="3199714" cy="95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38" y="1779078"/>
            <a:ext cx="3605842" cy="152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3" y="1779078"/>
            <a:ext cx="3356326" cy="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/>
          <a:p>
            <a:r>
              <a:rPr lang="en-US" dirty="0" smtClean="0"/>
              <a:t>Introduction to Excel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83544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function</a:t>
            </a:r>
            <a:r>
              <a:rPr lang="en-US" dirty="0" smtClean="0"/>
              <a:t> takes </a:t>
            </a:r>
            <a:r>
              <a:rPr lang="en-US" b="1" dirty="0" smtClean="0">
                <a:solidFill>
                  <a:srgbClr val="0070C0"/>
                </a:solidFill>
              </a:rPr>
              <a:t>inputs</a:t>
            </a:r>
            <a:r>
              <a:rPr lang="en-US" dirty="0" smtClean="0"/>
              <a:t> </a:t>
            </a:r>
            <a:r>
              <a:rPr lang="en-US" sz="1200" dirty="0" smtClean="0"/>
              <a:t>(aka </a:t>
            </a:r>
            <a:r>
              <a:rPr lang="en-US" sz="1200" dirty="0" smtClean="0">
                <a:solidFill>
                  <a:srgbClr val="0070C0"/>
                </a:solidFill>
              </a:rPr>
              <a:t>arguments</a:t>
            </a:r>
            <a:r>
              <a:rPr lang="en-US" sz="1200" dirty="0" smtClean="0"/>
              <a:t>)</a:t>
            </a:r>
            <a:r>
              <a:rPr lang="en-US" dirty="0" smtClean="0"/>
              <a:t> and turns them into </a:t>
            </a:r>
            <a:r>
              <a:rPr lang="en-US" b="1" dirty="0" smtClean="0">
                <a:solidFill>
                  <a:srgbClr val="00B050"/>
                </a:solidFill>
              </a:rPr>
              <a:t>outputs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James </a:t>
            </a:r>
            <a:r>
              <a:rPr lang="en-US" b="1" dirty="0" smtClean="0">
                <a:solidFill>
                  <a:schemeClr val="accent2"/>
                </a:solidFill>
              </a:rPr>
              <a:t>listening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numbers being yelled out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summing them</a:t>
            </a:r>
            <a:r>
              <a:rPr lang="en-US" dirty="0" smtClean="0"/>
              <a:t> in his head and </a:t>
            </a:r>
            <a:r>
              <a:rPr lang="en-US" b="1" dirty="0" smtClean="0">
                <a:solidFill>
                  <a:schemeClr val="accent2"/>
                </a:solidFill>
              </a:rPr>
              <a:t>returning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00B050"/>
                </a:solidFill>
              </a:rPr>
              <a:t>answer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Excel, we could write: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lvl="8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A1:A5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8" indent="0">
              <a:buNone/>
            </a:pPr>
            <a:endParaRPr lang="en-US" sz="1800" dirty="0" smtClean="0"/>
          </a:p>
          <a:p>
            <a:pPr lvl="8" indent="0">
              <a:buNone/>
            </a:pPr>
            <a:r>
              <a:rPr lang="en-US" sz="1800" dirty="0" smtClean="0"/>
              <a:t>The function is sum, that takes the arguments A1:A5</a:t>
            </a:r>
          </a:p>
          <a:p>
            <a:pPr lvl="8" indent="0">
              <a:buNone/>
            </a:pPr>
            <a:r>
              <a:rPr lang="en-US" sz="1800" dirty="0" smtClean="0"/>
              <a:t>and will return the sum of all numbers in the </a:t>
            </a:r>
            <a:r>
              <a:rPr lang="en-US" sz="1800" i="1" dirty="0" smtClean="0"/>
              <a:t>range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What can functions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718489"/>
          </a:xfrm>
        </p:spPr>
        <p:txBody>
          <a:bodyPr/>
          <a:lstStyle/>
          <a:p>
            <a:r>
              <a:rPr lang="en-US" dirty="0" smtClean="0"/>
              <a:t>Anything you want. Limited only by the program (</a:t>
            </a:r>
            <a:r>
              <a:rPr lang="en-US" dirty="0" err="1" smtClean="0"/>
              <a:t>eg</a:t>
            </a:r>
            <a:r>
              <a:rPr lang="en-US" dirty="0" smtClean="0"/>
              <a:t> Excel, Stata) or language (</a:t>
            </a:r>
            <a:r>
              <a:rPr lang="en-US" dirty="0" err="1" smtClean="0"/>
              <a:t>eg</a:t>
            </a:r>
            <a:r>
              <a:rPr lang="en-US" dirty="0" smtClean="0"/>
              <a:t> R, Python) you are using. </a:t>
            </a:r>
          </a:p>
          <a:p>
            <a:endParaRPr lang="en-US" dirty="0"/>
          </a:p>
          <a:p>
            <a:r>
              <a:rPr lang="en-US" dirty="0" smtClean="0"/>
              <a:t>Some programs/languages are better for some things, worse for others. 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Functions are usually the answer to the thought:</a:t>
            </a:r>
          </a:p>
          <a:p>
            <a:pPr algn="ctr"/>
            <a:endParaRPr lang="en-US" i="1" dirty="0">
              <a:solidFill>
                <a:schemeClr val="accent2"/>
              </a:solidFill>
            </a:endParaRPr>
          </a:p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“ugh, this is taking ages I wish the computer could do this automatically”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What can functions do?	Excel: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06" y="1268760"/>
            <a:ext cx="3421172" cy="3622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427" y="126876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How many blue?</a:t>
            </a:r>
            <a:endParaRPr lang="en-US" sz="1800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149975" y="1846053"/>
            <a:ext cx="905774" cy="2320505"/>
          </a:xfrm>
          <a:prstGeom prst="rightBrace">
            <a:avLst>
              <a:gd name="adj1" fmla="val 20714"/>
              <a:gd name="adj2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5749" y="2821639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range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1436" y="5253281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9096" y="5253281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  <a:endParaRPr lang="en-US" sz="1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4170872" y="4671204"/>
            <a:ext cx="301924" cy="79363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5236237" y="4399469"/>
            <a:ext cx="301924" cy="133710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6739" y="5824349"/>
            <a:ext cx="658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“Look at all the cells and count them if they say the word “blue”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46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What can functions do?</a:t>
            </a:r>
            <a:r>
              <a:rPr lang="en-US" dirty="0"/>
              <a:t> 	</a:t>
            </a:r>
            <a:r>
              <a:rPr lang="en-US" dirty="0" smtClean="0"/>
              <a:t>R: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6986" y="1562987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2402" y="276285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  <a:endParaRPr lang="en-US" sz="1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1700301" y="1431089"/>
            <a:ext cx="291501" cy="129396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0800000">
            <a:off x="6564705" y="2301455"/>
            <a:ext cx="257697" cy="129576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6739" y="4832311"/>
            <a:ext cx="714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“Look at the Google Maps API and find the time and distance in metrics units to drive between Liverpool, NSW, Australia and Sydney, NSW Australia.”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34" b="6617"/>
          <a:stretch/>
        </p:blipFill>
        <p:spPr>
          <a:xfrm>
            <a:off x="802256" y="2266950"/>
            <a:ext cx="5679932" cy="1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 smtClean="0"/>
              <a:t>Higher incomes closer to the 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Minutes drive to state’s capital city (log </a:t>
            </a:r>
            <a:r>
              <a:rPr lang="en-US" dirty="0"/>
              <a:t>scale) </a:t>
            </a:r>
            <a:r>
              <a:rPr lang="en-US" dirty="0" smtClean="0"/>
              <a:t>and average income by region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307777"/>
          </a:xfrm>
        </p:spPr>
        <p:txBody>
          <a:bodyPr/>
          <a:lstStyle/>
          <a:p>
            <a:r>
              <a:rPr lang="en-US" dirty="0" smtClean="0"/>
              <a:t>Notes: Income by Statistical Area 3 (2011) used. Google Maps API used to calculate driving time to same-state capital city</a:t>
            </a:r>
          </a:p>
          <a:p>
            <a:r>
              <a:rPr lang="en-US" dirty="0" smtClean="0"/>
              <a:t>Source: ABS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2389" y="1258888"/>
            <a:ext cx="7980911" cy="5201424"/>
          </a:xfrm>
        </p:spPr>
        <p:txBody>
          <a:bodyPr/>
          <a:lstStyle/>
          <a:p>
            <a:r>
              <a:rPr lang="en-US" dirty="0" smtClean="0"/>
              <a:t>1. Have a </a:t>
            </a:r>
            <a:r>
              <a:rPr lang="en-US" b="1" dirty="0" smtClean="0">
                <a:solidFill>
                  <a:schemeClr val="accent2"/>
                </a:solidFill>
              </a:rPr>
              <a:t>question </a:t>
            </a:r>
            <a:r>
              <a:rPr lang="en-US" dirty="0" smtClean="0"/>
              <a:t>or idea you would like to explore</a:t>
            </a:r>
          </a:p>
          <a:p>
            <a:endParaRPr lang="en-US" dirty="0" smtClean="0"/>
          </a:p>
          <a:p>
            <a:r>
              <a:rPr lang="en-US" dirty="0" smtClean="0"/>
              <a:t>	(or a point to prove to your housemates)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>
                <a:solidFill>
                  <a:schemeClr val="accent2"/>
                </a:solidFill>
              </a:rPr>
              <a:t>Find </a:t>
            </a:r>
            <a:r>
              <a:rPr lang="en-US" dirty="0" smtClean="0"/>
              <a:t>(or wrangle) and check relevant </a:t>
            </a:r>
            <a:r>
              <a:rPr lang="en-US" b="1" dirty="0" smtClean="0">
                <a:solidFill>
                  <a:schemeClr val="accent2"/>
                </a:solidFill>
              </a:rPr>
              <a:t>data</a:t>
            </a:r>
          </a:p>
          <a:p>
            <a:endParaRPr lang="en-US" dirty="0" smtClean="0"/>
          </a:p>
          <a:p>
            <a:pPr marL="0" lvl="1" indent="0">
              <a:buSzTx/>
              <a:buNone/>
            </a:pPr>
            <a:r>
              <a:rPr lang="en-US" dirty="0"/>
              <a:t>	</a:t>
            </a:r>
            <a:r>
              <a:rPr lang="en-US" dirty="0" smtClean="0"/>
              <a:t>Check and re-check your data and data source</a:t>
            </a:r>
          </a:p>
          <a:p>
            <a:pPr marL="0" lvl="1" indent="0">
              <a:buSzTx/>
              <a:buNone/>
            </a:pPr>
            <a:r>
              <a:rPr lang="en-US" dirty="0"/>
              <a:t>	</a:t>
            </a:r>
            <a:r>
              <a:rPr lang="en-US" dirty="0" smtClean="0"/>
              <a:t>Maybe generate </a:t>
            </a:r>
            <a:r>
              <a:rPr lang="en-US" dirty="0"/>
              <a:t>better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Analyse your data: </a:t>
            </a:r>
            <a:r>
              <a:rPr lang="en-US" b="1" dirty="0" smtClean="0">
                <a:solidFill>
                  <a:schemeClr val="accent2"/>
                </a:solidFill>
              </a:rPr>
              <a:t>answer your question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</a:t>
            </a:r>
            <a:r>
              <a:rPr lang="en-US" b="1" dirty="0" smtClean="0">
                <a:solidFill>
                  <a:schemeClr val="accent2"/>
                </a:solidFill>
              </a:rPr>
              <a:t>Present data </a:t>
            </a:r>
            <a:r>
              <a:rPr lang="en-US" dirty="0" smtClean="0"/>
              <a:t>in a way that draws the reader to your message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1. Have a question or idea you would like to </a:t>
            </a:r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02634"/>
          </a:xfrm>
        </p:spPr>
        <p:txBody>
          <a:bodyPr/>
          <a:lstStyle/>
          <a:p>
            <a:r>
              <a:rPr lang="en-US" dirty="0" smtClean="0"/>
              <a:t>Must be </a:t>
            </a:r>
            <a:r>
              <a:rPr lang="en-US" b="1" dirty="0" smtClean="0">
                <a:solidFill>
                  <a:schemeClr val="accent2"/>
                </a:solidFill>
              </a:rPr>
              <a:t>testable</a:t>
            </a:r>
          </a:p>
          <a:p>
            <a:endParaRPr lang="en-US" dirty="0" smtClean="0"/>
          </a:p>
          <a:p>
            <a:r>
              <a:rPr lang="en-US" i="1" dirty="0" smtClean="0"/>
              <a:t>	Does income go down as people move further away from the city?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have </a:t>
            </a:r>
            <a:r>
              <a:rPr lang="en-US" b="1" dirty="0" smtClean="0">
                <a:solidFill>
                  <a:schemeClr val="accent2"/>
                </a:solidFill>
              </a:rPr>
              <a:t>sound theory </a:t>
            </a:r>
            <a:r>
              <a:rPr lang="en-US" dirty="0" smtClean="0"/>
              <a:t>behind it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Remoteness means fewer opportunities for work, which means 	income could be lower. People move to the city in search of higher 	pay. Etc.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Find </a:t>
            </a:r>
            <a:r>
              <a:rPr lang="en-US" dirty="0" smtClean="0"/>
              <a:t>relevant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4648918" cy="5603072"/>
          </a:xfrm>
        </p:spPr>
        <p:txBody>
          <a:bodyPr/>
          <a:lstStyle/>
          <a:p>
            <a:r>
              <a:rPr lang="en-US" dirty="0" smtClean="0"/>
              <a:t>We are concerned with income per worker by location relative to the state’s capital city</a:t>
            </a:r>
          </a:p>
          <a:p>
            <a:endParaRPr lang="en-US" dirty="0"/>
          </a:p>
          <a:p>
            <a:r>
              <a:rPr lang="en-US" dirty="0" smtClean="0"/>
              <a:t>Luckily, ABS is great for this kind of data.	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b="1" dirty="0" smtClean="0"/>
              <a:t>	Estimates </a:t>
            </a:r>
            <a:r>
              <a:rPr lang="en-US" b="1" dirty="0"/>
              <a:t>of Personal Income for </a:t>
            </a:r>
            <a:r>
              <a:rPr lang="en-US" b="1" dirty="0" smtClean="0"/>
              <a:t>	Small Areas</a:t>
            </a:r>
            <a:r>
              <a:rPr lang="en-US" b="1" dirty="0"/>
              <a:t>, </a:t>
            </a:r>
            <a:r>
              <a:rPr lang="en-US" b="1" dirty="0" smtClean="0"/>
              <a:t>2011-15</a:t>
            </a:r>
          </a:p>
          <a:p>
            <a:endParaRPr lang="en-US" dirty="0"/>
          </a:p>
          <a:p>
            <a:r>
              <a:rPr lang="en-US" dirty="0" smtClean="0"/>
              <a:t>Contains 2011 data on incomes by SA3 area</a:t>
            </a:r>
          </a:p>
          <a:p>
            <a:endParaRPr lang="en-US" dirty="0" smtClean="0"/>
          </a:p>
          <a:p>
            <a:r>
              <a:rPr lang="en-US" b="1" dirty="0" smtClean="0"/>
              <a:t>	Table 3 ESTIMATES OF </a:t>
            </a:r>
            <a:r>
              <a:rPr lang="en-US" b="1" dirty="0" smtClean="0"/>
              <a:t>	PERSONAL INCOME</a:t>
            </a:r>
            <a:r>
              <a:rPr lang="en-US" b="1" dirty="0" smtClean="0"/>
              <a:t>, Total </a:t>
            </a:r>
            <a:r>
              <a:rPr lang="en-US" b="1" dirty="0" smtClean="0"/>
              <a:t>	Income, 2010/2011, </a:t>
            </a:r>
            <a:r>
              <a:rPr lang="en-US" b="1" dirty="0" smtClean="0"/>
              <a:t>Statistical 	Area Level 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5735" y="5313872"/>
            <a:ext cx="170803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i="1" dirty="0" smtClean="0"/>
              <a:t>Statistical Area 3 boundaries. </a:t>
            </a:r>
          </a:p>
          <a:p>
            <a:pPr algn="ctr">
              <a:lnSpc>
                <a:spcPct val="90000"/>
              </a:lnSpc>
            </a:pPr>
            <a:r>
              <a:rPr lang="en-US" sz="900" i="1" dirty="0" smtClean="0"/>
              <a:t>Source: ABS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16"/>
          <a:stretch/>
        </p:blipFill>
        <p:spPr>
          <a:xfrm>
            <a:off x="5367855" y="1709746"/>
            <a:ext cx="3774558" cy="36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2b. Documenting 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167738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“Hit by a bus”</a:t>
            </a:r>
            <a:r>
              <a:rPr lang="en-US" dirty="0" smtClean="0"/>
              <a:t> rule</a:t>
            </a:r>
          </a:p>
          <a:p>
            <a:endParaRPr lang="en-US" dirty="0"/>
          </a:p>
          <a:p>
            <a:r>
              <a:rPr lang="en-US" dirty="0" smtClean="0"/>
              <a:t>Make sure your work is replicable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sure your work is easy to read/understand by others</a:t>
            </a:r>
          </a:p>
        </p:txBody>
      </p:sp>
    </p:spTree>
    <p:extLst>
      <p:ext uri="{BB962C8B-B14F-4D97-AF65-F5344CB8AC3E}">
        <p14:creationId xmlns:p14="http://schemas.microsoft.com/office/powerpoint/2010/main" val="2833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2c. Check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541379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Sensibility checks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Does this </a:t>
            </a:r>
            <a:r>
              <a:rPr lang="en-US" i="1" dirty="0" smtClean="0"/>
              <a:t>look </a:t>
            </a:r>
            <a:r>
              <a:rPr lang="en-US" dirty="0" smtClean="0"/>
              <a:t>right?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Coding issues:</a:t>
            </a:r>
          </a:p>
          <a:p>
            <a:endParaRPr lang="en-US" dirty="0" smtClean="0"/>
          </a:p>
          <a:p>
            <a:r>
              <a:rPr lang="en-US" dirty="0"/>
              <a:t>	Why are there so many </a:t>
            </a:r>
            <a:r>
              <a:rPr lang="en-US" dirty="0" smtClean="0"/>
              <a:t>114 </a:t>
            </a:r>
            <a:r>
              <a:rPr lang="en-US" dirty="0"/>
              <a:t>year olds going to </a:t>
            </a:r>
            <a:r>
              <a:rPr lang="en-US" dirty="0" err="1"/>
              <a:t>uni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I</a:t>
            </a:r>
            <a:r>
              <a:rPr lang="en-US" dirty="0" smtClean="0"/>
              <a:t>f a Department defaults </a:t>
            </a:r>
            <a:r>
              <a:rPr lang="en-US" i="1" dirty="0" smtClean="0"/>
              <a:t>1901</a:t>
            </a:r>
            <a:r>
              <a:rPr lang="en-US" dirty="0" smtClean="0"/>
              <a:t> for an unknown birth year, it could 	significantly affect your mean calculation. </a:t>
            </a:r>
          </a:p>
          <a:p>
            <a:endParaRPr lang="en-US" dirty="0"/>
          </a:p>
          <a:p>
            <a:r>
              <a:rPr lang="en-US" dirty="0" smtClean="0"/>
              <a:t>	What happens to inevitable missing values?</a:t>
            </a:r>
          </a:p>
          <a:p>
            <a:endParaRPr lang="en-US" dirty="0"/>
          </a:p>
          <a:p>
            <a:r>
              <a:rPr lang="en-US" dirty="0" smtClean="0"/>
              <a:t>	How else is data coded? What do the codes mean?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281881"/>
            <a:ext cx="7975599" cy="52694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040351" y="2743200"/>
            <a:ext cx="2642839" cy="29439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2407" y="2409173"/>
            <a:ext cx="46835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1" y="947854"/>
            <a:ext cx="797559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Density of higher education enrolments 2005 </a:t>
            </a:r>
            <a:r>
              <a:rPr lang="mr-IN" sz="1800" dirty="0" smtClean="0"/>
              <a:t>–</a:t>
            </a:r>
            <a:r>
              <a:rPr lang="en-US" sz="1800" dirty="0" smtClean="0"/>
              <a:t> 2015 by age</a:t>
            </a:r>
          </a:p>
        </p:txBody>
      </p:sp>
    </p:spTree>
    <p:extLst>
      <p:ext uri="{BB962C8B-B14F-4D97-AF65-F5344CB8AC3E}">
        <p14:creationId xmlns:p14="http://schemas.microsoft.com/office/powerpoint/2010/main" val="150163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2c. Check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194618"/>
            <a:ext cx="7994494" cy="305006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Sensibility checks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Does this </a:t>
            </a:r>
            <a:r>
              <a:rPr lang="en-US" i="1" dirty="0" smtClean="0"/>
              <a:t>look </a:t>
            </a:r>
            <a:r>
              <a:rPr lang="en-US" dirty="0" smtClean="0"/>
              <a:t>right?</a:t>
            </a:r>
          </a:p>
          <a:p>
            <a:endParaRPr lang="en-US" dirty="0" smtClean="0"/>
          </a:p>
          <a:p>
            <a:r>
              <a:rPr lang="en-US" b="1" dirty="0" smtClean="0"/>
              <a:t>Read </a:t>
            </a:r>
            <a:r>
              <a:rPr lang="en-US" b="1" dirty="0"/>
              <a:t>explanatory notes/data </a:t>
            </a:r>
            <a:r>
              <a:rPr lang="en-US" b="1" dirty="0" smtClean="0"/>
              <a:t>appendices/etc</a:t>
            </a:r>
          </a:p>
          <a:p>
            <a:endParaRPr lang="en-US" dirty="0"/>
          </a:p>
          <a:p>
            <a:r>
              <a:rPr lang="en-US" b="1" dirty="0" smtClean="0"/>
              <a:t>Data coding issues</a:t>
            </a:r>
          </a:p>
          <a:p>
            <a:endParaRPr lang="en-US" dirty="0" smtClean="0"/>
          </a:p>
          <a:p>
            <a:r>
              <a:rPr lang="en-US" dirty="0"/>
              <a:t>	Why are there so many </a:t>
            </a:r>
            <a:r>
              <a:rPr lang="en-US" dirty="0" smtClean="0"/>
              <a:t>114 </a:t>
            </a:r>
            <a:r>
              <a:rPr lang="en-US" dirty="0"/>
              <a:t>year olds going to </a:t>
            </a:r>
            <a:r>
              <a:rPr lang="en-US" dirty="0" err="1"/>
              <a:t>uni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8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 smtClean="0"/>
              <a:t>2d. Generating more useful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1893" y="1268760"/>
            <a:ext cx="6166624" cy="4765920"/>
          </a:xfrm>
        </p:spPr>
        <p:txBody>
          <a:bodyPr/>
          <a:lstStyle/>
          <a:p>
            <a:r>
              <a:rPr lang="en-US" b="1" dirty="0" smtClean="0"/>
              <a:t>Income per person</a:t>
            </a:r>
          </a:p>
          <a:p>
            <a:r>
              <a:rPr lang="en-US" dirty="0"/>
              <a:t>	</a:t>
            </a:r>
            <a:r>
              <a:rPr lang="en-US" dirty="0" smtClean="0"/>
              <a:t>Easy!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Google Maps API</a:t>
            </a:r>
          </a:p>
          <a:p>
            <a:r>
              <a:rPr lang="en-US" dirty="0" smtClean="0"/>
              <a:t>	Relatively easy, but </a:t>
            </a:r>
            <a:r>
              <a:rPr lang="en-US" dirty="0"/>
              <a:t>y</a:t>
            </a:r>
            <a:r>
              <a:rPr lang="en-US" dirty="0" smtClean="0"/>
              <a:t>ou’ll need to back it up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Collecting new data</a:t>
            </a:r>
          </a:p>
          <a:p>
            <a:r>
              <a:rPr lang="en-US" dirty="0"/>
              <a:t>	</a:t>
            </a:r>
            <a:r>
              <a:rPr lang="en-US" dirty="0" smtClean="0"/>
              <a:t>Very difficult, but great if you can do it</a:t>
            </a:r>
            <a:endParaRPr lang="en-US" dirty="0"/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>
            <a:off x="808928" y="1839950"/>
            <a:ext cx="624468" cy="88094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808928" y="3932663"/>
            <a:ext cx="624468" cy="851210"/>
          </a:xfrm>
          <a:prstGeom prst="down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432252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</TotalTime>
  <Words>473</Words>
  <Application>Microsoft Macintosh PowerPoint</Application>
  <PresentationFormat>On-screen Show (4:3)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Courier New</vt:lpstr>
      <vt:lpstr>ＭＳ Ｐゴシック</vt:lpstr>
      <vt:lpstr>Arial</vt:lpstr>
      <vt:lpstr>Grattan2017</vt:lpstr>
      <vt:lpstr>Does living far away from the capital city reduce per worker income?</vt:lpstr>
      <vt:lpstr>Higher incomes closer to the city</vt:lpstr>
      <vt:lpstr>Why we use data</vt:lpstr>
      <vt:lpstr>1. Have a question or idea you would like to explore</vt:lpstr>
      <vt:lpstr>2a. Find relevant data</vt:lpstr>
      <vt:lpstr>2b. Documenting your work</vt:lpstr>
      <vt:lpstr>2c. Check data</vt:lpstr>
      <vt:lpstr>2c. Check data</vt:lpstr>
      <vt:lpstr>2d. Generating more useful data</vt:lpstr>
      <vt:lpstr>2e. Check data again</vt:lpstr>
      <vt:lpstr>3. Analyse your data</vt:lpstr>
      <vt:lpstr>4. Present your analysis</vt:lpstr>
      <vt:lpstr>Extra resources</vt:lpstr>
      <vt:lpstr>What is Excel?</vt:lpstr>
      <vt:lpstr>Introduction to Excel concepts</vt:lpstr>
      <vt:lpstr>What is a function?</vt:lpstr>
      <vt:lpstr>What can functions do?</vt:lpstr>
      <vt:lpstr>What can functions do? Excel:</vt:lpstr>
      <vt:lpstr>What can functions do?  R: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Francis Mackey</cp:lastModifiedBy>
  <cp:revision>13</cp:revision>
  <dcterms:created xsi:type="dcterms:W3CDTF">2017-11-22T22:25:43Z</dcterms:created>
  <dcterms:modified xsi:type="dcterms:W3CDTF">2018-01-11T01:36:56Z</dcterms:modified>
</cp:coreProperties>
</file>