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5"/>
  </p:notesMasterIdLst>
  <p:sldIdLst>
    <p:sldId id="400" r:id="rId2"/>
    <p:sldId id="446" r:id="rId3"/>
    <p:sldId id="445" r:id="rId4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 userDrawn="1">
          <p15:clr>
            <a:srgbClr val="A4A3A4"/>
          </p15:clr>
        </p15:guide>
        <p15:guide id="4" orient="horz" pos="793" userDrawn="1">
          <p15:clr>
            <a:srgbClr val="A4A3A4"/>
          </p15:clr>
        </p15:guide>
        <p15:guide id="6" pos="5432" userDrawn="1">
          <p15:clr>
            <a:srgbClr val="A4A3A4"/>
          </p15:clr>
        </p15:guide>
        <p15:guide id="7" pos="407" userDrawn="1">
          <p15:clr>
            <a:srgbClr val="A4A3A4"/>
          </p15:clr>
        </p15:guide>
        <p15:guide id="8" pos="5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D9D9D9"/>
    <a:srgbClr val="AEAEAE"/>
    <a:srgbClr val="2B2B2B"/>
    <a:srgbClr val="FEC35A"/>
    <a:srgbClr val="F68B33"/>
    <a:srgbClr val="A02226"/>
    <a:srgbClr val="D4582A"/>
    <a:srgbClr val="621214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2000" autoAdjust="0"/>
  </p:normalViewPr>
  <p:slideViewPr>
    <p:cSldViewPr>
      <p:cViewPr>
        <p:scale>
          <a:sx n="88" d="100"/>
          <a:sy n="88" d="100"/>
        </p:scale>
        <p:origin x="2296" y="960"/>
      </p:cViewPr>
      <p:guideLst>
        <p:guide orient="horz" pos="4080"/>
        <p:guide orient="horz" pos="793"/>
        <p:guide pos="5432"/>
        <p:guide pos="407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08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income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Sheet1!$A$2:$A$9</c:f>
              <c:strCache>
                <c:ptCount val="8"/>
                <c:pt idx="0">
                  <c:v>NSW</c:v>
                </c:pt>
                <c:pt idx="1">
                  <c:v>Vic</c:v>
                </c:pt>
                <c:pt idx="2">
                  <c:v>Qld</c:v>
                </c:pt>
                <c:pt idx="3">
                  <c:v>SA</c:v>
                </c:pt>
                <c:pt idx="4">
                  <c:v>WA</c:v>
                </c:pt>
                <c:pt idx="5">
                  <c:v>Tas</c:v>
                </c:pt>
                <c:pt idx="6">
                  <c:v>NT</c:v>
                </c:pt>
                <c:pt idx="7">
                  <c:v>ACT</c:v>
                </c:pt>
              </c:strCache>
            </c:strRef>
          </c:cat>
          <c:val>
            <c:numRef>
              <c:f>Sheet1!$B$2:$B$9</c:f>
              <c:numCache>
                <c:formatCode>#,##0</c:formatCode>
                <c:ptCount val="8"/>
                <c:pt idx="0">
                  <c:v>54537.577962550378</c:v>
                </c:pt>
                <c:pt idx="1">
                  <c:v>52042.737146810505</c:v>
                </c:pt>
                <c:pt idx="2">
                  <c:v>49697.571360255577</c:v>
                </c:pt>
                <c:pt idx="3">
                  <c:v>48532.405073519745</c:v>
                </c:pt>
                <c:pt idx="4">
                  <c:v>58567.300046811106</c:v>
                </c:pt>
                <c:pt idx="5">
                  <c:v>44824.177127149429</c:v>
                </c:pt>
                <c:pt idx="6">
                  <c:v>55530.757478898311</c:v>
                </c:pt>
                <c:pt idx="7">
                  <c:v>62953.652427968766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2A-3C4D-815E-43F4C5198F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 mean income</c:v>
                </c:pt>
              </c:strCache>
            </c:strRef>
          </c:tx>
          <c:spPr>
            <a:ln>
              <a:solidFill>
                <a:srgbClr val="FFFFFF"/>
              </a:solidFill>
            </a:ln>
          </c:spPr>
          <c:invertIfNegative val="0"/>
          <c:cat>
            <c:strRef>
              <c:f>Sheet1!$A$2:$A$9</c:f>
              <c:strCache>
                <c:ptCount val="8"/>
                <c:pt idx="0">
                  <c:v>NSW</c:v>
                </c:pt>
                <c:pt idx="1">
                  <c:v>Vic</c:v>
                </c:pt>
                <c:pt idx="2">
                  <c:v>Qld</c:v>
                </c:pt>
                <c:pt idx="3">
                  <c:v>SA</c:v>
                </c:pt>
                <c:pt idx="4">
                  <c:v>WA</c:v>
                </c:pt>
                <c:pt idx="5">
                  <c:v>Tas</c:v>
                </c:pt>
                <c:pt idx="6">
                  <c:v>NT</c:v>
                </c:pt>
                <c:pt idx="7">
                  <c:v>ACT</c:v>
                </c:pt>
              </c:strCache>
            </c:strRef>
          </c:cat>
          <c:val>
            <c:numRef>
              <c:f>Sheet1!$C$2:$C$9</c:f>
              <c:numCache>
                <c:formatCode>#,##0</c:formatCode>
                <c:ptCount val="8"/>
                <c:pt idx="0">
                  <c:v>51977.633333333331</c:v>
                </c:pt>
                <c:pt idx="1">
                  <c:v>50711.015151515152</c:v>
                </c:pt>
                <c:pt idx="2">
                  <c:v>48516.865853658535</c:v>
                </c:pt>
                <c:pt idx="3">
                  <c:v>50047.464285714283</c:v>
                </c:pt>
                <c:pt idx="4">
                  <c:v>58105.529411764706</c:v>
                </c:pt>
                <c:pt idx="5">
                  <c:v>43051.4</c:v>
                </c:pt>
                <c:pt idx="6">
                  <c:v>53929.111111111109</c:v>
                </c:pt>
                <c:pt idx="7">
                  <c:v>63553.333333333336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2A-3C4D-815E-43F4C5198F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31915264"/>
        <c:axId val="331917184"/>
      </c:bar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6300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income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numRef>
              <c:f>Sheet1!$A$2:$A$9</c:f>
              <c:numCache>
                <c:formatCode>#,##0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cat>
          <c:val>
            <c:numRef>
              <c:f>Sheet1!$B$2:$B$9</c:f>
              <c:numCache>
                <c:formatCode>#,##0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2A-3C4D-815E-43F4C5198F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 mean income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numRef>
              <c:f>Sheet1!$A$2:$A$9</c:f>
              <c:numCache>
                <c:formatCode>#,##0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cat>
          <c:val>
            <c:numRef>
              <c:f>Sheet1!$C$2:$C$9</c:f>
              <c:numCache>
                <c:formatCode>#,##0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2A-3C4D-815E-43F4C5198F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31915264"/>
        <c:axId val="331917184"/>
      </c:barChart>
      <c:catAx>
        <c:axId val="331915264"/>
        <c:scaling>
          <c:orientation val="minMax"/>
        </c:scaling>
        <c:delete val="0"/>
        <c:axPos val="b"/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91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05276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8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518119"/>
            <a:ext cx="6381750" cy="276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47701" y="891425"/>
            <a:ext cx="7980911" cy="28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7699" y="6544780"/>
            <a:ext cx="7681653" cy="307777"/>
          </a:xfrm>
        </p:spPr>
        <p:txBody>
          <a:bodyPr/>
          <a:lstStyle>
            <a:lvl1pPr>
              <a:defRPr sz="1000" i="1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Notes:</a:t>
            </a:r>
          </a:p>
          <a:p>
            <a:pPr lvl="0"/>
            <a:r>
              <a:rPr lang="en-US" dirty="0"/>
              <a:t>Source:</a:t>
            </a:r>
            <a:endParaRPr lang="en-AU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558000" y="1170000"/>
            <a:ext cx="8172000" cy="5364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036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chart from re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518119"/>
            <a:ext cx="6381750" cy="276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47701" y="891425"/>
            <a:ext cx="7980911" cy="28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7699" y="6544780"/>
            <a:ext cx="7681653" cy="307777"/>
          </a:xfrm>
        </p:spPr>
        <p:txBody>
          <a:bodyPr/>
          <a:lstStyle>
            <a:lvl1pPr>
              <a:defRPr sz="1000" i="1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Notes:</a:t>
            </a:r>
          </a:p>
          <a:p>
            <a:pPr lvl="0"/>
            <a:r>
              <a:rPr lang="en-US" dirty="0"/>
              <a:t>Source: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877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8000" y="517517"/>
            <a:ext cx="6381750" cy="2769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47700" y="1268760"/>
            <a:ext cx="7980363" cy="1508105"/>
          </a:xfrm>
        </p:spPr>
        <p:txBody>
          <a:bodyPr/>
          <a:lstStyle>
            <a:lvl1pPr>
              <a:lnSpc>
                <a:spcPct val="110000"/>
              </a:lnSpc>
              <a:spcAft>
                <a:spcPts val="300"/>
              </a:spcAft>
              <a:defRPr/>
            </a:lvl1pPr>
            <a:lvl2pPr>
              <a:lnSpc>
                <a:spcPct val="110000"/>
              </a:lnSpc>
              <a:spcAft>
                <a:spcPts val="300"/>
              </a:spcAft>
              <a:defRPr/>
            </a:lvl2pPr>
            <a:lvl3pPr>
              <a:lnSpc>
                <a:spcPct val="110000"/>
              </a:lnSpc>
              <a:spcAft>
                <a:spcPts val="300"/>
              </a:spcAft>
              <a:defRPr/>
            </a:lvl3pPr>
            <a:lvl4pPr>
              <a:lnSpc>
                <a:spcPct val="110000"/>
              </a:lnSpc>
              <a:spcAft>
                <a:spcPts val="300"/>
              </a:spcAft>
              <a:defRPr/>
            </a:lvl4pPr>
            <a:lvl5pPr>
              <a:lnSpc>
                <a:spcPct val="110000"/>
              </a:lnSpc>
              <a:spcAft>
                <a:spcPts val="3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48000" y="518119"/>
            <a:ext cx="63817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8001" y="884228"/>
            <a:ext cx="797755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/>
              <a:t>Heading </a:t>
            </a:r>
            <a:endParaRPr lang="en-US" dirty="0"/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  <p:pic>
        <p:nvPicPr>
          <p:cNvPr id="1032" name="Picture 8" descr="GrattanLog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8466857" y="6544780"/>
            <a:ext cx="158698" cy="156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232749A-1F16-48E7-8C9C-B29AF4C40EC4}" type="slidenum">
              <a:rPr lang="en-US" sz="1015" i="0" smtClean="0"/>
              <a:pPr algn="r"/>
              <a:t>‹#›</a:t>
            </a:fld>
            <a:endParaRPr lang="en-US" sz="1015" i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8" r:id="rId3"/>
    <p:sldLayoutId id="2147483656" r:id="rId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4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8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124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6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800" b="0">
          <a:solidFill>
            <a:schemeClr val="tx1"/>
          </a:solidFill>
          <a:latin typeface="+mn-lt"/>
          <a:ea typeface="+mn-ea"/>
          <a:cs typeface="+mn-cs"/>
        </a:defRPr>
      </a:lvl1pPr>
      <a:lvl2pPr marL="165593" indent="-164127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17" indent="-205159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94" indent="-131888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315" indent="-19343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56" indent="-19343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97" indent="-19343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439" indent="-19343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80" indent="-19343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Charts for presentations</a:t>
            </a:r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780443" y="3960935"/>
            <a:ext cx="6780334" cy="340922"/>
          </a:xfrm>
        </p:spPr>
        <p:txBody>
          <a:bodyPr/>
          <a:lstStyle/>
          <a:p>
            <a:r>
              <a:rPr lang="en-AU" dirty="0"/>
              <a:t>Making a single chart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6457B-E677-9C4C-AC79-757F2A65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ACT has the highest average income by state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31811-9897-A74C-B7C0-3962DA3D4B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2011 income by state, $2011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51A3C-8723-C747-956A-2ECADF9195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6453336"/>
            <a:ext cx="7681653" cy="307777"/>
          </a:xfrm>
        </p:spPr>
        <p:txBody>
          <a:bodyPr/>
          <a:lstStyle/>
          <a:p>
            <a:r>
              <a:rPr lang="en-US" dirty="0"/>
              <a:t>Notes: SA3s with no persons or income are excluded.</a:t>
            </a:r>
          </a:p>
          <a:p>
            <a:r>
              <a:rPr lang="en-US" dirty="0"/>
              <a:t>Source: ABS </a:t>
            </a:r>
            <a:r>
              <a:rPr lang="en-AU" dirty="0"/>
              <a:t>Estimates of Personal Income for Small Areas, 2011-2015.</a:t>
            </a:r>
            <a:endParaRPr lang="en-US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D342731-BA16-8E40-BA28-8C495BE3A9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6602580"/>
              </p:ext>
            </p:extLst>
          </p:nvPr>
        </p:nvGraphicFramePr>
        <p:xfrm>
          <a:off x="555789" y="1082282"/>
          <a:ext cx="8207435" cy="5265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0700955-7CAE-5C4B-85BA-D095E3FAB739}"/>
              </a:ext>
            </a:extLst>
          </p:cNvPr>
          <p:cNvSpPr txBox="1"/>
          <p:nvPr/>
        </p:nvSpPr>
        <p:spPr>
          <a:xfrm>
            <a:off x="1588020" y="1442112"/>
            <a:ext cx="313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 Average income (persons)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1F3598-0133-114B-96DC-157C271FE17A}"/>
              </a:ext>
            </a:extLst>
          </p:cNvPr>
          <p:cNvSpPr txBox="1"/>
          <p:nvPr/>
        </p:nvSpPr>
        <p:spPr>
          <a:xfrm>
            <a:off x="1932708" y="1722654"/>
            <a:ext cx="275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Average income (SA3)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9F88D0-6E05-284D-A09D-B6B0E54332BE}"/>
              </a:ext>
            </a:extLst>
          </p:cNvPr>
          <p:cNvSpPr txBox="1"/>
          <p:nvPr/>
        </p:nvSpPr>
        <p:spPr>
          <a:xfrm>
            <a:off x="-58304" y="-33014"/>
            <a:ext cx="4126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Recreate this chart:</a:t>
            </a:r>
          </a:p>
        </p:txBody>
      </p:sp>
    </p:spTree>
    <p:extLst>
      <p:ext uri="{BB962C8B-B14F-4D97-AF65-F5344CB8AC3E}">
        <p14:creationId xmlns:p14="http://schemas.microsoft.com/office/powerpoint/2010/main" val="115240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6457B-E677-9C4C-AC79-757F2A65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31811-9897-A74C-B7C0-3962DA3D4B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51A3C-8723-C747-956A-2ECADF9195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6453336"/>
            <a:ext cx="7681653" cy="153888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D342731-BA16-8E40-BA28-8C495BE3A9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5041927"/>
              </p:ext>
            </p:extLst>
          </p:nvPr>
        </p:nvGraphicFramePr>
        <p:xfrm>
          <a:off x="925897" y="1477733"/>
          <a:ext cx="7125255" cy="4258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E99456D-2BDA-754E-897A-46B19774C532}"/>
              </a:ext>
            </a:extLst>
          </p:cNvPr>
          <p:cNvSpPr txBox="1"/>
          <p:nvPr/>
        </p:nvSpPr>
        <p:spPr>
          <a:xfrm>
            <a:off x="-58303" y="-33014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 this:</a:t>
            </a:r>
          </a:p>
        </p:txBody>
      </p:sp>
    </p:spTree>
    <p:extLst>
      <p:ext uri="{BB962C8B-B14F-4D97-AF65-F5344CB8AC3E}">
        <p14:creationId xmlns:p14="http://schemas.microsoft.com/office/powerpoint/2010/main" val="1406539831"/>
      </p:ext>
    </p:extLst>
  </p:cSld>
  <p:clrMapOvr>
    <a:masterClrMapping/>
  </p:clrMapOvr>
</p:sld>
</file>

<file path=ppt/theme/theme1.xml><?xml version="1.0" encoding="utf-8"?>
<a:theme xmlns:a="http://schemas.openxmlformats.org/drawingml/2006/main" name="Charts for overheads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9" id="{5F9EE825-DEE8-4B49-AF71-87A82C548CA5}" vid="{7AB769AB-85EB-4EBB-8114-37978F00FE7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Charts for overheads</Template>
  <TotalTime>82</TotalTime>
  <Words>65</Words>
  <Application>Microsoft Macintosh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Consolas</vt:lpstr>
      <vt:lpstr>Charts for overheads</vt:lpstr>
      <vt:lpstr>Charts for presentations</vt:lpstr>
      <vt:lpstr>The ACT has the highest average income by state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Charts for presentations</dc:title>
  <dc:creator>Will Mackey</dc:creator>
  <cp:lastModifiedBy>William Mackey</cp:lastModifiedBy>
  <cp:revision>8</cp:revision>
  <dcterms:created xsi:type="dcterms:W3CDTF">2018-11-26T12:19:35Z</dcterms:created>
  <dcterms:modified xsi:type="dcterms:W3CDTF">2019-01-14T10:24:32Z</dcterms:modified>
</cp:coreProperties>
</file>