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407">
          <p15:clr>
            <a:srgbClr val="A4A3A4"/>
          </p15:clr>
        </p15:guide>
        <p15:guide id="8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80"/>
  </p:normalViewPr>
  <p:slideViewPr>
    <p:cSldViewPr snapToGrid="0" snapToObjects="1" showGuides="1">
      <p:cViewPr varScale="1">
        <p:scale>
          <a:sx n="126" d="100"/>
          <a:sy n="126" d="100"/>
        </p:scale>
        <p:origin x="1240" y="200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CA96-44A9-D54D-8445-E821DF1BE57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CF28-8C0A-984A-B171-6A70F769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2960931"/>
            <a:ext cx="6780334" cy="861774"/>
          </a:xfrm>
        </p:spPr>
        <p:txBody>
          <a:bodyPr/>
          <a:lstStyle/>
          <a:p>
            <a:r>
              <a:rPr lang="en-US" dirty="0"/>
              <a:t>Does living far away from the capital city reduce per-worker income?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find out using ~data~</a:t>
            </a:r>
          </a:p>
        </p:txBody>
      </p:sp>
    </p:spTree>
    <p:extLst>
      <p:ext uri="{BB962C8B-B14F-4D97-AF65-F5344CB8AC3E}">
        <p14:creationId xmlns:p14="http://schemas.microsoft.com/office/powerpoint/2010/main" val="15884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3. Analyse your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2340064"/>
          </a:xfrm>
        </p:spPr>
        <p:txBody>
          <a:bodyPr/>
          <a:lstStyle/>
          <a:p>
            <a:r>
              <a:rPr lang="en-US" dirty="0"/>
              <a:t>Simple or complex</a:t>
            </a:r>
          </a:p>
          <a:p>
            <a:endParaRPr lang="en-US" dirty="0"/>
          </a:p>
          <a:p>
            <a:r>
              <a:rPr lang="en-US" dirty="0"/>
              <a:t>Defensible</a:t>
            </a:r>
          </a:p>
          <a:p>
            <a:r>
              <a:rPr lang="en-US" dirty="0"/>
              <a:t>Reasoned</a:t>
            </a:r>
          </a:p>
          <a:p>
            <a:r>
              <a:rPr lang="en-US" dirty="0"/>
              <a:t>Annotated</a:t>
            </a:r>
          </a:p>
          <a:p>
            <a:r>
              <a:rPr lang="en-US" dirty="0"/>
              <a:t>Documented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4521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4. Present your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2937" y="1258888"/>
            <a:ext cx="7980363" cy="2363724"/>
          </a:xfrm>
        </p:spPr>
        <p:txBody>
          <a:bodyPr/>
          <a:lstStyle/>
          <a:p>
            <a:r>
              <a:rPr lang="en-US" dirty="0"/>
              <a:t>“Make the complex simple, and the simple engaging”</a:t>
            </a:r>
          </a:p>
          <a:p>
            <a:endParaRPr lang="en-US" dirty="0"/>
          </a:p>
          <a:p>
            <a:r>
              <a:rPr lang="en-US" dirty="0"/>
              <a:t>Best to do this </a:t>
            </a:r>
            <a:r>
              <a:rPr lang="en-US" b="1" dirty="0">
                <a:solidFill>
                  <a:schemeClr val="accent2"/>
                </a:solidFill>
              </a:rPr>
              <a:t>visually or verbally </a:t>
            </a:r>
            <a:r>
              <a:rPr lang="en-US" dirty="0"/>
              <a:t>(depending on the audience)</a:t>
            </a:r>
          </a:p>
          <a:p>
            <a:r>
              <a:rPr lang="en-US" dirty="0"/>
              <a:t>	ie not in a large table of regression results</a:t>
            </a:r>
          </a:p>
          <a:p>
            <a:endParaRPr lang="en-US" dirty="0"/>
          </a:p>
          <a:p>
            <a:r>
              <a:rPr lang="en-US" dirty="0"/>
              <a:t>Make your charts clear and engaging.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550"/>
          <a:stretch/>
        </p:blipFill>
        <p:spPr>
          <a:xfrm>
            <a:off x="1067536" y="3643489"/>
            <a:ext cx="7173215" cy="33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8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6478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647700" y="1268760"/>
            <a:ext cx="7980363" cy="234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Attached to this class’ documentation are:</a:t>
            </a:r>
          </a:p>
          <a:p>
            <a:endParaRPr lang="en-US" kern="0" dirty="0"/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Grattan chart templates (includes examples)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Chart guidebook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CPI calculator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Writing Style Guide (not at all data-related, but an enjoyable read)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882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/>
          <a:p>
            <a:r>
              <a:rPr lang="en-US" dirty="0"/>
              <a:t>Introduction to Excel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Excel?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79578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cell</a:t>
            </a:r>
            <a:r>
              <a:rPr lang="en-US" dirty="0"/>
              <a:t>?			What is a </a:t>
            </a:r>
            <a:r>
              <a:rPr lang="en-US" b="1" dirty="0"/>
              <a:t>cell range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use ‘cells’?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Store data: strings [text], numbers, dates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Cells can talk to other cells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75" y="4527671"/>
            <a:ext cx="3199714" cy="95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38" y="1779078"/>
            <a:ext cx="3605842" cy="1521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3" y="1779078"/>
            <a:ext cx="3356326" cy="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8354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takes </a:t>
            </a:r>
            <a:r>
              <a:rPr lang="en-US" b="1" dirty="0">
                <a:solidFill>
                  <a:srgbClr val="0070C0"/>
                </a:solidFill>
              </a:rPr>
              <a:t>inputs</a:t>
            </a:r>
            <a:r>
              <a:rPr lang="en-US" dirty="0"/>
              <a:t> </a:t>
            </a:r>
            <a:r>
              <a:rPr lang="en-US" sz="1200" dirty="0"/>
              <a:t>(aka </a:t>
            </a:r>
            <a:r>
              <a:rPr lang="en-US" sz="1200" dirty="0">
                <a:solidFill>
                  <a:srgbClr val="0070C0"/>
                </a:solidFill>
              </a:rPr>
              <a:t>arguments</a:t>
            </a:r>
            <a:r>
              <a:rPr lang="en-US" sz="1200" dirty="0"/>
              <a:t>)</a:t>
            </a:r>
            <a:r>
              <a:rPr lang="en-US" dirty="0"/>
              <a:t> and turns them into </a:t>
            </a:r>
            <a:r>
              <a:rPr lang="en-US" b="1" dirty="0">
                <a:solidFill>
                  <a:srgbClr val="00B050"/>
                </a:solidFill>
              </a:rPr>
              <a:t>outputs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James </a:t>
            </a:r>
            <a:r>
              <a:rPr lang="en-US" b="1" dirty="0">
                <a:solidFill>
                  <a:schemeClr val="accent2"/>
                </a:solidFill>
              </a:rPr>
              <a:t>listening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numbers being yelled out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summing them</a:t>
            </a:r>
            <a:r>
              <a:rPr lang="en-US" dirty="0"/>
              <a:t> in his head and </a:t>
            </a:r>
            <a:r>
              <a:rPr lang="en-US" b="1" dirty="0">
                <a:solidFill>
                  <a:schemeClr val="accent2"/>
                </a:solidFill>
              </a:rPr>
              <a:t>returning</a:t>
            </a:r>
            <a:r>
              <a:rPr lang="en-US" dirty="0"/>
              <a:t> an 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 Excel, we could write: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lvl="8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A1:A5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8" indent="0">
              <a:buNone/>
            </a:pPr>
            <a:endParaRPr lang="en-US" sz="1800" dirty="0"/>
          </a:p>
          <a:p>
            <a:pPr lvl="8" indent="0">
              <a:buNone/>
            </a:pPr>
            <a:r>
              <a:rPr lang="en-US" sz="1800" dirty="0"/>
              <a:t>The </a:t>
            </a:r>
            <a:r>
              <a:rPr lang="en-US" sz="1800" dirty="0">
                <a:solidFill>
                  <a:schemeClr val="accent2"/>
                </a:solidFill>
              </a:rPr>
              <a:t>function </a:t>
            </a:r>
            <a:r>
              <a:rPr lang="en-US" sz="1800" dirty="0"/>
              <a:t>is sum, that takes the </a:t>
            </a:r>
            <a:r>
              <a:rPr lang="en-US" sz="1800" dirty="0">
                <a:solidFill>
                  <a:srgbClr val="0070C0"/>
                </a:solidFill>
              </a:rPr>
              <a:t>arguments A1:A5</a:t>
            </a:r>
          </a:p>
          <a:p>
            <a:pPr lvl="8" indent="0">
              <a:buNone/>
            </a:pPr>
            <a:r>
              <a:rPr lang="en-US" sz="1800" dirty="0"/>
              <a:t>and will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return the sum of all numbers</a:t>
            </a:r>
            <a:r>
              <a:rPr lang="en-US" sz="1800" dirty="0"/>
              <a:t> in the </a:t>
            </a:r>
            <a:r>
              <a:rPr lang="en-US" sz="1800" i="1" dirty="0">
                <a:solidFill>
                  <a:srgbClr val="0070C0"/>
                </a:solidFill>
              </a:rPr>
              <a:t>range</a:t>
            </a:r>
            <a:r>
              <a:rPr lang="en-US" sz="1800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718489"/>
          </a:xfrm>
        </p:spPr>
        <p:txBody>
          <a:bodyPr/>
          <a:lstStyle/>
          <a:p>
            <a:r>
              <a:rPr lang="en-US" dirty="0"/>
              <a:t>Anything you want. Limited only by the program (</a:t>
            </a:r>
            <a:r>
              <a:rPr lang="en-US" dirty="0" err="1"/>
              <a:t>eg</a:t>
            </a:r>
            <a:r>
              <a:rPr lang="en-US" dirty="0"/>
              <a:t> Excel, Stata) or language (</a:t>
            </a:r>
            <a:r>
              <a:rPr lang="en-US" dirty="0" err="1"/>
              <a:t>eg</a:t>
            </a:r>
            <a:r>
              <a:rPr lang="en-US" dirty="0"/>
              <a:t> R, Python) you are using, and by what other gorgeous people have written.</a:t>
            </a:r>
          </a:p>
          <a:p>
            <a:endParaRPr lang="en-US" dirty="0"/>
          </a:p>
          <a:p>
            <a:r>
              <a:rPr lang="en-US" dirty="0"/>
              <a:t>Some programs/languages are better for some things, worse for others. </a:t>
            </a:r>
          </a:p>
          <a:p>
            <a:br>
              <a:rPr lang="en-US" dirty="0"/>
            </a:br>
            <a:r>
              <a:rPr lang="en-US" dirty="0"/>
              <a:t>Functions are usually the answer to the thought:</a:t>
            </a:r>
          </a:p>
          <a:p>
            <a:pPr algn="ctr"/>
            <a:endParaRPr lang="en-US" i="1" dirty="0">
              <a:solidFill>
                <a:schemeClr val="accent2"/>
              </a:solidFill>
            </a:endParaRPr>
          </a:p>
          <a:p>
            <a:pPr algn="ctr"/>
            <a:r>
              <a:rPr lang="en-US" i="1" dirty="0">
                <a:solidFill>
                  <a:schemeClr val="accent2"/>
                </a:solidFill>
              </a:rPr>
              <a:t>“ugh, this is taking ages I wish the computer could do this automatically”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	Excel: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06" y="1268760"/>
            <a:ext cx="3421172" cy="3622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427" y="126876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How many blue?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5149975" y="1846053"/>
            <a:ext cx="905774" cy="2320505"/>
          </a:xfrm>
          <a:prstGeom prst="rightBrace">
            <a:avLst>
              <a:gd name="adj1" fmla="val 20714"/>
              <a:gd name="adj2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5749" y="2821639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range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436" y="5253281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9096" y="5253281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4170872" y="4671204"/>
            <a:ext cx="301924" cy="79363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5236237" y="4399469"/>
            <a:ext cx="301924" cy="133710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6739" y="5824349"/>
            <a:ext cx="667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“</a:t>
            </a:r>
            <a:r>
              <a:rPr lang="en-US" sz="1800" dirty="0">
                <a:solidFill>
                  <a:schemeClr val="accent2"/>
                </a:solidFill>
              </a:rPr>
              <a:t>Look at all the cells</a:t>
            </a:r>
            <a:r>
              <a:rPr lang="en-US" sz="1800" dirty="0"/>
              <a:t> and </a:t>
            </a:r>
            <a:r>
              <a:rPr lang="en-US" sz="1800" b="1" dirty="0"/>
              <a:t>count</a:t>
            </a:r>
            <a:r>
              <a:rPr lang="en-US" sz="1800" dirty="0"/>
              <a:t> them </a:t>
            </a:r>
            <a:r>
              <a:rPr lang="en-US" sz="1800" b="1" dirty="0"/>
              <a:t>if</a:t>
            </a:r>
            <a:r>
              <a:rPr lang="en-US" sz="1800" dirty="0"/>
              <a:t> they say the word “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46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 	R: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6986" y="1562987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2402" y="276285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1700301" y="1431089"/>
            <a:ext cx="291501" cy="129396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0800000">
            <a:off x="6564705" y="2301455"/>
            <a:ext cx="257697" cy="129576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6113" y="4832311"/>
            <a:ext cx="7977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“</a:t>
            </a:r>
            <a:r>
              <a:rPr lang="en-US" sz="1800" dirty="0">
                <a:solidFill>
                  <a:schemeClr val="accent2"/>
                </a:solidFill>
              </a:rPr>
              <a:t>Look at Google Maps and find the time and distance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metrics units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drive between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Liverpool, NSW, Australia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70C0"/>
                </a:solidFill>
              </a:rPr>
              <a:t>Sydney, NSW Australia</a:t>
            </a:r>
            <a:r>
              <a:rPr lang="en-US" sz="1800" dirty="0"/>
              <a:t>.”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34" b="6617"/>
          <a:stretch/>
        </p:blipFill>
        <p:spPr>
          <a:xfrm>
            <a:off x="802256" y="2266950"/>
            <a:ext cx="5679932" cy="15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2389" y="1258888"/>
            <a:ext cx="7980911" cy="5986254"/>
          </a:xfrm>
        </p:spPr>
        <p:txBody>
          <a:bodyPr/>
          <a:lstStyle/>
          <a:p>
            <a:r>
              <a:rPr lang="en-US" dirty="0"/>
              <a:t>1. Have a </a:t>
            </a:r>
            <a:r>
              <a:rPr lang="en-US" b="1" dirty="0">
                <a:solidFill>
                  <a:schemeClr val="accent2"/>
                </a:solidFill>
              </a:rPr>
              <a:t>question </a:t>
            </a:r>
            <a:r>
              <a:rPr lang="en-US" dirty="0"/>
              <a:t>or idea you would like to explore</a:t>
            </a:r>
          </a:p>
          <a:p>
            <a:endParaRPr lang="en-US" dirty="0"/>
          </a:p>
          <a:p>
            <a:r>
              <a:rPr lang="en-US" dirty="0"/>
              <a:t>	(or a point to prove to your housemates)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>
                <a:solidFill>
                  <a:schemeClr val="accent2"/>
                </a:solidFill>
              </a:rPr>
              <a:t>Find </a:t>
            </a:r>
            <a:r>
              <a:rPr lang="en-US" dirty="0"/>
              <a:t>(or wrangle) and check relevant </a:t>
            </a:r>
            <a:r>
              <a:rPr lang="en-US" b="1" dirty="0">
                <a:solidFill>
                  <a:schemeClr val="accent2"/>
                </a:solidFill>
              </a:rPr>
              <a:t>data</a:t>
            </a:r>
          </a:p>
          <a:p>
            <a:endParaRPr lang="en-US" dirty="0"/>
          </a:p>
          <a:p>
            <a:pPr marL="0" lvl="1" indent="0">
              <a:buSzTx/>
              <a:buNone/>
            </a:pPr>
            <a:r>
              <a:rPr lang="en-US" dirty="0"/>
              <a:t>	Check and re-check your data and data source</a:t>
            </a:r>
          </a:p>
          <a:p>
            <a:pPr marL="0" lvl="1" indent="0">
              <a:buSzTx/>
              <a:buNone/>
            </a:pPr>
            <a:r>
              <a:rPr lang="en-US" i="1" dirty="0"/>
              <a:t>		Check and re-check your data and data source</a:t>
            </a:r>
          </a:p>
          <a:p>
            <a:pPr marL="0" lvl="1" indent="0">
              <a:buSzTx/>
              <a:buNone/>
            </a:pPr>
            <a:r>
              <a:rPr lang="en-US" i="1" dirty="0"/>
              <a:t>		Check and re-check your data and data source</a:t>
            </a:r>
          </a:p>
          <a:p>
            <a:pPr marL="0" lvl="1" indent="0">
              <a:buSzTx/>
              <a:buNone/>
            </a:pPr>
            <a:r>
              <a:rPr lang="en-US" dirty="0"/>
              <a:t>	Maybe we can mutate our data to be more suitable?</a:t>
            </a:r>
          </a:p>
          <a:p>
            <a:pPr marL="0" lvl="1" indent="0">
              <a:buSzTx/>
              <a:buNone/>
            </a:pPr>
            <a:r>
              <a:rPr lang="en-US" dirty="0"/>
              <a:t>	Maybe we can generate better data?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Analyse your data: </a:t>
            </a:r>
            <a:r>
              <a:rPr lang="en-US" b="1" dirty="0">
                <a:solidFill>
                  <a:schemeClr val="accent2"/>
                </a:solidFill>
              </a:rPr>
              <a:t>answer your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>
                <a:solidFill>
                  <a:schemeClr val="accent2"/>
                </a:solidFill>
              </a:rPr>
              <a:t>Present data </a:t>
            </a:r>
            <a:r>
              <a:rPr lang="en-US" dirty="0"/>
              <a:t>in a way that draws the reader to your message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1. Have a question or idea you would like to explore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02634"/>
          </a:xfrm>
        </p:spPr>
        <p:txBody>
          <a:bodyPr/>
          <a:lstStyle/>
          <a:p>
            <a:r>
              <a:rPr lang="en-US" dirty="0"/>
              <a:t>Must be </a:t>
            </a:r>
            <a:r>
              <a:rPr lang="en-US" b="1" dirty="0">
                <a:solidFill>
                  <a:schemeClr val="accent2"/>
                </a:solidFill>
              </a:rPr>
              <a:t>testable</a:t>
            </a:r>
          </a:p>
          <a:p>
            <a:endParaRPr lang="en-US" dirty="0"/>
          </a:p>
          <a:p>
            <a:r>
              <a:rPr lang="en-US" i="1" dirty="0"/>
              <a:t>	Does income go down as people move further away from the city?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have </a:t>
            </a:r>
            <a:r>
              <a:rPr lang="en-US" b="1" dirty="0">
                <a:solidFill>
                  <a:schemeClr val="accent2"/>
                </a:solidFill>
              </a:rPr>
              <a:t>sound theory </a:t>
            </a:r>
            <a:r>
              <a:rPr lang="en-US" dirty="0"/>
              <a:t>behind it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Remoteness means fewer opportunities for work, which means 	income could be lower. People move to the city in search of higher 	pay.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2a. Find relevant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4648918" cy="5603072"/>
          </a:xfrm>
        </p:spPr>
        <p:txBody>
          <a:bodyPr/>
          <a:lstStyle/>
          <a:p>
            <a:r>
              <a:rPr lang="en-US" dirty="0"/>
              <a:t>We are concerned with income per worker by location relative to the state’s capital city</a:t>
            </a:r>
          </a:p>
          <a:p>
            <a:endParaRPr lang="en-US" dirty="0"/>
          </a:p>
          <a:p>
            <a:r>
              <a:rPr lang="en-US" dirty="0"/>
              <a:t>Luckily, ABS is great for this kind of data.	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b="1" dirty="0"/>
              <a:t>	Estimates of Personal Income for 	Small Areas, 2011-15</a:t>
            </a:r>
          </a:p>
          <a:p>
            <a:endParaRPr lang="en-US" dirty="0"/>
          </a:p>
          <a:p>
            <a:r>
              <a:rPr lang="en-US" dirty="0"/>
              <a:t>Contains 2011 data on incomes by SA3 area</a:t>
            </a:r>
          </a:p>
          <a:p>
            <a:endParaRPr lang="en-US" dirty="0"/>
          </a:p>
          <a:p>
            <a:r>
              <a:rPr lang="en-US" b="1" dirty="0"/>
              <a:t>	Table 3 ESTIMATES OF 	PERSONAL INCOME, Total 	Income, 2010/2011, Statistical 	Area Level 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5735" y="5313872"/>
            <a:ext cx="170803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i="1" dirty="0"/>
              <a:t>Statistical Area 3 boundaries. </a:t>
            </a:r>
          </a:p>
          <a:p>
            <a:pPr algn="ctr">
              <a:lnSpc>
                <a:spcPct val="90000"/>
              </a:lnSpc>
            </a:pPr>
            <a:r>
              <a:rPr lang="en-US" sz="900" i="1" dirty="0"/>
              <a:t>Source: ABS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16"/>
          <a:stretch/>
        </p:blipFill>
        <p:spPr>
          <a:xfrm>
            <a:off x="5367855" y="1709746"/>
            <a:ext cx="3774558" cy="36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2b. Documenting your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167738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“Hit by a bus”</a:t>
            </a:r>
            <a:r>
              <a:rPr lang="en-US" dirty="0"/>
              <a:t> rule</a:t>
            </a:r>
          </a:p>
          <a:p>
            <a:endParaRPr lang="en-US" dirty="0"/>
          </a:p>
          <a:p>
            <a:r>
              <a:rPr lang="en-US" dirty="0"/>
              <a:t>Make sure your work is replicable</a:t>
            </a:r>
          </a:p>
          <a:p>
            <a:endParaRPr lang="en-US" dirty="0"/>
          </a:p>
          <a:p>
            <a:r>
              <a:rPr lang="en-US" dirty="0"/>
              <a:t>Make sure your work is easy to read/understand by others</a:t>
            </a:r>
          </a:p>
        </p:txBody>
      </p:sp>
    </p:spTree>
    <p:extLst>
      <p:ext uri="{BB962C8B-B14F-4D97-AF65-F5344CB8AC3E}">
        <p14:creationId xmlns:p14="http://schemas.microsoft.com/office/powerpoint/2010/main" val="28336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54137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Sensibility checks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Does this </a:t>
            </a:r>
            <a:r>
              <a:rPr lang="en-US" i="1" dirty="0"/>
              <a:t>look </a:t>
            </a:r>
            <a:r>
              <a:rPr lang="en-US" dirty="0"/>
              <a:t>right?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Coding issues:</a:t>
            </a:r>
          </a:p>
          <a:p>
            <a:endParaRPr lang="en-US" dirty="0"/>
          </a:p>
          <a:p>
            <a:r>
              <a:rPr lang="en-US" dirty="0"/>
              <a:t>	Why are there so many 114 year olds going to </a:t>
            </a:r>
            <a:r>
              <a:rPr lang="en-US" dirty="0" err="1"/>
              <a:t>uni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	If a Department defaults </a:t>
            </a:r>
            <a:r>
              <a:rPr lang="en-US" i="1" dirty="0"/>
              <a:t>1901</a:t>
            </a:r>
            <a:r>
              <a:rPr lang="en-US" dirty="0"/>
              <a:t> for an unknown birth year, it could 	significantly affect your mean calculation. </a:t>
            </a:r>
          </a:p>
          <a:p>
            <a:endParaRPr lang="en-US" dirty="0"/>
          </a:p>
          <a:p>
            <a:r>
              <a:rPr lang="en-US" dirty="0"/>
              <a:t>	What happens to inevitable missing values?</a:t>
            </a:r>
          </a:p>
          <a:p>
            <a:endParaRPr lang="en-US" dirty="0"/>
          </a:p>
          <a:p>
            <a:r>
              <a:rPr lang="en-US" dirty="0"/>
              <a:t>	How else is data coded? What do the codes mean?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281881"/>
            <a:ext cx="7975599" cy="52694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5040351" y="2743200"/>
            <a:ext cx="2642839" cy="29439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2407" y="2409173"/>
            <a:ext cx="46835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1" y="947854"/>
            <a:ext cx="797559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(</a:t>
            </a:r>
            <a:r>
              <a:rPr lang="en-US" sz="1800" dirty="0" err="1"/>
              <a:t>eg</a:t>
            </a:r>
            <a:r>
              <a:rPr lang="en-US" sz="1800" dirty="0"/>
              <a:t>) Density of higher education enrolments 2005 </a:t>
            </a:r>
            <a:r>
              <a:rPr lang="mr-IN" sz="1800" dirty="0"/>
              <a:t>–</a:t>
            </a:r>
            <a:r>
              <a:rPr lang="en-US" sz="1800" dirty="0"/>
              <a:t> 2015 by age</a:t>
            </a:r>
          </a:p>
        </p:txBody>
      </p:sp>
    </p:spTree>
    <p:extLst>
      <p:ext uri="{BB962C8B-B14F-4D97-AF65-F5344CB8AC3E}">
        <p14:creationId xmlns:p14="http://schemas.microsoft.com/office/powerpoint/2010/main" val="15016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194618"/>
            <a:ext cx="7994494" cy="371274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Sensibility checks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Does this </a:t>
            </a:r>
            <a:r>
              <a:rPr lang="en-US" i="1" dirty="0"/>
              <a:t>look </a:t>
            </a:r>
            <a:r>
              <a:rPr lang="en-US" dirty="0"/>
              <a:t>right?</a:t>
            </a:r>
          </a:p>
          <a:p>
            <a:r>
              <a:rPr lang="en-US" dirty="0"/>
              <a:t>	If not, why? What could be going 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Read explanatory notes/data appendices/etc</a:t>
            </a:r>
          </a:p>
          <a:p>
            <a:endParaRPr lang="en-US" dirty="0"/>
          </a:p>
          <a:p>
            <a:r>
              <a:rPr lang="en-US" b="1" dirty="0"/>
              <a:t>Data coding issues</a:t>
            </a:r>
          </a:p>
          <a:p>
            <a:endParaRPr lang="en-US" dirty="0"/>
          </a:p>
          <a:p>
            <a:r>
              <a:rPr lang="en-US" dirty="0"/>
              <a:t>	Why are there so many 114 year olds going to </a:t>
            </a:r>
            <a:r>
              <a:rPr lang="en-US" dirty="0" err="1"/>
              <a:t>uni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898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2d. Generating more useful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1893" y="1268760"/>
            <a:ext cx="6166624" cy="5046959"/>
          </a:xfrm>
        </p:spPr>
        <p:txBody>
          <a:bodyPr/>
          <a:lstStyle/>
          <a:p>
            <a:r>
              <a:rPr lang="en-US" b="1" dirty="0"/>
              <a:t>Income per person</a:t>
            </a:r>
          </a:p>
          <a:p>
            <a:r>
              <a:rPr lang="en-US" dirty="0"/>
              <a:t>	Easy!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Google Maps API</a:t>
            </a:r>
          </a:p>
          <a:p>
            <a:r>
              <a:rPr lang="en-US" dirty="0"/>
              <a:t>	Relatively easy, but you’ll need to back it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Collecting new data</a:t>
            </a:r>
          </a:p>
          <a:p>
            <a:r>
              <a:rPr lang="en-US" dirty="0"/>
              <a:t>	Difficult, and takes a lot of work, </a:t>
            </a:r>
          </a:p>
          <a:p>
            <a:r>
              <a:rPr lang="en-US" dirty="0"/>
              <a:t>	but nice if you can do it</a:t>
            </a:r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>
            <a:off x="808928" y="1839950"/>
            <a:ext cx="624468" cy="880947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808928" y="3932663"/>
            <a:ext cx="624468" cy="851210"/>
          </a:xfrm>
          <a:prstGeom prst="down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43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2e. Check data </a:t>
            </a:r>
            <a:r>
              <a:rPr lang="en-US" i="1" dirty="0"/>
              <a:t>again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281103"/>
          </a:xfrm>
        </p:spPr>
        <p:txBody>
          <a:bodyPr/>
          <a:lstStyle/>
          <a:p>
            <a:r>
              <a:rPr lang="en-US" dirty="0"/>
              <a:t>Routinely check your dataset</a:t>
            </a:r>
          </a:p>
        </p:txBody>
      </p:sp>
    </p:spTree>
    <p:extLst>
      <p:ext uri="{BB962C8B-B14F-4D97-AF65-F5344CB8AC3E}">
        <p14:creationId xmlns:p14="http://schemas.microsoft.com/office/powerpoint/2010/main" val="257275528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225</TotalTime>
  <Words>450</Words>
  <Application>Microsoft Macintosh PowerPoint</Application>
  <PresentationFormat>On-screen Show (4:3)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Grattan2017</vt:lpstr>
      <vt:lpstr>Does living far away from the capital city reduce per-worker income?</vt:lpstr>
      <vt:lpstr>Why we use data</vt:lpstr>
      <vt:lpstr>1. Have a question or idea you would like to explore</vt:lpstr>
      <vt:lpstr>2a. Find relevant data</vt:lpstr>
      <vt:lpstr>2b. Documenting your work</vt:lpstr>
      <vt:lpstr>2c. Check data</vt:lpstr>
      <vt:lpstr>2c. Check data</vt:lpstr>
      <vt:lpstr>2d. Generating more useful data</vt:lpstr>
      <vt:lpstr>2e. Check data again</vt:lpstr>
      <vt:lpstr>3. Analyse your data</vt:lpstr>
      <vt:lpstr>4. Present your analysis</vt:lpstr>
      <vt:lpstr>Extra resources</vt:lpstr>
      <vt:lpstr>Introduction to Excel concepts</vt:lpstr>
      <vt:lpstr>What is Excel?</vt:lpstr>
      <vt:lpstr>What is a function?</vt:lpstr>
      <vt:lpstr>What can functions do?</vt:lpstr>
      <vt:lpstr>What can functions do? Excel:</vt:lpstr>
      <vt:lpstr>What can functions do?  R: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17</cp:revision>
  <dcterms:created xsi:type="dcterms:W3CDTF">2017-11-22T22:25:43Z</dcterms:created>
  <dcterms:modified xsi:type="dcterms:W3CDTF">2018-06-25T23:02:10Z</dcterms:modified>
</cp:coreProperties>
</file>