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9"/>
  </p:notesMasterIdLst>
  <p:sldIdLst>
    <p:sldId id="257" r:id="rId2"/>
    <p:sldId id="280" r:id="rId3"/>
    <p:sldId id="277" r:id="rId4"/>
    <p:sldId id="260" r:id="rId5"/>
    <p:sldId id="261" r:id="rId6"/>
    <p:sldId id="262" r:id="rId7"/>
    <p:sldId id="278" r:id="rId8"/>
    <p:sldId id="281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694" r:id="rId17"/>
    <p:sldId id="269" r:id="rId18"/>
    <p:sldId id="276" r:id="rId19"/>
    <p:sldId id="270" r:id="rId20"/>
    <p:sldId id="271" r:id="rId21"/>
    <p:sldId id="272" r:id="rId22"/>
    <p:sldId id="274" r:id="rId23"/>
    <p:sldId id="693" r:id="rId24"/>
    <p:sldId id="275" r:id="rId25"/>
    <p:sldId id="695" r:id="rId26"/>
    <p:sldId id="283" r:id="rId27"/>
    <p:sldId id="696" r:id="rId2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407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80"/>
  </p:normalViewPr>
  <p:slideViewPr>
    <p:cSldViewPr snapToGrid="0" snapToObjects="1" showGuides="1">
      <p:cViewPr varScale="1">
        <p:scale>
          <a:sx n="124" d="100"/>
          <a:sy n="124" d="100"/>
        </p:scale>
        <p:origin x="1280" y="24"/>
      </p:cViewPr>
      <p:guideLst>
        <p:guide orient="horz" pos="4080"/>
        <p:guide orient="horz" pos="793"/>
        <p:guide pos="5432"/>
        <p:guide pos="407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CA96-44A9-D54D-8445-E821DF1BE57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CF28-8C0A-984A-B171-6A70F769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8/11/18/world/asia/china-social-mobilit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witter.com/Noahpinion/status/1064342405564919808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2960931"/>
            <a:ext cx="6780334" cy="861774"/>
          </a:xfrm>
        </p:spPr>
        <p:txBody>
          <a:bodyPr/>
          <a:lstStyle/>
          <a:p>
            <a:r>
              <a:rPr lang="en-US" dirty="0"/>
              <a:t>Do people living outside of a capital city have lower incomes?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find out using ~data~</a:t>
            </a:r>
          </a:p>
        </p:txBody>
      </p:sp>
    </p:spTree>
    <p:extLst>
      <p:ext uri="{BB962C8B-B14F-4D97-AF65-F5344CB8AC3E}">
        <p14:creationId xmlns:p14="http://schemas.microsoft.com/office/powerpoint/2010/main" val="15884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54137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Sensibility checks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Does this </a:t>
            </a:r>
            <a:r>
              <a:rPr lang="en-US" i="1" dirty="0"/>
              <a:t>look </a:t>
            </a:r>
            <a:r>
              <a:rPr lang="en-US" dirty="0"/>
              <a:t>right?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Coding issues:</a:t>
            </a:r>
          </a:p>
          <a:p>
            <a:endParaRPr lang="en-US" dirty="0"/>
          </a:p>
          <a:p>
            <a:r>
              <a:rPr lang="en-US" dirty="0"/>
              <a:t>	Why are there so many 114 year olds going to </a:t>
            </a:r>
            <a:r>
              <a:rPr lang="en-US" dirty="0" err="1"/>
              <a:t>uni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	If a Department defaults </a:t>
            </a:r>
            <a:r>
              <a:rPr lang="en-US" i="1" dirty="0"/>
              <a:t>1901</a:t>
            </a:r>
            <a:r>
              <a:rPr lang="en-US" dirty="0"/>
              <a:t> for an unknown birth year, it could 	significantly affect your mean calculation. </a:t>
            </a:r>
          </a:p>
          <a:p>
            <a:endParaRPr lang="en-US" dirty="0"/>
          </a:p>
          <a:p>
            <a:r>
              <a:rPr lang="en-US" dirty="0"/>
              <a:t>	What happens to inevitable missing values?</a:t>
            </a:r>
          </a:p>
          <a:p>
            <a:endParaRPr lang="en-US" dirty="0"/>
          </a:p>
          <a:p>
            <a:r>
              <a:rPr lang="en-US" dirty="0"/>
              <a:t>	How else is data coded? What do the codes mean?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281881"/>
            <a:ext cx="7975599" cy="52694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F32B517-99A4-1A41-9ECC-4737FF49EC42}"/>
              </a:ext>
            </a:extLst>
          </p:cNvPr>
          <p:cNvGrpSpPr/>
          <p:nvPr/>
        </p:nvGrpSpPr>
        <p:grpSpPr>
          <a:xfrm>
            <a:off x="3441641" y="2138057"/>
            <a:ext cx="4241549" cy="3549065"/>
            <a:chOff x="3441641" y="2138057"/>
            <a:chExt cx="4241549" cy="3549065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5040351" y="2743200"/>
              <a:ext cx="2642839" cy="2943922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41641" y="2138057"/>
              <a:ext cx="296979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 dirty="0">
                  <a:solidFill>
                    <a:schemeClr val="accent2"/>
                  </a:solidFill>
                </a:rPr>
                <a:t>hey </a:t>
              </a:r>
              <a:r>
                <a:rPr lang="en-US" sz="2000" dirty="0">
                  <a:solidFill>
                    <a:schemeClr val="accent2"/>
                  </a:solidFill>
                </a:rPr>
                <a:t>why are there so many ~112 year-olds?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7701" y="947854"/>
            <a:ext cx="797559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(eg) Histogram of higher education enrolments 2005 </a:t>
            </a:r>
            <a:r>
              <a:rPr lang="mr-IN" sz="1800" dirty="0"/>
              <a:t>–</a:t>
            </a:r>
            <a:r>
              <a:rPr lang="en-US" sz="1800" dirty="0"/>
              <a:t> 2015 by age</a:t>
            </a:r>
          </a:p>
        </p:txBody>
      </p:sp>
    </p:spTree>
    <p:extLst>
      <p:ext uri="{BB962C8B-B14F-4D97-AF65-F5344CB8AC3E}">
        <p14:creationId xmlns:p14="http://schemas.microsoft.com/office/powerpoint/2010/main" val="15016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194618"/>
            <a:ext cx="7994494" cy="542860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Sensibility checks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endParaRPr lang="en-US" dirty="0"/>
          </a:p>
          <a:p>
            <a:r>
              <a:rPr lang="en-US" dirty="0"/>
              <a:t>	Does this </a:t>
            </a:r>
            <a:r>
              <a:rPr lang="en-US" i="1" dirty="0"/>
              <a:t>look </a:t>
            </a:r>
            <a:r>
              <a:rPr lang="en-US" dirty="0"/>
              <a:t>right?</a:t>
            </a:r>
          </a:p>
          <a:p>
            <a:r>
              <a:rPr lang="en-US" dirty="0"/>
              <a:t>	If not, why? What could be going on?</a:t>
            </a:r>
          </a:p>
          <a:p>
            <a:endParaRPr lang="en-US" dirty="0"/>
          </a:p>
          <a:p>
            <a:r>
              <a:rPr lang="en-US" b="1" dirty="0"/>
              <a:t>Read explanatory notes/data appendices/etc</a:t>
            </a:r>
          </a:p>
          <a:p>
            <a:endParaRPr lang="en-US" dirty="0"/>
          </a:p>
          <a:p>
            <a:r>
              <a:rPr lang="en-US" b="1" dirty="0"/>
              <a:t>Data errors</a:t>
            </a:r>
            <a:endParaRPr lang="en-US" dirty="0"/>
          </a:p>
          <a:p>
            <a:r>
              <a:rPr lang="en-US" dirty="0"/>
              <a:t>	Why are there so many 112 year-olds going to </a:t>
            </a:r>
            <a:r>
              <a:rPr lang="en-US" dirty="0" err="1"/>
              <a:t>uni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dirty="0"/>
              <a:t>Data coding issues</a:t>
            </a:r>
            <a:endParaRPr lang="en-US" dirty="0"/>
          </a:p>
          <a:p>
            <a:r>
              <a:rPr lang="en-US" dirty="0"/>
              <a:t>	Wait, why is the average ATAR score of university students 140?</a:t>
            </a:r>
          </a:p>
          <a:p>
            <a:endParaRPr lang="en-US" dirty="0"/>
          </a:p>
          <a:p>
            <a:r>
              <a:rPr lang="en-US" b="1" dirty="0"/>
              <a:t>Addressing data coding issues</a:t>
            </a:r>
            <a:endParaRPr lang="en-US" dirty="0"/>
          </a:p>
          <a:p>
            <a:r>
              <a:rPr lang="en-US" dirty="0"/>
              <a:t>	How will this affect our analysis if unaddressed?</a:t>
            </a:r>
          </a:p>
          <a:p>
            <a:r>
              <a:rPr lang="en-US" dirty="0"/>
              <a:t>	How should we address it?</a:t>
            </a:r>
          </a:p>
          <a:p>
            <a:r>
              <a:rPr lang="en-US" dirty="0"/>
              <a:t>	Where should we document any changes made?</a:t>
            </a:r>
          </a:p>
        </p:txBody>
      </p:sp>
    </p:spTree>
    <p:extLst>
      <p:ext uri="{BB962C8B-B14F-4D97-AF65-F5344CB8AC3E}">
        <p14:creationId xmlns:p14="http://schemas.microsoft.com/office/powerpoint/2010/main" val="77898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2d. Generating more useful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1893" y="1268760"/>
            <a:ext cx="6166624" cy="5046959"/>
          </a:xfrm>
        </p:spPr>
        <p:txBody>
          <a:bodyPr/>
          <a:lstStyle/>
          <a:p>
            <a:r>
              <a:rPr lang="en-US" b="1" dirty="0"/>
              <a:t>Income per person</a:t>
            </a:r>
          </a:p>
          <a:p>
            <a:r>
              <a:rPr lang="en-US" dirty="0"/>
              <a:t>	Easy!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Google Maps API</a:t>
            </a:r>
          </a:p>
          <a:p>
            <a:r>
              <a:rPr lang="en-US" dirty="0"/>
              <a:t>	Relatively easy, but you’ll need to back it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Collecting new data</a:t>
            </a:r>
          </a:p>
          <a:p>
            <a:r>
              <a:rPr lang="en-US" dirty="0"/>
              <a:t>	Difficult, and takes a lot of work, </a:t>
            </a:r>
          </a:p>
          <a:p>
            <a:r>
              <a:rPr lang="en-US" dirty="0"/>
              <a:t>	but nice if you can do it</a:t>
            </a:r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>
            <a:off x="808928" y="1839950"/>
            <a:ext cx="624468" cy="880947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808928" y="3932663"/>
            <a:ext cx="624468" cy="851210"/>
          </a:xfrm>
          <a:prstGeom prst="down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4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2e. Check data </a:t>
            </a:r>
            <a:r>
              <a:rPr lang="en-US" i="1" dirty="0"/>
              <a:t>again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281103"/>
          </a:xfrm>
        </p:spPr>
        <p:txBody>
          <a:bodyPr/>
          <a:lstStyle/>
          <a:p>
            <a:r>
              <a:rPr lang="en-US" dirty="0"/>
              <a:t>Routinely check your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05681-99B9-2B4A-9CBA-485E608AE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88"/>
          <a:stretch/>
        </p:blipFill>
        <p:spPr>
          <a:xfrm>
            <a:off x="464593" y="1711040"/>
            <a:ext cx="5211117" cy="46294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E2DE5F-2983-E049-9D44-84A40F2ED117}"/>
              </a:ext>
            </a:extLst>
          </p:cNvPr>
          <p:cNvSpPr/>
          <p:nvPr/>
        </p:nvSpPr>
        <p:spPr bwMode="auto">
          <a:xfrm>
            <a:off x="4538546" y="4471639"/>
            <a:ext cx="1237785" cy="718583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8B650-DA33-4B4F-A1A3-7EC2D67FCEB5}"/>
              </a:ext>
            </a:extLst>
          </p:cNvPr>
          <p:cNvSpPr txBox="1"/>
          <p:nvPr/>
        </p:nvSpPr>
        <p:spPr>
          <a:xfrm>
            <a:off x="5921298" y="4578688"/>
            <a:ext cx="2978153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Summing and finding a percentage are easy. 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But are the numbers </a:t>
            </a:r>
            <a:r>
              <a:rPr lang="en-US" sz="1800" b="1" i="1" dirty="0">
                <a:solidFill>
                  <a:schemeClr val="accent2"/>
                </a:solidFill>
              </a:rPr>
              <a:t>right?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3. Analyse your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3480248"/>
          </a:xfrm>
        </p:spPr>
        <p:txBody>
          <a:bodyPr/>
          <a:lstStyle/>
          <a:p>
            <a:r>
              <a:rPr lang="en-US" dirty="0"/>
              <a:t>Simple or complex, your data and analyses need to be:</a:t>
            </a:r>
          </a:p>
          <a:p>
            <a:endParaRPr lang="en-US" dirty="0"/>
          </a:p>
          <a:p>
            <a:pPr marL="1436106" lvl="5" indent="-285750">
              <a:buFont typeface="Arial" panose="020B0604020202020204" pitchFamily="34" charset="0"/>
              <a:buChar char="•"/>
            </a:pPr>
            <a:r>
              <a:rPr lang="en-US" sz="1908" dirty="0"/>
              <a:t>Defensible</a:t>
            </a:r>
          </a:p>
          <a:p>
            <a:pPr marL="1858147" lvl="6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you understand what you have done, </a:t>
            </a:r>
            <a:br>
              <a:rPr lang="en-US" sz="1600" dirty="0"/>
            </a:br>
            <a:r>
              <a:rPr lang="en-US" sz="1600" dirty="0"/>
              <a:t>and why you have done it.</a:t>
            </a:r>
          </a:p>
          <a:p>
            <a:pPr lvl="6" indent="0">
              <a:buNone/>
            </a:pPr>
            <a:r>
              <a:rPr lang="en-US" sz="1600" dirty="0"/>
              <a:t> 	(this process helps think through your analysis, too)</a:t>
            </a:r>
          </a:p>
          <a:p>
            <a:pPr marL="1436106" lvl="5" indent="-285750">
              <a:buFont typeface="Arial" panose="020B0604020202020204" pitchFamily="34" charset="0"/>
              <a:buChar char="•"/>
            </a:pPr>
            <a:endParaRPr lang="en-US" sz="1908" dirty="0"/>
          </a:p>
          <a:p>
            <a:pPr marL="1436106" lvl="5" indent="-285750">
              <a:buFont typeface="Arial" panose="020B0604020202020204" pitchFamily="34" charset="0"/>
              <a:buChar char="•"/>
            </a:pPr>
            <a:r>
              <a:rPr lang="en-US" sz="1908" dirty="0"/>
              <a:t>Reasoned</a:t>
            </a:r>
          </a:p>
          <a:p>
            <a:pPr marL="1436106" lvl="5" indent="-285750">
              <a:buFont typeface="Arial" panose="020B0604020202020204" pitchFamily="34" charset="0"/>
              <a:buChar char="•"/>
            </a:pPr>
            <a:endParaRPr lang="en-US" sz="1908" dirty="0"/>
          </a:p>
          <a:p>
            <a:pPr marL="1436106" lvl="5" indent="-285750">
              <a:buFont typeface="Arial" panose="020B0604020202020204" pitchFamily="34" charset="0"/>
              <a:buChar char="•"/>
            </a:pPr>
            <a:r>
              <a:rPr lang="en-US" sz="1908" dirty="0"/>
              <a:t>Annotated</a:t>
            </a:r>
          </a:p>
          <a:p>
            <a:pPr marL="1436106" lvl="5" indent="-285750">
              <a:buFont typeface="Arial" panose="020B0604020202020204" pitchFamily="34" charset="0"/>
              <a:buChar char="•"/>
            </a:pPr>
            <a:endParaRPr lang="en-US" sz="1908" dirty="0"/>
          </a:p>
          <a:p>
            <a:pPr marL="1436106" lvl="5" indent="-285750">
              <a:buFont typeface="Arial" panose="020B0604020202020204" pitchFamily="34" charset="0"/>
              <a:buChar char="•"/>
            </a:pPr>
            <a:r>
              <a:rPr lang="en-US" sz="1908" dirty="0"/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11452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4. Present your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2937" y="1258888"/>
            <a:ext cx="7980363" cy="3369577"/>
          </a:xfrm>
        </p:spPr>
        <p:txBody>
          <a:bodyPr/>
          <a:lstStyle/>
          <a:p>
            <a:r>
              <a:rPr lang="en-US" dirty="0"/>
              <a:t>“Make the complex simple, and the simple engaging”</a:t>
            </a:r>
          </a:p>
          <a:p>
            <a:endParaRPr lang="en-US" dirty="0"/>
          </a:p>
          <a:p>
            <a:r>
              <a:rPr lang="en-US" dirty="0"/>
              <a:t>Convery </a:t>
            </a:r>
            <a:r>
              <a:rPr lang="en-US" b="1" dirty="0">
                <a:solidFill>
                  <a:schemeClr val="accent2"/>
                </a:solidFill>
              </a:rPr>
              <a:t>the message</a:t>
            </a:r>
            <a:r>
              <a:rPr lang="en-US" dirty="0"/>
              <a:t>. </a:t>
            </a:r>
          </a:p>
          <a:p>
            <a:r>
              <a:rPr lang="en-US" i="1" dirty="0"/>
              <a:t>	What are you trying to say?</a:t>
            </a:r>
          </a:p>
          <a:p>
            <a:endParaRPr lang="en-US" dirty="0"/>
          </a:p>
          <a:p>
            <a:r>
              <a:rPr lang="en-US" dirty="0"/>
              <a:t>Best to do this </a:t>
            </a:r>
            <a:r>
              <a:rPr lang="en-US" b="1" dirty="0">
                <a:solidFill>
                  <a:schemeClr val="accent2"/>
                </a:solidFill>
              </a:rPr>
              <a:t>visually or verbally </a:t>
            </a:r>
            <a:r>
              <a:rPr lang="en-US" dirty="0"/>
              <a:t>(depending on the audience)</a:t>
            </a:r>
          </a:p>
          <a:p>
            <a:r>
              <a:rPr lang="en-US" dirty="0"/>
              <a:t>	ie not in a large table of regression results</a:t>
            </a:r>
          </a:p>
          <a:p>
            <a:endParaRPr lang="en-US" dirty="0"/>
          </a:p>
          <a:p>
            <a:r>
              <a:rPr lang="en-US" dirty="0"/>
              <a:t>Make your charts clear and engaging: minimise chart ‘junk’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029" r="55491" b="28846"/>
          <a:stretch/>
        </p:blipFill>
        <p:spPr>
          <a:xfrm>
            <a:off x="520700" y="4346974"/>
            <a:ext cx="3699150" cy="250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97D094-954E-B247-AE5D-B12CC0F16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5" t="11029" r="7511" b="28846"/>
          <a:stretch/>
        </p:blipFill>
        <p:spPr>
          <a:xfrm>
            <a:off x="5358865" y="4347144"/>
            <a:ext cx="3264435" cy="233284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2A22314-228A-624F-8840-768F4B3203C4}"/>
              </a:ext>
            </a:extLst>
          </p:cNvPr>
          <p:cNvSpPr/>
          <p:nvPr/>
        </p:nvSpPr>
        <p:spPr bwMode="auto">
          <a:xfrm>
            <a:off x="4473526" y="5162843"/>
            <a:ext cx="633046" cy="350725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18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4. Present your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2937" y="1258888"/>
            <a:ext cx="7980363" cy="2650213"/>
          </a:xfrm>
        </p:spPr>
        <p:txBody>
          <a:bodyPr/>
          <a:lstStyle/>
          <a:p>
            <a:r>
              <a:rPr lang="en-US" dirty="0"/>
              <a:t>Use the Grattan chart template to create your charts. </a:t>
            </a:r>
          </a:p>
          <a:p>
            <a:endParaRPr lang="en-US" dirty="0"/>
          </a:p>
          <a:p>
            <a:r>
              <a:rPr lang="en-US" dirty="0"/>
              <a:t>This will do a lot of the work for you.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Charts for presentations.potx</a:t>
            </a:r>
            <a:r>
              <a:rPr lang="en-US" dirty="0"/>
              <a:t> for examples of Grattan-style charts.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(found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additional_resources</a:t>
            </a:r>
            <a:r>
              <a:rPr lang="en-US" dirty="0"/>
              <a:t> folder of the data class folder, 	or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Dropbox/Grattan Team/Templates/Charts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15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6478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647700" y="1268760"/>
            <a:ext cx="7980363" cy="234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Attached to this class’ documentation are:</a:t>
            </a:r>
          </a:p>
          <a:p>
            <a:endParaRPr lang="en-US" kern="0" dirty="0"/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Grattan chart templates (includes examples)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Chart guidebook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CPI calculator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Writing Style Guide (not at all data-related, but an enjoyable read)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8820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/>
          <a:p>
            <a:r>
              <a:rPr lang="en-US" dirty="0"/>
              <a:t>Introduction to Excel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Excel?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79578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cell</a:t>
            </a:r>
            <a:r>
              <a:rPr lang="en-US" dirty="0"/>
              <a:t>?			What is a </a:t>
            </a:r>
            <a:r>
              <a:rPr lang="en-US" b="1" dirty="0"/>
              <a:t>cell range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use ‘cells’?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Store data: strings [text], numbers, dates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Cells can talk to other cells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75" y="4527671"/>
            <a:ext cx="3199714" cy="95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38" y="1779078"/>
            <a:ext cx="3605842" cy="1521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3" y="1779078"/>
            <a:ext cx="3356326" cy="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3B76-5418-804E-8265-BEC0A07F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41120"/>
            <a:ext cx="6381750" cy="553998"/>
          </a:xfrm>
        </p:spPr>
        <p:txBody>
          <a:bodyPr/>
          <a:lstStyle/>
          <a:p>
            <a:r>
              <a:rPr lang="en-US" dirty="0"/>
              <a:t>Data can feel scary, </a:t>
            </a:r>
            <a:br>
              <a:rPr lang="en-US" dirty="0"/>
            </a:br>
            <a:r>
              <a:rPr lang="en-US" dirty="0"/>
              <a:t>but most of what we need to do is mathematically simple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BF19A-64B9-5F43-9D9F-65241597DB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6698669"/>
            <a:ext cx="7681653" cy="1538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E943A-870A-8543-A9BB-B92F2355F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88"/>
          <a:stretch/>
        </p:blipFill>
        <p:spPr>
          <a:xfrm>
            <a:off x="1281481" y="912515"/>
            <a:ext cx="6267635" cy="556803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FA6E612-6165-6F4F-B44E-E447FD4DDE8D}"/>
              </a:ext>
            </a:extLst>
          </p:cNvPr>
          <p:cNvGrpSpPr/>
          <p:nvPr/>
        </p:nvGrpSpPr>
        <p:grpSpPr>
          <a:xfrm>
            <a:off x="5246911" y="2913321"/>
            <a:ext cx="2631815" cy="2338709"/>
            <a:chOff x="5246911" y="2913321"/>
            <a:chExt cx="2631815" cy="233870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1F6246-E767-3D4F-AF0D-526E305A5D8E}"/>
                </a:ext>
              </a:extLst>
            </p:cNvPr>
            <p:cNvSpPr/>
            <p:nvPr/>
          </p:nvSpPr>
          <p:spPr bwMode="auto">
            <a:xfrm>
              <a:off x="5246911" y="4029741"/>
              <a:ext cx="2366002" cy="1222289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E95210-E778-F148-B660-665DE11C22D6}"/>
                </a:ext>
              </a:extLst>
            </p:cNvPr>
            <p:cNvSpPr txBox="1"/>
            <p:nvPr/>
          </p:nvSpPr>
          <p:spPr>
            <a:xfrm>
              <a:off x="6751674" y="2913321"/>
              <a:ext cx="112705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accent2"/>
                  </a:solidFill>
                </a:rPr>
                <a:t>Us right now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C81E1D-29F1-9148-9590-D458EC458A45}"/>
                </a:ext>
              </a:extLst>
            </p:cNvPr>
            <p:cNvCxnSpPr/>
            <p:nvPr/>
          </p:nvCxnSpPr>
          <p:spPr bwMode="auto">
            <a:xfrm flipH="1">
              <a:off x="6794205" y="3407734"/>
              <a:ext cx="127590" cy="643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228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8354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takes </a:t>
            </a:r>
            <a:r>
              <a:rPr lang="en-US" b="1" dirty="0">
                <a:solidFill>
                  <a:srgbClr val="0070C0"/>
                </a:solidFill>
              </a:rPr>
              <a:t>inputs</a:t>
            </a:r>
            <a:r>
              <a:rPr lang="en-US" dirty="0"/>
              <a:t> </a:t>
            </a:r>
            <a:r>
              <a:rPr lang="en-US" sz="1200" dirty="0"/>
              <a:t>(aka </a:t>
            </a:r>
            <a:r>
              <a:rPr lang="en-US" sz="1200" dirty="0">
                <a:solidFill>
                  <a:srgbClr val="0070C0"/>
                </a:solidFill>
              </a:rPr>
              <a:t>arguments</a:t>
            </a:r>
            <a:r>
              <a:rPr lang="en-US" sz="1200" dirty="0"/>
              <a:t>)</a:t>
            </a:r>
            <a:r>
              <a:rPr lang="en-US" dirty="0"/>
              <a:t> and turns them into </a:t>
            </a:r>
            <a:r>
              <a:rPr lang="en-US" b="1" dirty="0">
                <a:solidFill>
                  <a:srgbClr val="00B050"/>
                </a:solidFill>
              </a:rPr>
              <a:t>outputs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Federica </a:t>
            </a:r>
            <a:r>
              <a:rPr lang="en-US" b="1" dirty="0">
                <a:solidFill>
                  <a:schemeClr val="accent2"/>
                </a:solidFill>
              </a:rPr>
              <a:t>listening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numbers being yelled out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summing them</a:t>
            </a:r>
            <a:r>
              <a:rPr lang="en-US" dirty="0"/>
              <a:t> in her head and </a:t>
            </a:r>
            <a:r>
              <a:rPr lang="en-US" b="1" dirty="0">
                <a:solidFill>
                  <a:schemeClr val="accent2"/>
                </a:solidFill>
              </a:rPr>
              <a:t>returning</a:t>
            </a:r>
            <a:r>
              <a:rPr lang="en-US" dirty="0"/>
              <a:t> an 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 Excel, we could write: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lvl="8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A1:A5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8" indent="0">
              <a:buNone/>
            </a:pPr>
            <a:endParaRPr lang="en-US" sz="1800" dirty="0"/>
          </a:p>
          <a:p>
            <a:pPr lvl="8" indent="0">
              <a:buNone/>
            </a:pPr>
            <a:r>
              <a:rPr lang="en-US" sz="1800" dirty="0"/>
              <a:t>The </a:t>
            </a:r>
            <a:r>
              <a:rPr lang="en-US" sz="1800" dirty="0">
                <a:solidFill>
                  <a:schemeClr val="accent2"/>
                </a:solidFill>
              </a:rPr>
              <a:t>function </a:t>
            </a:r>
            <a:r>
              <a:rPr lang="en-US" sz="1800" dirty="0"/>
              <a:t>is sum, that takes the </a:t>
            </a:r>
            <a:r>
              <a:rPr lang="en-US" sz="1800" dirty="0">
                <a:solidFill>
                  <a:srgbClr val="0070C0"/>
                </a:solidFill>
              </a:rPr>
              <a:t>arguments A1:A5</a:t>
            </a:r>
          </a:p>
          <a:p>
            <a:pPr lvl="8" indent="0">
              <a:buNone/>
            </a:pPr>
            <a:r>
              <a:rPr lang="en-US" sz="1800" dirty="0"/>
              <a:t>and will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return the sum of all numbers</a:t>
            </a:r>
            <a:r>
              <a:rPr lang="en-US" sz="1800" dirty="0"/>
              <a:t> in the </a:t>
            </a:r>
            <a:r>
              <a:rPr lang="en-US" sz="1800" dirty="0">
                <a:solidFill>
                  <a:srgbClr val="0070C0"/>
                </a:solidFill>
              </a:rPr>
              <a:t>range</a:t>
            </a:r>
            <a:r>
              <a:rPr lang="en-US" sz="1800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718489"/>
          </a:xfrm>
        </p:spPr>
        <p:txBody>
          <a:bodyPr/>
          <a:lstStyle/>
          <a:p>
            <a:r>
              <a:rPr lang="en-US" dirty="0"/>
              <a:t>Anything you want. Limited only by the program (</a:t>
            </a:r>
            <a:r>
              <a:rPr lang="en-US" dirty="0" err="1"/>
              <a:t>eg</a:t>
            </a:r>
            <a:r>
              <a:rPr lang="en-US" dirty="0"/>
              <a:t> Excel, Stata) or language (</a:t>
            </a:r>
            <a:r>
              <a:rPr lang="en-US" dirty="0" err="1"/>
              <a:t>eg</a:t>
            </a:r>
            <a:r>
              <a:rPr lang="en-US" dirty="0"/>
              <a:t> R, Python) you are using, and by what other gorgeous people have written.</a:t>
            </a:r>
          </a:p>
          <a:p>
            <a:endParaRPr lang="en-US" dirty="0"/>
          </a:p>
          <a:p>
            <a:r>
              <a:rPr lang="en-US" dirty="0"/>
              <a:t>Some programs/languages are better for some things, worse for others. </a:t>
            </a:r>
          </a:p>
          <a:p>
            <a:br>
              <a:rPr lang="en-US" dirty="0"/>
            </a:br>
            <a:r>
              <a:rPr lang="en-US" dirty="0"/>
              <a:t>Functions are usually the answer to the thought:</a:t>
            </a:r>
          </a:p>
          <a:p>
            <a:pPr algn="ctr"/>
            <a:endParaRPr lang="en-US" i="1" dirty="0">
              <a:solidFill>
                <a:schemeClr val="accent2"/>
              </a:solidFill>
            </a:endParaRPr>
          </a:p>
          <a:p>
            <a:pPr algn="ctr"/>
            <a:r>
              <a:rPr lang="en-US" i="1" dirty="0">
                <a:solidFill>
                  <a:schemeClr val="accent2"/>
                </a:solidFill>
              </a:rPr>
              <a:t>“ugh, this is taking ages I wish the computer could do this automatically”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	Excel: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5082E6-AB79-2248-ADA3-E99C40030C25}"/>
              </a:ext>
            </a:extLst>
          </p:cNvPr>
          <p:cNvGrpSpPr/>
          <p:nvPr/>
        </p:nvGrpSpPr>
        <p:grpSpPr>
          <a:xfrm>
            <a:off x="994131" y="3196418"/>
            <a:ext cx="7413440" cy="2944891"/>
            <a:chOff x="1401904" y="2665077"/>
            <a:chExt cx="7413440" cy="29448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8703"/>
            <a:stretch/>
          </p:blipFill>
          <p:spPr>
            <a:xfrm>
              <a:off x="1401904" y="2665077"/>
              <a:ext cx="3421172" cy="2944891"/>
            </a:xfrm>
            <a:prstGeom prst="rect">
              <a:avLst/>
            </a:prstGeom>
          </p:spPr>
        </p:pic>
        <p:sp>
          <p:nvSpPr>
            <p:cNvPr id="6" name="Right Brace 5"/>
            <p:cNvSpPr/>
            <p:nvPr/>
          </p:nvSpPr>
          <p:spPr bwMode="auto">
            <a:xfrm>
              <a:off x="3766018" y="3254726"/>
              <a:ext cx="905774" cy="2320505"/>
            </a:xfrm>
            <a:prstGeom prst="rightBrace">
              <a:avLst>
                <a:gd name="adj1" fmla="val 20714"/>
                <a:gd name="adj2" fmla="val 50000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0647" y="4217956"/>
              <a:ext cx="404469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charset="0"/>
                  <a:ea typeface="Courier New" charset="0"/>
                  <a:cs typeface="Courier New" charset="0"/>
                </a:rPr>
                <a:t>[cells-that-I-am-looking-at]</a:t>
              </a:r>
            </a:p>
            <a:p>
              <a:r>
                <a:rPr lang="en-US" sz="1800" dirty="0"/>
                <a:t>Known as the ‘range’ in Excel.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EFAC21-D5A3-FB48-AC41-07ACD15E21A5}"/>
              </a:ext>
            </a:extLst>
          </p:cNvPr>
          <p:cNvSpPr txBox="1"/>
          <p:nvPr/>
        </p:nvSpPr>
        <p:spPr>
          <a:xfrm>
            <a:off x="648000" y="1075038"/>
            <a:ext cx="7631027" cy="1502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In Excel,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COUNTIF</a:t>
            </a:r>
            <a:r>
              <a:rPr lang="en-US" sz="1800" dirty="0"/>
              <a:t> function will count the number of cells that match a condition that you specify: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=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cells-that-I-am-looking-at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my-condition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46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	Excel: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6" y="1627109"/>
            <a:ext cx="3421172" cy="3622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399" y="955093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How many cells say “blue”?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4445635" y="2204402"/>
            <a:ext cx="905774" cy="2320505"/>
          </a:xfrm>
          <a:prstGeom prst="rightBrace">
            <a:avLst>
              <a:gd name="adj1" fmla="val 20714"/>
              <a:gd name="adj2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1409" y="3179988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range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7096" y="5611630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4756" y="5611630"/>
            <a:ext cx="445827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this-is-my-condition</a:t>
            </a:r>
            <a:endParaRPr lang="en-US" sz="1800" dirty="0"/>
          </a:p>
          <a:p>
            <a:endParaRPr lang="en-US" sz="18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3466532" y="5029553"/>
            <a:ext cx="301924" cy="79363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4531897" y="4757818"/>
            <a:ext cx="301924" cy="133710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399" y="6182698"/>
            <a:ext cx="667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“Look at all the </a:t>
            </a:r>
            <a:r>
              <a:rPr lang="en-US" sz="1800" dirty="0">
                <a:solidFill>
                  <a:srgbClr val="0070C0"/>
                </a:solidFill>
              </a:rPr>
              <a:t>cells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2"/>
                </a:solidFill>
              </a:rPr>
              <a:t>count</a:t>
            </a:r>
            <a:r>
              <a:rPr lang="en-US" sz="1800" dirty="0"/>
              <a:t> them </a:t>
            </a:r>
            <a:r>
              <a:rPr lang="en-US" sz="1800" b="1" dirty="0">
                <a:solidFill>
                  <a:schemeClr val="accent2"/>
                </a:solidFill>
              </a:rPr>
              <a:t>if</a:t>
            </a:r>
            <a:r>
              <a:rPr lang="en-US" sz="1800" dirty="0"/>
              <a:t> they say the word “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12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4D6E06-EC44-774E-8DF9-7701F1320D7A}"/>
              </a:ext>
            </a:extLst>
          </p:cNvPr>
          <p:cNvSpPr/>
          <p:nvPr/>
        </p:nvSpPr>
        <p:spPr bwMode="auto">
          <a:xfrm>
            <a:off x="1297172" y="5667153"/>
            <a:ext cx="5369442" cy="1020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 	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1454B-2833-E040-A97C-C7D04163897D}"/>
              </a:ext>
            </a:extLst>
          </p:cNvPr>
          <p:cNvSpPr txBox="1"/>
          <p:nvPr/>
        </p:nvSpPr>
        <p:spPr>
          <a:xfrm>
            <a:off x="648000" y="1115122"/>
            <a:ext cx="7938439" cy="5484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They can do the same thing in R (</a:t>
            </a:r>
            <a:r>
              <a:rPr lang="en-US" sz="1800" i="1" dirty="0"/>
              <a:t>and much much more</a:t>
            </a:r>
            <a:r>
              <a:rPr lang="en-US" sz="1800" dirty="0"/>
              <a:t>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Given a series [</a:t>
            </a:r>
            <a:r>
              <a:rPr lang="en-US" sz="1800" b="1" dirty="0"/>
              <a:t>vector</a:t>
            </a:r>
            <a:r>
              <a:rPr lang="en-US" sz="1800" dirty="0"/>
              <a:t>] of numbers (just like a one-column </a:t>
            </a:r>
            <a:r>
              <a:rPr lang="en-US" sz="1800" b="1" dirty="0"/>
              <a:t>range</a:t>
            </a:r>
            <a:r>
              <a:rPr lang="en-US" sz="1800" dirty="0"/>
              <a:t> in Excel), it can return the mean.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First we define an object (we’ll call it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/>
              <a:t>) as a vector of numbers using the function combine: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10, 12, 40, 21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. This is saying: </a:t>
            </a:r>
            <a:r>
              <a:rPr lang="en-US" sz="1800" b="1" dirty="0">
                <a:solidFill>
                  <a:schemeClr val="accent2"/>
                </a:solidFill>
              </a:rPr>
              <a:t>combine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0070C0"/>
                </a:solidFill>
              </a:rPr>
              <a:t>following numbers</a:t>
            </a:r>
            <a:r>
              <a:rPr lang="en-US" sz="1800" dirty="0"/>
              <a:t> into a single vector.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Then we use the function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1800" dirty="0"/>
              <a:t> which takes a vector of numbers as its argument: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. This is the same as writing:  </a:t>
            </a:r>
          </a:p>
          <a:p>
            <a:pPr>
              <a:lnSpc>
                <a:spcPct val="90000"/>
              </a:lnSpc>
            </a:pPr>
            <a:endParaRPr lang="en-US" sz="1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10, 12, 40, 21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R code would look like this, along with what it would return. Note that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800" dirty="0"/>
              <a:t> means “define the left as the right”: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range </a:t>
            </a:r>
            <a:r>
              <a:rPr lang="en-A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10, 12, 40, 21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[1] 20.5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D50D3B-7FAD-454B-AD37-112D24EFB3D2}"/>
              </a:ext>
            </a:extLst>
          </p:cNvPr>
          <p:cNvGrpSpPr/>
          <p:nvPr/>
        </p:nvGrpSpPr>
        <p:grpSpPr>
          <a:xfrm>
            <a:off x="3797907" y="4347804"/>
            <a:ext cx="2107946" cy="458594"/>
            <a:chOff x="3797907" y="4347804"/>
            <a:chExt cx="2107946" cy="45859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7633615-5763-1F4E-9E28-7D00449E96ED}"/>
                </a:ext>
              </a:extLst>
            </p:cNvPr>
            <p:cNvSpPr/>
            <p:nvPr/>
          </p:nvSpPr>
          <p:spPr bwMode="auto">
            <a:xfrm rot="16200000">
              <a:off x="4745130" y="3400581"/>
              <a:ext cx="213499" cy="2107946"/>
            </a:xfrm>
            <a:prstGeom prst="leftBrac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6B749-702A-AB41-971E-926AE2AD8EB1}"/>
                </a:ext>
              </a:extLst>
            </p:cNvPr>
            <p:cNvSpPr/>
            <p:nvPr/>
          </p:nvSpPr>
          <p:spPr>
            <a:xfrm>
              <a:off x="4506410" y="4498621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range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9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0F5CD4-1716-2F47-8596-0E27DA567AFA}"/>
              </a:ext>
            </a:extLst>
          </p:cNvPr>
          <p:cNvSpPr/>
          <p:nvPr/>
        </p:nvSpPr>
        <p:spPr bwMode="auto">
          <a:xfrm>
            <a:off x="1339702" y="5471746"/>
            <a:ext cx="5369442" cy="435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67C49-9EAE-D147-87F0-602351B4165C}"/>
              </a:ext>
            </a:extLst>
          </p:cNvPr>
          <p:cNvSpPr/>
          <p:nvPr/>
        </p:nvSpPr>
        <p:spPr bwMode="auto">
          <a:xfrm>
            <a:off x="1339702" y="3040910"/>
            <a:ext cx="5369442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77742-5ED5-B044-A149-9676BE61936A}"/>
              </a:ext>
            </a:extLst>
          </p:cNvPr>
          <p:cNvSpPr/>
          <p:nvPr/>
        </p:nvSpPr>
        <p:spPr bwMode="auto">
          <a:xfrm>
            <a:off x="1339702" y="4476303"/>
            <a:ext cx="5369442" cy="435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1C80E-70A0-F94B-BB8A-36C683D304AF}"/>
              </a:ext>
            </a:extLst>
          </p:cNvPr>
          <p:cNvSpPr/>
          <p:nvPr/>
        </p:nvSpPr>
        <p:spPr bwMode="auto">
          <a:xfrm>
            <a:off x="1339702" y="1754372"/>
            <a:ext cx="5369442" cy="7123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 	R:  			   </a:t>
            </a:r>
            <a:r>
              <a:rPr lang="en-US" sz="1100" b="0" i="1" dirty="0"/>
              <a:t>continued</a:t>
            </a:r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1454B-2833-E040-A97C-C7D04163897D}"/>
              </a:ext>
            </a:extLst>
          </p:cNvPr>
          <p:cNvSpPr txBox="1"/>
          <p:nvPr/>
        </p:nvSpPr>
        <p:spPr>
          <a:xfrm>
            <a:off x="648000" y="1115122"/>
            <a:ext cx="7938439" cy="5235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 R, the script would look like this. Note that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800" dirty="0"/>
              <a:t> means “define the left as the right”.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range </a:t>
            </a:r>
            <a:r>
              <a:rPr lang="en-A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10, 12, 40, 21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90000"/>
              </a:lnSpc>
            </a:pPr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We can also look at the maximum, minimum or median: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1800" dirty="0"/>
          </a:p>
          <a:p>
            <a:pPr>
              <a:lnSpc>
                <a:spcPct val="90000"/>
              </a:lnSpc>
            </a:pPr>
            <a:r>
              <a:rPr lang="en-AU" sz="1800" dirty="0"/>
              <a:t>	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AU" sz="1800" dirty="0"/>
              <a:t>	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AU" sz="1800" dirty="0"/>
              <a:t>	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What is the median as a % of the maximum?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1800" dirty="0"/>
          </a:p>
          <a:p>
            <a:pPr>
              <a:lnSpc>
                <a:spcPct val="90000"/>
              </a:lnSpc>
            </a:pPr>
            <a:r>
              <a:rPr lang="en-AU" sz="1800" dirty="0"/>
              <a:t>	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Storing this value as an </a:t>
            </a:r>
            <a:r>
              <a:rPr lang="en-A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AU" sz="1800" dirty="0"/>
              <a:t> called </a:t>
            </a:r>
            <a:r>
              <a:rPr lang="en-A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myFunStat</a:t>
            </a:r>
            <a:r>
              <a:rPr lang="en-AU" sz="1800" dirty="0"/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1800" dirty="0"/>
          </a:p>
          <a:p>
            <a:pPr>
              <a:lnSpc>
                <a:spcPct val="90000"/>
              </a:lnSpc>
            </a:pPr>
            <a:r>
              <a:rPr lang="en-AU" sz="1800" dirty="0"/>
              <a:t>	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myFunStat &lt;- 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AU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1725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else </a:t>
            </a:r>
            <a:r>
              <a:rPr lang="en-US" dirty="0"/>
              <a:t>can functions do?   R: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6986" y="1562987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2402" y="276285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1700301" y="1431089"/>
            <a:ext cx="291501" cy="129396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0800000">
            <a:off x="6564705" y="2301455"/>
            <a:ext cx="257697" cy="129576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6113" y="4832311"/>
            <a:ext cx="7977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“</a:t>
            </a:r>
            <a:r>
              <a:rPr lang="en-US" sz="1800" dirty="0">
                <a:solidFill>
                  <a:schemeClr val="accent2"/>
                </a:solidFill>
              </a:rPr>
              <a:t>Look at Google Maps and find the time and distance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metrics units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drive between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Liverpool, NSW, Australia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70C0"/>
                </a:solidFill>
              </a:rPr>
              <a:t>Sydney, NSW Australia</a:t>
            </a:r>
            <a:r>
              <a:rPr lang="en-US" sz="1800" dirty="0"/>
              <a:t>.”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(we’ll use this later)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34" b="6617"/>
          <a:stretch/>
        </p:blipFill>
        <p:spPr>
          <a:xfrm>
            <a:off x="802256" y="2266950"/>
            <a:ext cx="5679932" cy="158905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31DC39-2859-7748-8227-15368504A5BC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956930" y="1499503"/>
            <a:ext cx="0" cy="703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450B48-08DF-3840-8C80-5CC3DD1B7908}"/>
              </a:ext>
            </a:extLst>
          </p:cNvPr>
          <p:cNvSpPr txBox="1"/>
          <p:nvPr/>
        </p:nvSpPr>
        <p:spPr>
          <a:xfrm>
            <a:off x="576139" y="1162488"/>
            <a:ext cx="761582" cy="337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number</a:t>
            </a:r>
          </a:p>
        </p:txBody>
      </p:sp>
    </p:spTree>
    <p:extLst>
      <p:ext uri="{BB962C8B-B14F-4D97-AF65-F5344CB8AC3E}">
        <p14:creationId xmlns:p14="http://schemas.microsoft.com/office/powerpoint/2010/main" val="3210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75C9-5393-1140-A1B2-7DB1EE835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818" y="3288480"/>
            <a:ext cx="7980363" cy="281039"/>
          </a:xfrm>
        </p:spPr>
        <p:txBody>
          <a:bodyPr/>
          <a:lstStyle/>
          <a:p>
            <a:pPr algn="ctr"/>
            <a:r>
              <a:rPr lang="en-US" dirty="0"/>
              <a:t>Let’s get into it, starting with Excel and moving to R</a:t>
            </a:r>
          </a:p>
        </p:txBody>
      </p:sp>
    </p:spTree>
    <p:extLst>
      <p:ext uri="{BB962C8B-B14F-4D97-AF65-F5344CB8AC3E}">
        <p14:creationId xmlns:p14="http://schemas.microsoft.com/office/powerpoint/2010/main" val="735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2389" y="1258888"/>
            <a:ext cx="7980911" cy="6386364"/>
          </a:xfrm>
        </p:spPr>
        <p:txBody>
          <a:bodyPr/>
          <a:lstStyle/>
          <a:p>
            <a:r>
              <a:rPr lang="en-US" dirty="0"/>
              <a:t>1. Have a </a:t>
            </a:r>
            <a:r>
              <a:rPr lang="en-US" b="1" dirty="0">
                <a:solidFill>
                  <a:schemeClr val="accent2"/>
                </a:solidFill>
              </a:rPr>
              <a:t>question </a:t>
            </a:r>
            <a:r>
              <a:rPr lang="en-US" dirty="0"/>
              <a:t>or idea you would like to explore</a:t>
            </a:r>
          </a:p>
          <a:p>
            <a:endParaRPr lang="en-US" dirty="0"/>
          </a:p>
          <a:p>
            <a:r>
              <a:rPr lang="en-US" dirty="0"/>
              <a:t>	(or a point to prove to your housemates)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>
                <a:solidFill>
                  <a:schemeClr val="accent2"/>
                </a:solidFill>
              </a:rPr>
              <a:t>Find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clean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check</a:t>
            </a:r>
            <a:r>
              <a:rPr lang="en-US" dirty="0"/>
              <a:t> relevant data</a:t>
            </a:r>
          </a:p>
          <a:p>
            <a:r>
              <a:rPr lang="en-US" dirty="0"/>
              <a:t>	</a:t>
            </a:r>
          </a:p>
          <a:p>
            <a:r>
              <a:rPr lang="en-US" sz="1600" dirty="0"/>
              <a:t>	Clean your data to make it usable	</a:t>
            </a:r>
          </a:p>
          <a:p>
            <a:r>
              <a:rPr lang="en-US" sz="1600" dirty="0"/>
              <a:t>	Document the steps you take </a:t>
            </a:r>
          </a:p>
          <a:p>
            <a:r>
              <a:rPr lang="en-US" sz="1600" dirty="0"/>
              <a:t>	Check your data </a:t>
            </a:r>
            <a:r>
              <a:rPr lang="en-US" sz="1600" i="1" dirty="0"/>
              <a:t>source</a:t>
            </a:r>
            <a:r>
              <a:rPr lang="en-US" sz="1600" dirty="0"/>
              <a:t>: what does it </a:t>
            </a:r>
            <a:r>
              <a:rPr lang="en-US" sz="1600" i="1" dirty="0"/>
              <a:t>actually </a:t>
            </a:r>
            <a:r>
              <a:rPr lang="en-US" sz="1600" dirty="0"/>
              <a:t>contain?</a:t>
            </a:r>
          </a:p>
          <a:p>
            <a:pPr marL="0" lvl="1" indent="0">
              <a:buSzTx/>
              <a:buNone/>
            </a:pPr>
            <a:r>
              <a:rPr lang="en-US" sz="1600" dirty="0"/>
              <a:t>	Check and re-check your </a:t>
            </a:r>
            <a:r>
              <a:rPr lang="en-US" sz="1600" i="1" dirty="0"/>
              <a:t>data</a:t>
            </a:r>
          </a:p>
          <a:p>
            <a:pPr marL="0" lvl="1" indent="0">
              <a:buSzTx/>
              <a:buNone/>
            </a:pPr>
            <a:r>
              <a:rPr lang="en-US" sz="1600" i="1" dirty="0"/>
              <a:t>		Check and re-check your data</a:t>
            </a:r>
            <a:r>
              <a:rPr lang="en-US" sz="1600" b="1" i="1" dirty="0"/>
              <a:t>		</a:t>
            </a:r>
          </a:p>
          <a:p>
            <a:pPr marL="0" lvl="1" indent="0">
              <a:buSzTx/>
              <a:buNone/>
            </a:pPr>
            <a:r>
              <a:rPr lang="en-US" sz="1600" b="1" i="1" dirty="0"/>
              <a:t>		Check and re-check your data</a:t>
            </a:r>
          </a:p>
          <a:p>
            <a:pPr marL="0" lvl="1" indent="0">
              <a:buSzTx/>
              <a:buNone/>
            </a:pPr>
            <a:r>
              <a:rPr lang="en-US" sz="1600" dirty="0"/>
              <a:t>	Can we mutate our data to be more suitable?</a:t>
            </a:r>
          </a:p>
          <a:p>
            <a:pPr marL="0" lvl="1" indent="0">
              <a:buSzTx/>
              <a:buNone/>
            </a:pPr>
            <a:r>
              <a:rPr lang="en-US" sz="1600" dirty="0"/>
              <a:t>	Can we generate more/better data?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Analyse your data and </a:t>
            </a:r>
            <a:r>
              <a:rPr lang="en-US" b="1" dirty="0">
                <a:solidFill>
                  <a:schemeClr val="accent2"/>
                </a:solidFill>
              </a:rPr>
              <a:t>answer your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>
                <a:solidFill>
                  <a:schemeClr val="accent2"/>
                </a:solidFill>
              </a:rPr>
              <a:t>Present your analysis </a:t>
            </a:r>
            <a:r>
              <a:rPr lang="en-US" dirty="0"/>
              <a:t>in a way that draws the reader to your message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1. Have a question or idea you would like to explore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360617"/>
          </a:xfrm>
        </p:spPr>
        <p:txBody>
          <a:bodyPr/>
          <a:lstStyle/>
          <a:p>
            <a:r>
              <a:rPr lang="en-US" dirty="0"/>
              <a:t>Must be </a:t>
            </a:r>
            <a:r>
              <a:rPr lang="en-US" b="1" dirty="0">
                <a:solidFill>
                  <a:schemeClr val="accent2"/>
                </a:solidFill>
              </a:rPr>
              <a:t>testable</a:t>
            </a:r>
          </a:p>
          <a:p>
            <a:endParaRPr lang="en-US" dirty="0"/>
          </a:p>
          <a:p>
            <a:r>
              <a:rPr lang="en-US" i="1" dirty="0"/>
              <a:t>	Does income go down as people move further away from the city?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have </a:t>
            </a:r>
            <a:r>
              <a:rPr lang="en-US" b="1" dirty="0">
                <a:solidFill>
                  <a:schemeClr val="accent2"/>
                </a:solidFill>
              </a:rPr>
              <a:t>sound theory </a:t>
            </a:r>
            <a:r>
              <a:rPr lang="en-US" dirty="0"/>
              <a:t>behind it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Remoteness means fewer opportunities for work, which means 	income could be lower. </a:t>
            </a:r>
          </a:p>
          <a:p>
            <a:r>
              <a:rPr lang="en-US" i="1" dirty="0"/>
              <a:t>	People move to the city in search of higher pay. </a:t>
            </a:r>
          </a:p>
          <a:p>
            <a:r>
              <a:rPr lang="en-US" i="1" dirty="0"/>
              <a:t>	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2a. Find relevant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4648918" cy="5603072"/>
          </a:xfrm>
        </p:spPr>
        <p:txBody>
          <a:bodyPr/>
          <a:lstStyle/>
          <a:p>
            <a:r>
              <a:rPr lang="en-US" dirty="0"/>
              <a:t>We are concerned with income per worker by location relative to the state’s capital city</a:t>
            </a:r>
          </a:p>
          <a:p>
            <a:endParaRPr lang="en-US" dirty="0"/>
          </a:p>
          <a:p>
            <a:r>
              <a:rPr lang="en-US" dirty="0"/>
              <a:t>Luckily, ABS is great for this kind of data.	</a:t>
            </a:r>
          </a:p>
          <a:p>
            <a:endParaRPr lang="en-US" dirty="0"/>
          </a:p>
          <a:p>
            <a:r>
              <a:rPr lang="en-US" dirty="0"/>
              <a:t>For example, the dataset</a:t>
            </a:r>
          </a:p>
          <a:p>
            <a:endParaRPr lang="en-US" dirty="0"/>
          </a:p>
          <a:p>
            <a:r>
              <a:rPr lang="en-US" b="1" dirty="0"/>
              <a:t>	Estimates of Personal Income for 	Small Areas, 2011-15</a:t>
            </a:r>
          </a:p>
          <a:p>
            <a:endParaRPr lang="en-US" dirty="0"/>
          </a:p>
          <a:p>
            <a:r>
              <a:rPr lang="en-US" dirty="0"/>
              <a:t>contains 2011 data on incomes by </a:t>
            </a:r>
            <a:r>
              <a:rPr lang="en-US" b="1" dirty="0">
                <a:solidFill>
                  <a:schemeClr val="accent2"/>
                </a:solidFill>
              </a:rPr>
              <a:t>SA3 area</a:t>
            </a:r>
          </a:p>
          <a:p>
            <a:endParaRPr lang="en-US" dirty="0"/>
          </a:p>
          <a:p>
            <a:r>
              <a:rPr lang="en-US" b="1" dirty="0"/>
              <a:t>	Table 3 ESTIMATES OF 	PERSONAL INCOME, Total 	Income, 2010/2011, Statistical 	Area Level 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16"/>
          <a:stretch/>
        </p:blipFill>
        <p:spPr>
          <a:xfrm>
            <a:off x="5296619" y="3113244"/>
            <a:ext cx="3774558" cy="3604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4F3813-D251-0543-A9D5-489E46D790F5}"/>
              </a:ext>
            </a:extLst>
          </p:cNvPr>
          <p:cNvSpPr/>
          <p:nvPr/>
        </p:nvSpPr>
        <p:spPr>
          <a:xfrm>
            <a:off x="5629593" y="2806441"/>
            <a:ext cx="31086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Statistical Area 3 boundaries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5735" y="6594587"/>
            <a:ext cx="1708030" cy="124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i="1" dirty="0"/>
              <a:t>Source: ABS </a:t>
            </a:r>
          </a:p>
        </p:txBody>
      </p:sp>
    </p:spTree>
    <p:extLst>
      <p:ext uri="{BB962C8B-B14F-4D97-AF65-F5344CB8AC3E}">
        <p14:creationId xmlns:p14="http://schemas.microsoft.com/office/powerpoint/2010/main" val="1569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2b. Documenting your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8070997" cy="493154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“Hit by a bus”</a:t>
            </a:r>
            <a:r>
              <a:rPr lang="en-US" dirty="0"/>
              <a:t> rule:</a:t>
            </a:r>
          </a:p>
          <a:p>
            <a:r>
              <a:rPr lang="en-US" dirty="0"/>
              <a:t>	Make sure your work is replicable</a:t>
            </a:r>
          </a:p>
          <a:p>
            <a:r>
              <a:rPr lang="en-US" dirty="0"/>
              <a:t>	Make sure your work is easy to read/understand by others</a:t>
            </a:r>
          </a:p>
          <a:p>
            <a:endParaRPr lang="en-US" dirty="0"/>
          </a:p>
          <a:p>
            <a:r>
              <a:rPr lang="en-US" dirty="0"/>
              <a:t>Using a ‘script-based’ program – like </a:t>
            </a:r>
            <a:r>
              <a:rPr lang="en-US" b="1" dirty="0"/>
              <a:t>R</a:t>
            </a:r>
            <a:r>
              <a:rPr lang="en-US" dirty="0"/>
              <a:t>, Python, Stata, </a:t>
            </a:r>
            <a:r>
              <a:rPr lang="en-US" dirty="0" err="1"/>
              <a:t>etc</a:t>
            </a:r>
            <a:r>
              <a:rPr lang="en-US" dirty="0"/>
              <a:t> – means the steps you have taken to go from </a:t>
            </a:r>
            <a:r>
              <a:rPr lang="en-US" b="1" dirty="0"/>
              <a:t>original data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output</a:t>
            </a:r>
            <a:r>
              <a:rPr lang="en-US" i="1" dirty="0"/>
              <a:t> </a:t>
            </a:r>
            <a:r>
              <a:rPr lang="en-US" dirty="0"/>
              <a:t>is clear to you. </a:t>
            </a:r>
          </a:p>
          <a:p>
            <a:r>
              <a:rPr lang="en-US" dirty="0"/>
              <a:t>	But notes explaining </a:t>
            </a:r>
            <a:r>
              <a:rPr lang="en-US" i="1" dirty="0"/>
              <a:t>why</a:t>
            </a:r>
            <a:r>
              <a:rPr lang="en-US" dirty="0"/>
              <a:t> you have done some things are important.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Excel</a:t>
            </a:r>
            <a:r>
              <a:rPr lang="en-US" dirty="0"/>
              <a:t>, you will need to take care in documenting your steps: </a:t>
            </a:r>
          </a:p>
          <a:p>
            <a:r>
              <a:rPr lang="en-US" dirty="0"/>
              <a:t>	Make sure anyone can pick it up and know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what</a:t>
            </a:r>
            <a:r>
              <a:rPr lang="en-US" i="1" dirty="0"/>
              <a:t> </a:t>
            </a:r>
            <a:r>
              <a:rPr lang="en-US" dirty="0"/>
              <a:t>you have done, and 	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why</a:t>
            </a:r>
            <a:r>
              <a:rPr lang="en-US" dirty="0"/>
              <a:t> you have done it.</a:t>
            </a:r>
          </a:p>
          <a:p>
            <a:endParaRPr lang="en-US" dirty="0"/>
          </a:p>
          <a:p>
            <a:r>
              <a:rPr lang="en-US" dirty="0"/>
              <a:t>Recreating a sequence of point-and-clicks is impossible for others, and near-impossible for you when you look at your work six-months later. </a:t>
            </a:r>
          </a:p>
        </p:txBody>
      </p:sp>
    </p:spTree>
    <p:extLst>
      <p:ext uri="{BB962C8B-B14F-4D97-AF65-F5344CB8AC3E}">
        <p14:creationId xmlns:p14="http://schemas.microsoft.com/office/powerpoint/2010/main" val="2833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the data source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BE9683-01EE-7946-8ADC-ED3CF9F7E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4798943" cy="3821559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is </a:t>
            </a:r>
            <a:r>
              <a:rPr lang="en-US" dirty="0"/>
              <a:t>the data you have?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population restricted?</a:t>
            </a:r>
          </a:p>
          <a:p>
            <a:pPr marL="657967" lvl="2" indent="-285750">
              <a:buFont typeface="Arial" panose="020B0604020202020204" pitchFamily="34" charset="0"/>
              <a:buChar char="•"/>
            </a:pPr>
            <a:r>
              <a:rPr lang="en-US" dirty="0"/>
              <a:t>“Australian citizens over the age of 20”</a:t>
            </a:r>
          </a:p>
          <a:p>
            <a:pPr lvl="2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observations been excluded?</a:t>
            </a:r>
          </a:p>
          <a:p>
            <a:pPr marL="657967" lvl="2" indent="-285750">
              <a:buFont typeface="Arial" panose="020B0604020202020204" pitchFamily="34" charset="0"/>
              <a:buChar char="•"/>
            </a:pPr>
            <a:r>
              <a:rPr lang="en-US" dirty="0"/>
              <a:t>“Areas with fewer than 10 people are ignored”</a:t>
            </a:r>
          </a:p>
          <a:p>
            <a:pPr marL="657967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When </a:t>
            </a:r>
            <a:r>
              <a:rPr lang="en-US" dirty="0"/>
              <a:t>is the data from?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657967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7ACD0-28A9-964B-B979-F3A2021AE170}"/>
              </a:ext>
            </a:extLst>
          </p:cNvPr>
          <p:cNvSpPr/>
          <p:nvPr/>
        </p:nvSpPr>
        <p:spPr>
          <a:xfrm>
            <a:off x="524051" y="4798099"/>
            <a:ext cx="463321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2217" lvl="2"/>
            <a:r>
              <a:rPr lang="en-US" sz="1600" b="1" dirty="0">
                <a:solidFill>
                  <a:schemeClr val="accent1"/>
                </a:solidFill>
              </a:rPr>
              <a:t>Example</a:t>
            </a:r>
          </a:p>
          <a:p>
            <a:pPr marL="372217" lvl="2"/>
            <a:r>
              <a:rPr lang="en-US" sz="1600" dirty="0"/>
              <a:t>On Monday, NYT released a visually-</a:t>
            </a:r>
            <a:r>
              <a:rPr lang="en-US" sz="1600" i="1" dirty="0"/>
              <a:t>beautiful </a:t>
            </a:r>
            <a:r>
              <a:rPr lang="en-US" sz="1600" dirty="0"/>
              <a:t>report on inequality in China, called </a:t>
            </a:r>
          </a:p>
          <a:p>
            <a:pPr marL="372217" lvl="2"/>
            <a:r>
              <a:rPr lang="en-US" sz="1600" dirty="0"/>
              <a:t>“The American Dream Is Alive. In China.”</a:t>
            </a:r>
          </a:p>
          <a:p>
            <a:pPr marL="657967" lvl="2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E6496-ED8E-D944-AFC9-C1961816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3" y="4266461"/>
            <a:ext cx="3453581" cy="2171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F2EA7-F282-A44B-A8E9-6A20CB60CB2E}"/>
              </a:ext>
            </a:extLst>
          </p:cNvPr>
          <p:cNvSpPr txBox="1"/>
          <p:nvPr/>
        </p:nvSpPr>
        <p:spPr>
          <a:xfrm>
            <a:off x="5518296" y="6305107"/>
            <a:ext cx="2977116" cy="8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" dirty="0">
                <a:hlinkClick r:id="rId3"/>
              </a:rPr>
              <a:t>https://www.nytimes.com/interactive/2018/11/18/world/asia/china-social-mobility.html</a:t>
            </a:r>
            <a:r>
              <a:rPr lang="en-US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4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7FB7-D1F2-6049-8935-AED48A31F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80" y="896616"/>
            <a:ext cx="8389782" cy="4572983"/>
          </a:xfrm>
        </p:spPr>
        <p:txBody>
          <a:bodyPr/>
          <a:lstStyle/>
          <a:p>
            <a:pPr marL="657967" lvl="2" indent="-285750"/>
            <a:r>
              <a:rPr lang="en-US" dirty="0"/>
              <a:t>It featured a statistic that China’s GINI coefficient was about </a:t>
            </a:r>
            <a:r>
              <a:rPr lang="en-US" b="1" dirty="0">
                <a:solidFill>
                  <a:schemeClr val="accent2"/>
                </a:solidFill>
              </a:rPr>
              <a:t>0.27</a:t>
            </a:r>
            <a:r>
              <a:rPr lang="en-US" dirty="0"/>
              <a:t>.</a:t>
            </a:r>
          </a:p>
          <a:p>
            <a:pPr marL="657967" lvl="2" indent="-285750"/>
            <a:r>
              <a:rPr lang="en-US" dirty="0"/>
              <a:t>This figure was based on a report called </a:t>
            </a:r>
            <a:r>
              <a:rPr lang="en-US" i="1" dirty="0"/>
              <a:t>Fair Progress? </a:t>
            </a:r>
            <a:r>
              <a:rPr lang="en-AU" i="1" dirty="0"/>
              <a:t>Economic Mobility across Generations around the World</a:t>
            </a:r>
            <a:r>
              <a:rPr lang="en-AU" dirty="0"/>
              <a:t>: </a:t>
            </a:r>
          </a:p>
          <a:p>
            <a:pPr marL="657967" lvl="2" indent="-285750"/>
            <a:endParaRPr lang="en-AU" i="1" dirty="0"/>
          </a:p>
          <a:p>
            <a:pPr marL="657967" lvl="2" indent="-285750"/>
            <a:endParaRPr lang="en-AU" i="1" dirty="0"/>
          </a:p>
          <a:p>
            <a:pPr marL="657967" lvl="2" indent="-285750"/>
            <a:endParaRPr lang="en-AU" i="1" dirty="0"/>
          </a:p>
          <a:p>
            <a:pPr marL="657967" lvl="2" indent="-285750"/>
            <a:endParaRPr lang="en-AU" i="1" dirty="0"/>
          </a:p>
          <a:p>
            <a:pPr marL="657967" lvl="2" indent="-285750"/>
            <a:endParaRPr lang="en-AU" i="1" dirty="0"/>
          </a:p>
          <a:p>
            <a:pPr marL="657967" lvl="2" indent="-285750"/>
            <a:endParaRPr lang="en-AU" i="1" dirty="0"/>
          </a:p>
          <a:p>
            <a:pPr marL="657967" lvl="2" indent="-285750"/>
            <a:endParaRPr lang="en-AU" i="1" dirty="0"/>
          </a:p>
          <a:p>
            <a:pPr lvl="2" indent="0">
              <a:buNone/>
            </a:pPr>
            <a:endParaRPr lang="en-AU" sz="900" i="1" dirty="0"/>
          </a:p>
          <a:p>
            <a:pPr marL="657967" lvl="2" indent="-285750"/>
            <a:r>
              <a:rPr lang="en-AU" dirty="0"/>
              <a:t>But this figure was for the previous generation; it was a statistic from the 1980s.</a:t>
            </a:r>
          </a:p>
          <a:p>
            <a:pPr marL="657967" lvl="2" indent="-285750"/>
            <a:r>
              <a:rPr lang="en-AU" dirty="0"/>
              <a:t>After being called out on Twitter, the NYT changed their graphic. </a:t>
            </a:r>
          </a:p>
          <a:p>
            <a:pPr marL="657967" lvl="2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434C5-A022-1247-A418-3EB184D7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08" y="1512757"/>
            <a:ext cx="3675686" cy="25353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3D0203-6A22-5E4D-826D-90D1F88E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the data source </a:t>
            </a:r>
            <a:r>
              <a:rPr lang="en-US" dirty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6326BF-1B95-2C4F-B5FB-822BBF7DB5D6}"/>
              </a:ext>
            </a:extLst>
          </p:cNvPr>
          <p:cNvGrpSpPr/>
          <p:nvPr/>
        </p:nvGrpSpPr>
        <p:grpSpPr>
          <a:xfrm>
            <a:off x="893136" y="4728002"/>
            <a:ext cx="7434555" cy="1804370"/>
            <a:chOff x="669852" y="4855595"/>
            <a:chExt cx="7434555" cy="18043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CB5917-3FB8-8440-B60E-29A1793F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4F8FA"/>
                </a:clrFrom>
                <a:clrTo>
                  <a:srgbClr val="F4F8FA">
                    <a:alpha val="0"/>
                  </a:srgbClr>
                </a:clrTo>
              </a:clrChange>
            </a:blip>
            <a:srcRect b="64161"/>
            <a:stretch/>
          </p:blipFill>
          <p:spPr>
            <a:xfrm>
              <a:off x="669852" y="4855595"/>
              <a:ext cx="4848446" cy="87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D6BD61-0357-194B-B315-5D5EE96DB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810" y="5808464"/>
              <a:ext cx="5031597" cy="85150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7" name="Bent-Up Arrow 6">
              <a:extLst>
                <a:ext uri="{FF2B5EF4-FFF2-40B4-BE49-F238E27FC236}">
                  <a16:creationId xmlns:a16="http://schemas.microsoft.com/office/drawing/2014/main" id="{20DDE97E-65FF-4A40-9951-B929BE8167E0}"/>
                </a:ext>
              </a:extLst>
            </p:cNvPr>
            <p:cNvSpPr/>
            <p:nvPr/>
          </p:nvSpPr>
          <p:spPr bwMode="auto">
            <a:xfrm rot="5400000">
              <a:off x="2137145" y="5922335"/>
              <a:ext cx="712381" cy="629093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1F2BA1-7996-4640-8169-B34B0DDD3435}"/>
              </a:ext>
            </a:extLst>
          </p:cNvPr>
          <p:cNvSpPr txBox="1"/>
          <p:nvPr/>
        </p:nvSpPr>
        <p:spPr>
          <a:xfrm>
            <a:off x="1520457" y="6636489"/>
            <a:ext cx="680483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50" dirty="0"/>
              <a:t>See full thread there. Very entertaining: </a:t>
            </a:r>
            <a:r>
              <a:rPr lang="en-AU" sz="900" dirty="0">
                <a:hlinkClick r:id="rId5"/>
              </a:rPr>
              <a:t>https://twitter.com/Noahpinion/status/1064342405564919808</a:t>
            </a:r>
            <a:r>
              <a:rPr lang="en-AU" sz="900" dirty="0"/>
              <a:t> 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8403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C2657-7373-1C4B-BDEB-8A165DCC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"/>
          <a:stretch/>
        </p:blipFill>
        <p:spPr>
          <a:xfrm>
            <a:off x="608150" y="1180764"/>
            <a:ext cx="5437601" cy="53806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9B518-CF0B-3D4F-B228-3E036B4420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1604" y="2413213"/>
            <a:ext cx="405798" cy="1021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23193E-2E44-104D-A015-8AACF369C27B}"/>
              </a:ext>
            </a:extLst>
          </p:cNvPr>
          <p:cNvSpPr txBox="1"/>
          <p:nvPr/>
        </p:nvSpPr>
        <p:spPr>
          <a:xfrm>
            <a:off x="3813360" y="2130030"/>
            <a:ext cx="9662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C584E"/>
                </a:solidFill>
              </a:rPr>
              <a:t>Updated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18424-C40A-2341-8677-260371825F68}"/>
              </a:ext>
            </a:extLst>
          </p:cNvPr>
          <p:cNvGrpSpPr/>
          <p:nvPr/>
        </p:nvGrpSpPr>
        <p:grpSpPr>
          <a:xfrm>
            <a:off x="4675510" y="2126753"/>
            <a:ext cx="966214" cy="1917129"/>
            <a:chOff x="4675510" y="2126753"/>
            <a:chExt cx="966214" cy="19171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655FE4-3D33-8A49-AFF5-E4CEDF3C26F1}"/>
                </a:ext>
              </a:extLst>
            </p:cNvPr>
            <p:cNvSpPr/>
            <p:nvPr/>
          </p:nvSpPr>
          <p:spPr bwMode="auto">
            <a:xfrm>
              <a:off x="4882872" y="3427656"/>
              <a:ext cx="616226" cy="616226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103B1E1-54C0-A149-A80A-94BA857F5A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6969" y="2413213"/>
              <a:ext cx="144922" cy="10144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E5083F-FBB9-3C47-AA88-C88AF56FBA09}"/>
                </a:ext>
              </a:extLst>
            </p:cNvPr>
            <p:cNvSpPr txBox="1"/>
            <p:nvPr/>
          </p:nvSpPr>
          <p:spPr>
            <a:xfrm>
              <a:off x="4675510" y="2126753"/>
              <a:ext cx="966214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2"/>
                  </a:solidFill>
                </a:rPr>
                <a:t>Original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DD909-6549-5D4C-8858-661A16025206}"/>
              </a:ext>
            </a:extLst>
          </p:cNvPr>
          <p:cNvSpPr/>
          <p:nvPr/>
        </p:nvSpPr>
        <p:spPr>
          <a:xfrm>
            <a:off x="5535003" y="1078277"/>
            <a:ext cx="28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chemeClr val="accent2"/>
                </a:solidFill>
                <a:latin typeface="PT Serif Caption" panose="02060603050505020204" pitchFamily="18" charset="77"/>
                <a:cs typeface="Angsana New" panose="02020603050405020304" pitchFamily="18" charset="-34"/>
              </a:rPr>
              <a:t>“…society is now the more equal of the two countries.”</a:t>
            </a:r>
            <a:endParaRPr lang="en-US" sz="1200" dirty="0">
              <a:solidFill>
                <a:schemeClr val="accent2"/>
              </a:solidFill>
              <a:latin typeface="PT Serif Caption" panose="02060603050505020204" pitchFamily="18" charset="77"/>
              <a:cs typeface="Angsana New" panose="02020603050405020304" pitchFamily="18" charset="-34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54ABD1-B286-A94B-AFBE-C91880CF7A9B}"/>
              </a:ext>
            </a:extLst>
          </p:cNvPr>
          <p:cNvCxnSpPr>
            <a:cxnSpLocks/>
          </p:cNvCxnSpPr>
          <p:nvPr/>
        </p:nvCxnSpPr>
        <p:spPr bwMode="auto">
          <a:xfrm>
            <a:off x="3670300" y="1244264"/>
            <a:ext cx="182879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519DA58C-DA76-B343-98A7-6A37487D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the data source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1A0C8E-C73C-C349-AC0C-45AC628C0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603"/>
          <a:stretch/>
        </p:blipFill>
        <p:spPr>
          <a:xfrm>
            <a:off x="6214148" y="3353545"/>
            <a:ext cx="2594966" cy="60176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18E9AB-8867-A04C-9653-2DA0DEAD162A}"/>
              </a:ext>
            </a:extLst>
          </p:cNvPr>
          <p:cNvCxnSpPr>
            <a:cxnSpLocks/>
          </p:cNvCxnSpPr>
          <p:nvPr/>
        </p:nvCxnSpPr>
        <p:spPr bwMode="auto">
          <a:xfrm>
            <a:off x="1459943" y="1450060"/>
            <a:ext cx="31247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67FDDE-2354-D74B-97C0-B8FBB551EB8D}"/>
              </a:ext>
            </a:extLst>
          </p:cNvPr>
          <p:cNvSpPr txBox="1"/>
          <p:nvPr/>
        </p:nvSpPr>
        <p:spPr>
          <a:xfrm>
            <a:off x="6372513" y="2726891"/>
            <a:ext cx="220794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But, the incorrect data point spreads: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848B9D-4F84-D842-8CBE-DE5A17A40A9A}"/>
              </a:ext>
            </a:extLst>
          </p:cNvPr>
          <p:cNvGrpSpPr/>
          <p:nvPr/>
        </p:nvGrpSpPr>
        <p:grpSpPr>
          <a:xfrm>
            <a:off x="1459944" y="1754372"/>
            <a:ext cx="3824437" cy="404037"/>
            <a:chOff x="1459944" y="1754372"/>
            <a:chExt cx="3824437" cy="4040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3711D42-6F78-274B-AC1B-B03291AA9186}"/>
                </a:ext>
              </a:extLst>
            </p:cNvPr>
            <p:cNvSpPr/>
            <p:nvPr/>
          </p:nvSpPr>
          <p:spPr bwMode="auto">
            <a:xfrm>
              <a:off x="2700670" y="1754372"/>
              <a:ext cx="2583711" cy="2232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4CAEB8-4F55-094C-B983-90BE90A1B686}"/>
                </a:ext>
              </a:extLst>
            </p:cNvPr>
            <p:cNvSpPr/>
            <p:nvPr/>
          </p:nvSpPr>
          <p:spPr bwMode="auto">
            <a:xfrm>
              <a:off x="1459944" y="1945066"/>
              <a:ext cx="1261992" cy="2133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0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3348</TotalTime>
  <Words>1006</Words>
  <Application>Microsoft Macintosh PowerPoint</Application>
  <PresentationFormat>On-screen Show (4:3)</PresentationFormat>
  <Paragraphs>292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PT Serif Caption</vt:lpstr>
      <vt:lpstr>Grattan2017</vt:lpstr>
      <vt:lpstr>Do people living outside of a capital city have lower incomes?</vt:lpstr>
      <vt:lpstr>Data can feel scary,  but most of what we need to do is mathematically simple</vt:lpstr>
      <vt:lpstr>Using data</vt:lpstr>
      <vt:lpstr>1. Have a question or idea you would like to explore</vt:lpstr>
      <vt:lpstr>2a. Find relevant data</vt:lpstr>
      <vt:lpstr>2b. Documenting your work</vt:lpstr>
      <vt:lpstr>2c. Check the data source</vt:lpstr>
      <vt:lpstr>2c. Check the data source Example</vt:lpstr>
      <vt:lpstr>2c. Check the data source</vt:lpstr>
      <vt:lpstr>2c. Check the data</vt:lpstr>
      <vt:lpstr>2c. Check the data</vt:lpstr>
      <vt:lpstr>2d. Generating more useful data</vt:lpstr>
      <vt:lpstr>2e. Check data again</vt:lpstr>
      <vt:lpstr>3. Analyse your data</vt:lpstr>
      <vt:lpstr>4. Present your analysis</vt:lpstr>
      <vt:lpstr>4. Present your analysis</vt:lpstr>
      <vt:lpstr>Extra resources</vt:lpstr>
      <vt:lpstr>Introduction to Excel concepts</vt:lpstr>
      <vt:lpstr>What is Excel?</vt:lpstr>
      <vt:lpstr>What is a function?</vt:lpstr>
      <vt:lpstr>What can functions do?</vt:lpstr>
      <vt:lpstr>What can functions do? Excel:</vt:lpstr>
      <vt:lpstr>What can functions do? Excel:</vt:lpstr>
      <vt:lpstr>What can functions do?  R:</vt:lpstr>
      <vt:lpstr>What can functions do?  R:        continued</vt:lpstr>
      <vt:lpstr>What else can functions do?   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60</cp:revision>
  <dcterms:created xsi:type="dcterms:W3CDTF">2017-11-22T22:25:43Z</dcterms:created>
  <dcterms:modified xsi:type="dcterms:W3CDTF">2019-01-14T09:28:32Z</dcterms:modified>
</cp:coreProperties>
</file>