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4"/>
  </p:notesMasterIdLst>
  <p:sldIdLst>
    <p:sldId id="628" r:id="rId2"/>
    <p:sldId id="629" r:id="rId3"/>
  </p:sldIdLst>
  <p:sldSz cx="17543463" cy="7977188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695990"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391980"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2087970"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783958" algn="l" rtl="0" eaLnBrk="0" fontAlgn="base" hangingPunct="0">
      <a:spcBef>
        <a:spcPct val="0"/>
      </a:spcBef>
      <a:spcAft>
        <a:spcPct val="0"/>
      </a:spcAft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3479949" algn="l" defTabSz="1391980" rtl="0" eaLnBrk="1" latinLnBrk="0" hangingPunct="1"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4175939" algn="l" defTabSz="1391980" rtl="0" eaLnBrk="1" latinLnBrk="0" hangingPunct="1"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4871929" algn="l" defTabSz="1391980" rtl="0" eaLnBrk="1" latinLnBrk="0" hangingPunct="1"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5567919" algn="l" defTabSz="1391980" rtl="0" eaLnBrk="1" latinLnBrk="0" hangingPunct="1">
      <a:defRPr sz="3653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3" userDrawn="1">
          <p15:clr>
            <a:srgbClr val="A4A3A4"/>
          </p15:clr>
        </p15:guide>
        <p15:guide id="2" orient="horz" pos="2513" userDrawn="1">
          <p15:clr>
            <a:srgbClr val="A4A3A4"/>
          </p15:clr>
        </p15:guide>
        <p15:guide id="3" pos="3666" userDrawn="1">
          <p15:clr>
            <a:srgbClr val="A4A3A4"/>
          </p15:clr>
        </p15:guide>
        <p15:guide id="4" pos="11051" userDrawn="1">
          <p15:clr>
            <a:srgbClr val="A4A3A4"/>
          </p15:clr>
        </p15:guide>
        <p15:guide id="6" pos="7368" userDrawn="1">
          <p15:clr>
            <a:srgbClr val="A4A3A4"/>
          </p15:clr>
        </p15:guide>
        <p15:guide id="7" pos="3965" userDrawn="1">
          <p15:clr>
            <a:srgbClr val="A4A3A4"/>
          </p15:clr>
        </p15:guide>
        <p15:guide id="8" pos="7683" userDrawn="1">
          <p15:clr>
            <a:srgbClr val="A4A3A4"/>
          </p15:clr>
        </p15:guide>
        <p15:guide id="9" orient="horz" pos="18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25B"/>
    <a:srgbClr val="FFCF7A"/>
    <a:srgbClr val="B34E51"/>
    <a:srgbClr val="814142"/>
    <a:srgbClr val="FEF0DE"/>
    <a:srgbClr val="FFE07F"/>
    <a:srgbClr val="FFC35A"/>
    <a:srgbClr val="F68B33"/>
    <a:srgbClr val="D4582A"/>
    <a:srgbClr val="A02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5" autoAdjust="0"/>
    <p:restoredTop sz="85486" autoAdjust="0"/>
  </p:normalViewPr>
  <p:slideViewPr>
    <p:cSldViewPr>
      <p:cViewPr varScale="1">
        <p:scale>
          <a:sx n="97" d="100"/>
          <a:sy n="97" d="100"/>
        </p:scale>
        <p:origin x="264" y="1104"/>
      </p:cViewPr>
      <p:guideLst>
        <p:guide orient="horz" pos="4363"/>
        <p:guide orient="horz" pos="2513"/>
        <p:guide pos="3666"/>
        <p:guide pos="11051"/>
        <p:guide pos="7368"/>
        <p:guide pos="3965"/>
        <p:guide pos="7683"/>
        <p:guide orient="horz" pos="185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Sheet1!$A$2:$A$20</c:f>
              <c:strCache>
                <c:ptCount val="18"/>
                <c:pt idx="1">
                  <c:v>Legal, Social and Welfare Professionals</c:v>
                </c:pt>
                <c:pt idx="5">
                  <c:v>Business, HR, Marketing Professionals</c:v>
                </c:pt>
                <c:pt idx="9">
                  <c:v>Other Clerical and Administrative Workers</c:v>
                </c:pt>
                <c:pt idx="13">
                  <c:v>Other</c:v>
                </c:pt>
                <c:pt idx="17">
                  <c:v>Not employed</c:v>
                </c:pt>
              </c:strCache>
            </c:strRef>
          </c:cat>
          <c:val>
            <c:numRef>
              <c:f>Sheet1!$B$2:$B$20</c:f>
              <c:numCache>
                <c:formatCode>0.00</c:formatCode>
                <c:ptCount val="19"/>
                <c:pt idx="0">
                  <c:v>60.43535814090307</c:v>
                </c:pt>
                <c:pt idx="1">
                  <c:v>58.373741141365166</c:v>
                </c:pt>
                <c:pt idx="2">
                  <c:v>52.49682850882251</c:v>
                </c:pt>
                <c:pt idx="4">
                  <c:v>10.383879982350345</c:v>
                </c:pt>
                <c:pt idx="5">
                  <c:v>11.674748228273032</c:v>
                </c:pt>
                <c:pt idx="6">
                  <c:v>10.990658516895399</c:v>
                </c:pt>
                <c:pt idx="8">
                  <c:v>3.5740550080894251</c:v>
                </c:pt>
                <c:pt idx="9">
                  <c:v>3.7175183389282607</c:v>
                </c:pt>
                <c:pt idx="10">
                  <c:v>4.1633029639026642</c:v>
                </c:pt>
                <c:pt idx="12">
                  <c:v>20.723635828798336</c:v>
                </c:pt>
                <c:pt idx="13">
                  <c:v>20.129304985701857</c:v>
                </c:pt>
                <c:pt idx="14">
                  <c:v>25.810171837158343</c:v>
                </c:pt>
                <c:pt idx="16">
                  <c:v>4.8830710398588026</c:v>
                </c:pt>
                <c:pt idx="17">
                  <c:v>6.1046873057316926</c:v>
                </c:pt>
                <c:pt idx="18">
                  <c:v>6.5390381732210816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E4-7C41-8EC1-BD1AD30D8F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Sheet1!$A$2:$A$20</c:f>
              <c:strCache>
                <c:ptCount val="18"/>
                <c:pt idx="1">
                  <c:v>Legal, Social and Welfare Professionals</c:v>
                </c:pt>
                <c:pt idx="5">
                  <c:v>Business, HR, Marketing Professionals</c:v>
                </c:pt>
                <c:pt idx="9">
                  <c:v>Other Clerical and Administrative Workers</c:v>
                </c:pt>
                <c:pt idx="13">
                  <c:v>Other</c:v>
                </c:pt>
                <c:pt idx="17">
                  <c:v>Not employed</c:v>
                </c:pt>
              </c:strCache>
            </c:strRef>
          </c:cat>
          <c:val>
            <c:numRef>
              <c:f>Sheet1!$C$2:$C$20</c:f>
              <c:numCache>
                <c:formatCode>0.00</c:formatCode>
                <c:ptCount val="19"/>
                <c:pt idx="0">
                  <c:v>59.438800193517174</c:v>
                </c:pt>
                <c:pt idx="1">
                  <c:v>58.748450149514987</c:v>
                </c:pt>
                <c:pt idx="2">
                  <c:v>53.542336915599975</c:v>
                </c:pt>
                <c:pt idx="4">
                  <c:v>7.8567972907595554</c:v>
                </c:pt>
                <c:pt idx="5">
                  <c:v>8.5260010210779669</c:v>
                </c:pt>
                <c:pt idx="6">
                  <c:v>9.2682592922171256</c:v>
                </c:pt>
                <c:pt idx="8">
                  <c:v>5.2830188679245289</c:v>
                </c:pt>
                <c:pt idx="9">
                  <c:v>4.9668149660856242</c:v>
                </c:pt>
                <c:pt idx="10">
                  <c:v>5.7567253063180228</c:v>
                </c:pt>
                <c:pt idx="12">
                  <c:v>17.726173197871326</c:v>
                </c:pt>
                <c:pt idx="13">
                  <c:v>18.160600977317475</c:v>
                </c:pt>
                <c:pt idx="14">
                  <c:v>22.547744541036344</c:v>
                </c:pt>
                <c:pt idx="16">
                  <c:v>9.6952104499274316</c:v>
                </c:pt>
                <c:pt idx="17">
                  <c:v>9.5981328860039383</c:v>
                </c:pt>
                <c:pt idx="18">
                  <c:v>8.8849339448285303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E4-7C41-8EC1-BD1AD30D8F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900000" spcFirstLastPara="1" vertOverflow="ellipsis" wrap="square" anchor="t" anchorCtr="0"/>
          <a:lstStyle/>
          <a:p>
            <a:pPr algn="just"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Sheet1!$A$2:$A$20</c:f>
              <c:strCache>
                <c:ptCount val="18"/>
                <c:pt idx="1">
                  <c:v>Business, HR, Marketing Professionals</c:v>
                </c:pt>
                <c:pt idx="5">
                  <c:v>Specialist Managers</c:v>
                </c:pt>
                <c:pt idx="9">
                  <c:v>Legal, Social and Welfare Professionals</c:v>
                </c:pt>
                <c:pt idx="13">
                  <c:v>Other</c:v>
                </c:pt>
                <c:pt idx="17">
                  <c:v>Not employed</c:v>
                </c:pt>
              </c:strCache>
            </c:strRef>
          </c:cat>
          <c:val>
            <c:numRef>
              <c:f>Sheet1!$B$2:$B$20</c:f>
              <c:numCache>
                <c:formatCode>0.00</c:formatCode>
                <c:ptCount val="19"/>
                <c:pt idx="0">
                  <c:v>10.082537627447808</c:v>
                </c:pt>
                <c:pt idx="1">
                  <c:v>12.049792531120332</c:v>
                </c:pt>
                <c:pt idx="2">
                  <c:v>10.883208326955456</c:v>
                </c:pt>
                <c:pt idx="4">
                  <c:v>7.7196957436478391</c:v>
                </c:pt>
                <c:pt idx="5">
                  <c:v>7.9004149377593356</c:v>
                </c:pt>
                <c:pt idx="6">
                  <c:v>7.2095515077299863</c:v>
                </c:pt>
                <c:pt idx="8">
                  <c:v>8.9820359281437128</c:v>
                </c:pt>
                <c:pt idx="9">
                  <c:v>8.8298755186721998</c:v>
                </c:pt>
                <c:pt idx="10">
                  <c:v>7.8830552579213231</c:v>
                </c:pt>
                <c:pt idx="12">
                  <c:v>59.313804822786857</c:v>
                </c:pt>
                <c:pt idx="13">
                  <c:v>56.564315352697093</c:v>
                </c:pt>
                <c:pt idx="14">
                  <c:v>57.921322516454921</c:v>
                </c:pt>
                <c:pt idx="16">
                  <c:v>13.901925877973781</c:v>
                </c:pt>
                <c:pt idx="17">
                  <c:v>14.655601659751039</c:v>
                </c:pt>
                <c:pt idx="18">
                  <c:v>16.102862390938313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F0-7A45-94F5-42F0CFB48C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Sheet1!$A$2:$A$20</c:f>
              <c:strCache>
                <c:ptCount val="18"/>
                <c:pt idx="1">
                  <c:v>Business, HR, Marketing Professionals</c:v>
                </c:pt>
                <c:pt idx="5">
                  <c:v>Specialist Managers</c:v>
                </c:pt>
                <c:pt idx="9">
                  <c:v>Legal, Social and Welfare Professionals</c:v>
                </c:pt>
                <c:pt idx="13">
                  <c:v>Other</c:v>
                </c:pt>
                <c:pt idx="17">
                  <c:v>Not employed</c:v>
                </c:pt>
              </c:strCache>
            </c:strRef>
          </c:cat>
          <c:val>
            <c:numRef>
              <c:f>Sheet1!$C$2:$C$20</c:f>
              <c:numCache>
                <c:formatCode>0.00</c:formatCode>
                <c:ptCount val="19"/>
                <c:pt idx="0">
                  <c:v>11.031710585082626</c:v>
                </c:pt>
                <c:pt idx="1">
                  <c:v>12.398011816561944</c:v>
                </c:pt>
                <c:pt idx="2">
                  <c:v>11.041808790566222</c:v>
                </c:pt>
                <c:pt idx="4">
                  <c:v>6.5207682000893259</c:v>
                </c:pt>
                <c:pt idx="5">
                  <c:v>6.1521147894588761</c:v>
                </c:pt>
                <c:pt idx="6">
                  <c:v>6.1202611831205536</c:v>
                </c:pt>
                <c:pt idx="8">
                  <c:v>3.2246538633318442</c:v>
                </c:pt>
                <c:pt idx="9">
                  <c:v>4.0420144424645965</c:v>
                </c:pt>
                <c:pt idx="10">
                  <c:v>3.5181756164116553</c:v>
                </c:pt>
                <c:pt idx="12">
                  <c:v>58.776239392585971</c:v>
                </c:pt>
                <c:pt idx="13">
                  <c:v>56.65384976085528</c:v>
                </c:pt>
                <c:pt idx="14">
                  <c:v>58.717473930416133</c:v>
                </c:pt>
                <c:pt idx="16">
                  <c:v>20.446627958910227</c:v>
                </c:pt>
                <c:pt idx="17">
                  <c:v>20.754009190659289</c:v>
                </c:pt>
                <c:pt idx="18">
                  <c:v>20.60228047948543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F0-7A45-94F5-42F0CFB48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900000" spcFirstLastPara="1" vertOverflow="ellipsis" wrap="square" anchor="t" anchorCtr="0"/>
          <a:lstStyle/>
          <a:p>
            <a:pPr algn="just"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Sheet1!$A$2:$A$20</c:f>
              <c:strCache>
                <c:ptCount val="18"/>
                <c:pt idx="1">
                  <c:v>Health Professionals</c:v>
                </c:pt>
                <c:pt idx="5">
                  <c:v>Carers and Aides</c:v>
                </c:pt>
                <c:pt idx="9">
                  <c:v>Health and Welfare Support Workers</c:v>
                </c:pt>
                <c:pt idx="13">
                  <c:v>Other</c:v>
                </c:pt>
                <c:pt idx="17">
                  <c:v>Not employed</c:v>
                </c:pt>
              </c:strCache>
            </c:strRef>
          </c:cat>
          <c:val>
            <c:numRef>
              <c:f>Sheet1!$B$2:$B$20</c:f>
              <c:numCache>
                <c:formatCode>0.00</c:formatCode>
                <c:ptCount val="19"/>
                <c:pt idx="0">
                  <c:v>76.699395770392755</c:v>
                </c:pt>
                <c:pt idx="1">
                  <c:v>79.574468085106389</c:v>
                </c:pt>
                <c:pt idx="2">
                  <c:v>80.778790389395198</c:v>
                </c:pt>
                <c:pt idx="4">
                  <c:v>1.1706948640483383</c:v>
                </c:pt>
                <c:pt idx="5">
                  <c:v>1.4700193423597678</c:v>
                </c:pt>
                <c:pt idx="6">
                  <c:v>2.7892847279756974</c:v>
                </c:pt>
                <c:pt idx="8">
                  <c:v>3.4365558912386707</c:v>
                </c:pt>
                <c:pt idx="9">
                  <c:v>3.0560928433268861</c:v>
                </c:pt>
                <c:pt idx="10">
                  <c:v>2.3474178403755865</c:v>
                </c:pt>
                <c:pt idx="12">
                  <c:v>15.105740181268875</c:v>
                </c:pt>
                <c:pt idx="13">
                  <c:v>12.611218568665368</c:v>
                </c:pt>
                <c:pt idx="14">
                  <c:v>9.527754763877363</c:v>
                </c:pt>
                <c:pt idx="16">
                  <c:v>3.5876132930513593</c:v>
                </c:pt>
                <c:pt idx="17">
                  <c:v>3.2882011605415857</c:v>
                </c:pt>
                <c:pt idx="18">
                  <c:v>4.5567522783761394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B2-D640-B490-A4880018A8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Sheet1!$A$2:$A$20</c:f>
              <c:strCache>
                <c:ptCount val="18"/>
                <c:pt idx="1">
                  <c:v>Health Professionals</c:v>
                </c:pt>
                <c:pt idx="5">
                  <c:v>Carers and Aides</c:v>
                </c:pt>
                <c:pt idx="9">
                  <c:v>Health and Welfare Support Workers</c:v>
                </c:pt>
                <c:pt idx="13">
                  <c:v>Other</c:v>
                </c:pt>
                <c:pt idx="17">
                  <c:v>Not employed</c:v>
                </c:pt>
              </c:strCache>
            </c:strRef>
          </c:cat>
          <c:val>
            <c:numRef>
              <c:f>Sheet1!$C$2:$C$20</c:f>
              <c:numCache>
                <c:formatCode>0.00</c:formatCode>
                <c:ptCount val="19"/>
                <c:pt idx="0">
                  <c:v>77.076290171479783</c:v>
                </c:pt>
                <c:pt idx="1">
                  <c:v>82.510460251046027</c:v>
                </c:pt>
                <c:pt idx="2">
                  <c:v>83.962569520054146</c:v>
                </c:pt>
                <c:pt idx="4">
                  <c:v>0.94089853773777032</c:v>
                </c:pt>
                <c:pt idx="5">
                  <c:v>0.79298665072723651</c:v>
                </c:pt>
                <c:pt idx="6">
                  <c:v>1.5095783185710503</c:v>
                </c:pt>
                <c:pt idx="8">
                  <c:v>1.0753126145574519</c:v>
                </c:pt>
                <c:pt idx="9">
                  <c:v>0.96035066746363806</c:v>
                </c:pt>
                <c:pt idx="10">
                  <c:v>1.150575287643822</c:v>
                </c:pt>
                <c:pt idx="12">
                  <c:v>9.0138894546047155</c:v>
                </c:pt>
                <c:pt idx="13">
                  <c:v>6.6427575214185985</c:v>
                </c:pt>
                <c:pt idx="14">
                  <c:v>5.7175646646852822</c:v>
                </c:pt>
                <c:pt idx="16">
                  <c:v>11.8936092216203</c:v>
                </c:pt>
                <c:pt idx="17">
                  <c:v>9.0934449093444911</c:v>
                </c:pt>
                <c:pt idx="18">
                  <c:v>7.6597122090456988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B2-D640-B490-A4880018A8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900000" spcFirstLastPara="1" vertOverflow="ellipsis" wrap="square" anchor="t" anchorCtr="0"/>
          <a:lstStyle/>
          <a:p>
            <a:pPr algn="just"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Sheet1!$A$2:$A$20</c:f>
              <c:strCache>
                <c:ptCount val="18"/>
                <c:pt idx="1">
                  <c:v>Education Professionals</c:v>
                </c:pt>
                <c:pt idx="5">
                  <c:v>Arts and Media Professionals</c:v>
                </c:pt>
                <c:pt idx="9">
                  <c:v>Sales Assistants and Salespersons</c:v>
                </c:pt>
                <c:pt idx="13">
                  <c:v>Other</c:v>
                </c:pt>
                <c:pt idx="17">
                  <c:v>Not employed</c:v>
                </c:pt>
              </c:strCache>
            </c:strRef>
          </c:cat>
          <c:val>
            <c:numRef>
              <c:f>Sheet1!$B$2:$B$20</c:f>
              <c:numCache>
                <c:formatCode>0.00</c:formatCode>
                <c:ptCount val="19"/>
                <c:pt idx="0">
                  <c:v>21.875</c:v>
                </c:pt>
                <c:pt idx="1">
                  <c:v>21.621621621621621</c:v>
                </c:pt>
                <c:pt idx="2">
                  <c:v>17.729257641921397</c:v>
                </c:pt>
                <c:pt idx="4">
                  <c:v>22.518382352941178</c:v>
                </c:pt>
                <c:pt idx="5">
                  <c:v>21.288411699370606</c:v>
                </c:pt>
                <c:pt idx="6">
                  <c:v>19.417758369723433</c:v>
                </c:pt>
                <c:pt idx="8">
                  <c:v>4.5496323529411766</c:v>
                </c:pt>
                <c:pt idx="9">
                  <c:v>4.035542391706775</c:v>
                </c:pt>
                <c:pt idx="10">
                  <c:v>5.6477438136826787</c:v>
                </c:pt>
                <c:pt idx="12">
                  <c:v>40.900735294117652</c:v>
                </c:pt>
                <c:pt idx="13">
                  <c:v>43.021103295075903</c:v>
                </c:pt>
                <c:pt idx="14">
                  <c:v>46.317321688500726</c:v>
                </c:pt>
                <c:pt idx="16">
                  <c:v>10.15625</c:v>
                </c:pt>
                <c:pt idx="17">
                  <c:v>10.033320992225102</c:v>
                </c:pt>
                <c:pt idx="18">
                  <c:v>10.887918486171762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62-3A4D-ADF1-FA46EA9040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Sheet1!$A$2:$A$20</c:f>
              <c:strCache>
                <c:ptCount val="18"/>
                <c:pt idx="1">
                  <c:v>Education Professionals</c:v>
                </c:pt>
                <c:pt idx="5">
                  <c:v>Arts and Media Professionals</c:v>
                </c:pt>
                <c:pt idx="9">
                  <c:v>Sales Assistants and Salespersons</c:v>
                </c:pt>
                <c:pt idx="13">
                  <c:v>Other</c:v>
                </c:pt>
                <c:pt idx="17">
                  <c:v>Not employed</c:v>
                </c:pt>
              </c:strCache>
            </c:strRef>
          </c:cat>
          <c:val>
            <c:numRef>
              <c:f>Sheet1!$C$2:$C$20</c:f>
              <c:numCache>
                <c:formatCode>0.00</c:formatCode>
                <c:ptCount val="19"/>
                <c:pt idx="0">
                  <c:v>23.632935260842238</c:v>
                </c:pt>
                <c:pt idx="1">
                  <c:v>23.607203151378727</c:v>
                </c:pt>
                <c:pt idx="2">
                  <c:v>24.253418922690486</c:v>
                </c:pt>
                <c:pt idx="4">
                  <c:v>12.099308610936518</c:v>
                </c:pt>
                <c:pt idx="5">
                  <c:v>13.196398424310635</c:v>
                </c:pt>
                <c:pt idx="6">
                  <c:v>11.024281328495674</c:v>
                </c:pt>
                <c:pt idx="8">
                  <c:v>4.5568824638592087</c:v>
                </c:pt>
                <c:pt idx="9">
                  <c:v>3.9673607203151375</c:v>
                </c:pt>
                <c:pt idx="10">
                  <c:v>5.4702763047725362</c:v>
                </c:pt>
                <c:pt idx="12">
                  <c:v>42.677561282212451</c:v>
                </c:pt>
                <c:pt idx="13">
                  <c:v>42.009003939223419</c:v>
                </c:pt>
                <c:pt idx="14">
                  <c:v>44.069215740999155</c:v>
                </c:pt>
                <c:pt idx="16">
                  <c:v>17.033312382149589</c:v>
                </c:pt>
                <c:pt idx="17">
                  <c:v>17.22003376477209</c:v>
                </c:pt>
                <c:pt idx="18">
                  <c:v>15.182807703042142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62-3A4D-ADF1-FA46EA9040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900000" spcFirstLastPara="1" vertOverflow="ellipsis" wrap="square" anchor="t" anchorCtr="0"/>
          <a:lstStyle/>
          <a:p>
            <a:pPr algn="just"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Sheet1!$A$2:$A$20</c:f>
              <c:strCache>
                <c:ptCount val="18"/>
                <c:pt idx="1">
                  <c:v>Health Professionals</c:v>
                </c:pt>
                <c:pt idx="5">
                  <c:v>Health and Welfare Support Workers</c:v>
                </c:pt>
                <c:pt idx="9">
                  <c:v>Design, Engineering, Science Professionals</c:v>
                </c:pt>
                <c:pt idx="13">
                  <c:v>Other</c:v>
                </c:pt>
                <c:pt idx="17">
                  <c:v>Not employed</c:v>
                </c:pt>
              </c:strCache>
            </c:strRef>
          </c:cat>
          <c:val>
            <c:numRef>
              <c:f>Sheet1!$B$2:$B$20</c:f>
              <c:numCache>
                <c:formatCode>0.00</c:formatCode>
                <c:ptCount val="19"/>
                <c:pt idx="0">
                  <c:v>92.303771661569826</c:v>
                </c:pt>
                <c:pt idx="1">
                  <c:v>93.539259608582881</c:v>
                </c:pt>
                <c:pt idx="2">
                  <c:v>93.718682891911243</c:v>
                </c:pt>
                <c:pt idx="4">
                  <c:v>0.22935779816513763</c:v>
                </c:pt>
                <c:pt idx="5">
                  <c:v>0.35369016741334591</c:v>
                </c:pt>
                <c:pt idx="6">
                  <c:v>0.5547602004294917</c:v>
                </c:pt>
                <c:pt idx="8">
                  <c:v>0.84097859327217117</c:v>
                </c:pt>
                <c:pt idx="9">
                  <c:v>0.35369016741334591</c:v>
                </c:pt>
                <c:pt idx="10">
                  <c:v>0.17895490336435219</c:v>
                </c:pt>
                <c:pt idx="12">
                  <c:v>3.1090723751274263</c:v>
                </c:pt>
                <c:pt idx="13">
                  <c:v>2.192879037962733</c:v>
                </c:pt>
                <c:pt idx="14">
                  <c:v>2.075876879026473</c:v>
                </c:pt>
                <c:pt idx="16">
                  <c:v>3.5168195718654434</c:v>
                </c:pt>
                <c:pt idx="17">
                  <c:v>3.5604810186276823</c:v>
                </c:pt>
                <c:pt idx="18">
                  <c:v>3.4717251252684322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2B-F943-B0B4-73B355FB67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Sheet1!$A$2:$A$20</c:f>
              <c:strCache>
                <c:ptCount val="18"/>
                <c:pt idx="1">
                  <c:v>Health Professionals</c:v>
                </c:pt>
                <c:pt idx="5">
                  <c:v>Health and Welfare Support Workers</c:v>
                </c:pt>
                <c:pt idx="9">
                  <c:v>Design, Engineering, Science Professionals</c:v>
                </c:pt>
                <c:pt idx="13">
                  <c:v>Other</c:v>
                </c:pt>
                <c:pt idx="17">
                  <c:v>Not employed</c:v>
                </c:pt>
              </c:strCache>
            </c:strRef>
          </c:cat>
          <c:val>
            <c:numRef>
              <c:f>Sheet1!$C$2:$C$20</c:f>
              <c:numCache>
                <c:formatCode>0.00</c:formatCode>
                <c:ptCount val="19"/>
                <c:pt idx="0">
                  <c:v>88.047512991833713</c:v>
                </c:pt>
                <c:pt idx="1">
                  <c:v>89.886196769456689</c:v>
                </c:pt>
                <c:pt idx="2">
                  <c:v>90.115798180314314</c:v>
                </c:pt>
                <c:pt idx="4">
                  <c:v>0.29695619896065328</c:v>
                </c:pt>
                <c:pt idx="5">
                  <c:v>0.3120411160058737</c:v>
                </c:pt>
                <c:pt idx="6">
                  <c:v>0.27570995312930796</c:v>
                </c:pt>
                <c:pt idx="8">
                  <c:v>0.64340509774808208</c:v>
                </c:pt>
                <c:pt idx="9">
                  <c:v>0.53230543318649048</c:v>
                </c:pt>
                <c:pt idx="10">
                  <c:v>0.42735042735042739</c:v>
                </c:pt>
                <c:pt idx="12">
                  <c:v>3.291264538480565</c:v>
                </c:pt>
                <c:pt idx="13">
                  <c:v>2.257709251101311</c:v>
                </c:pt>
                <c:pt idx="14">
                  <c:v>2.2056796250344326</c:v>
                </c:pt>
                <c:pt idx="16">
                  <c:v>7.7208611729769849</c:v>
                </c:pt>
                <c:pt idx="17">
                  <c:v>7.011747430249633</c:v>
                </c:pt>
                <c:pt idx="18">
                  <c:v>6.9754618141714921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2B-F943-B0B4-73B355FB67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900000" spcFirstLastPara="1" vertOverflow="ellipsis" wrap="square" anchor="t" anchorCtr="0"/>
          <a:lstStyle/>
          <a:p>
            <a:pPr algn="just"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Sheet1!$A$2:$A$20</c:f>
              <c:strCache>
                <c:ptCount val="18"/>
                <c:pt idx="1">
                  <c:v>Design, Engineering, Science Professionals</c:v>
                </c:pt>
                <c:pt idx="5">
                  <c:v>Specialist Managers</c:v>
                </c:pt>
                <c:pt idx="9">
                  <c:v>ICT Professionals</c:v>
                </c:pt>
                <c:pt idx="13">
                  <c:v>Other</c:v>
                </c:pt>
                <c:pt idx="17">
                  <c:v>Not employed</c:v>
                </c:pt>
              </c:strCache>
            </c:strRef>
          </c:cat>
          <c:val>
            <c:numRef>
              <c:f>Sheet1!$B$2:$B$20</c:f>
              <c:numCache>
                <c:formatCode>0.00</c:formatCode>
                <c:ptCount val="19"/>
                <c:pt idx="0">
                  <c:v>46.389155044536714</c:v>
                </c:pt>
                <c:pt idx="1">
                  <c:v>54.046674900864588</c:v>
                </c:pt>
                <c:pt idx="2">
                  <c:v>50.381514734827036</c:v>
                </c:pt>
                <c:pt idx="4">
                  <c:v>12.331878349125235</c:v>
                </c:pt>
                <c:pt idx="5">
                  <c:v>11.398946889423389</c:v>
                </c:pt>
                <c:pt idx="6">
                  <c:v>10.44784167812559</c:v>
                </c:pt>
                <c:pt idx="8">
                  <c:v>13.25455126157777</c:v>
                </c:pt>
                <c:pt idx="9">
                  <c:v>9.9720470649418189</c:v>
                </c:pt>
                <c:pt idx="10">
                  <c:v>6.9832025667987807</c:v>
                </c:pt>
                <c:pt idx="12">
                  <c:v>23.808509883246394</c:v>
                </c:pt>
                <c:pt idx="13">
                  <c:v>20.246375869466299</c:v>
                </c:pt>
                <c:pt idx="14">
                  <c:v>26.247674512658747</c:v>
                </c:pt>
                <c:pt idx="16">
                  <c:v>4.2159054615138931</c:v>
                </c:pt>
                <c:pt idx="17">
                  <c:v>4.335955275303907</c:v>
                </c:pt>
                <c:pt idx="18">
                  <c:v>5.9397665075898516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17-2A45-82A2-53741051DD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Sheet1!$A$2:$A$20</c:f>
              <c:strCache>
                <c:ptCount val="18"/>
                <c:pt idx="1">
                  <c:v>Design, Engineering, Science Professionals</c:v>
                </c:pt>
                <c:pt idx="5">
                  <c:v>Specialist Managers</c:v>
                </c:pt>
                <c:pt idx="9">
                  <c:v>ICT Professionals</c:v>
                </c:pt>
                <c:pt idx="13">
                  <c:v>Other</c:v>
                </c:pt>
                <c:pt idx="17">
                  <c:v>Not employed</c:v>
                </c:pt>
              </c:strCache>
            </c:strRef>
          </c:cat>
          <c:val>
            <c:numRef>
              <c:f>Sheet1!$C$2:$C$20</c:f>
              <c:numCache>
                <c:formatCode>0.00</c:formatCode>
                <c:ptCount val="19"/>
                <c:pt idx="0">
                  <c:v>41.662140141227596</c:v>
                </c:pt>
                <c:pt idx="1">
                  <c:v>46.8996062992126</c:v>
                </c:pt>
                <c:pt idx="2">
                  <c:v>41.139151275905824</c:v>
                </c:pt>
                <c:pt idx="4">
                  <c:v>10.374796306355242</c:v>
                </c:pt>
                <c:pt idx="5">
                  <c:v>9.6456692913385815</c:v>
                </c:pt>
                <c:pt idx="6">
                  <c:v>9.0370788100944601</c:v>
                </c:pt>
                <c:pt idx="8">
                  <c:v>7.0794857867101211</c:v>
                </c:pt>
                <c:pt idx="9">
                  <c:v>6.0531496062992121</c:v>
                </c:pt>
                <c:pt idx="10">
                  <c:v>6.5416607923304673</c:v>
                </c:pt>
                <c:pt idx="12">
                  <c:v>27.466956364294756</c:v>
                </c:pt>
                <c:pt idx="13">
                  <c:v>23.293963254593169</c:v>
                </c:pt>
                <c:pt idx="14">
                  <c:v>29.47976878612716</c:v>
                </c:pt>
                <c:pt idx="16">
                  <c:v>13.416621401412277</c:v>
                </c:pt>
                <c:pt idx="17">
                  <c:v>14.107611548556431</c:v>
                </c:pt>
                <c:pt idx="18">
                  <c:v>13.802340335542084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17-2A45-82A2-53741051D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900000" spcFirstLastPara="1" vertOverflow="ellipsis" wrap="square" anchor="t" anchorCtr="0"/>
          <a:lstStyle/>
          <a:p>
            <a:pPr algn="just"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Sheet1!$A$2:$A$20</c:f>
              <c:strCache>
                <c:ptCount val="18"/>
                <c:pt idx="1">
                  <c:v>Farmers and Farm Managers</c:v>
                </c:pt>
                <c:pt idx="5">
                  <c:v>Design, Engineering, Science Professionals</c:v>
                </c:pt>
                <c:pt idx="9">
                  <c:v>Business, HR, Marketing Professionals</c:v>
                </c:pt>
                <c:pt idx="13">
                  <c:v>Other</c:v>
                </c:pt>
                <c:pt idx="17">
                  <c:v>Not employed</c:v>
                </c:pt>
              </c:strCache>
            </c:strRef>
          </c:cat>
          <c:val>
            <c:numRef>
              <c:f>Sheet1!$B$2:$B$20</c:f>
              <c:numCache>
                <c:formatCode>0.00</c:formatCode>
                <c:ptCount val="19"/>
                <c:pt idx="0">
                  <c:v>25.278219395866451</c:v>
                </c:pt>
                <c:pt idx="1">
                  <c:v>26.987560843699299</c:v>
                </c:pt>
                <c:pt idx="2">
                  <c:v>30.779305828421744</c:v>
                </c:pt>
                <c:pt idx="4">
                  <c:v>21.78060413354531</c:v>
                </c:pt>
                <c:pt idx="5">
                  <c:v>22.552731206057327</c:v>
                </c:pt>
                <c:pt idx="6">
                  <c:v>19.384413883431563</c:v>
                </c:pt>
                <c:pt idx="8">
                  <c:v>6.412294647588765</c:v>
                </c:pt>
                <c:pt idx="9">
                  <c:v>8.9237425635478633</c:v>
                </c:pt>
                <c:pt idx="10">
                  <c:v>9.1683038637851997</c:v>
                </c:pt>
                <c:pt idx="12">
                  <c:v>42.978272390037091</c:v>
                </c:pt>
                <c:pt idx="13">
                  <c:v>36.99296917252569</c:v>
                </c:pt>
                <c:pt idx="14">
                  <c:v>36.542239685658146</c:v>
                </c:pt>
                <c:pt idx="16">
                  <c:v>3.5506094329623741</c:v>
                </c:pt>
                <c:pt idx="17">
                  <c:v>4.542996214169821</c:v>
                </c:pt>
                <c:pt idx="18">
                  <c:v>4.1257367387033401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F0-7A45-94F5-42F0CFB48C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Sheet1!$A$2:$A$20</c:f>
              <c:strCache>
                <c:ptCount val="18"/>
                <c:pt idx="1">
                  <c:v>Farmers and Farm Managers</c:v>
                </c:pt>
                <c:pt idx="5">
                  <c:v>Design, Engineering, Science Professionals</c:v>
                </c:pt>
                <c:pt idx="9">
                  <c:v>Business, HR, Marketing Professionals</c:v>
                </c:pt>
                <c:pt idx="13">
                  <c:v>Other</c:v>
                </c:pt>
                <c:pt idx="17">
                  <c:v>Not employed</c:v>
                </c:pt>
              </c:strCache>
            </c:strRef>
          </c:cat>
          <c:val>
            <c:numRef>
              <c:f>Sheet1!$C$2:$C$20</c:f>
              <c:numCache>
                <c:formatCode>0.00</c:formatCode>
                <c:ptCount val="19"/>
                <c:pt idx="0">
                  <c:v>6.9313593539703895</c:v>
                </c:pt>
                <c:pt idx="1">
                  <c:v>6.94687682428488</c:v>
                </c:pt>
                <c:pt idx="2">
                  <c:v>8.9856670341786113</c:v>
                </c:pt>
                <c:pt idx="4">
                  <c:v>18.169582772543741</c:v>
                </c:pt>
                <c:pt idx="5">
                  <c:v>14.594279042615293</c:v>
                </c:pt>
                <c:pt idx="6">
                  <c:v>12.899669239250274</c:v>
                </c:pt>
                <c:pt idx="8">
                  <c:v>7.5370121130551819</c:v>
                </c:pt>
                <c:pt idx="9">
                  <c:v>6.888499708114419</c:v>
                </c:pt>
                <c:pt idx="10">
                  <c:v>6.89084895259096</c:v>
                </c:pt>
                <c:pt idx="12">
                  <c:v>50.201884253028268</c:v>
                </c:pt>
                <c:pt idx="13">
                  <c:v>54.115586690017523</c:v>
                </c:pt>
                <c:pt idx="14">
                  <c:v>55.843439911797134</c:v>
                </c:pt>
                <c:pt idx="16">
                  <c:v>17.160161507402421</c:v>
                </c:pt>
                <c:pt idx="17">
                  <c:v>17.454757734967892</c:v>
                </c:pt>
                <c:pt idx="18">
                  <c:v>15.380374862183022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F0-7A45-94F5-42F0CFB48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900000" spcFirstLastPara="1" vertOverflow="ellipsis" wrap="square" anchor="t" anchorCtr="0"/>
          <a:lstStyle/>
          <a:p>
            <a:pPr algn="just"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Sheet1!$A$2:$A$20</c:f>
              <c:strCache>
                <c:ptCount val="18"/>
                <c:pt idx="1">
                  <c:v>Business, HR, Marketing Professionals</c:v>
                </c:pt>
                <c:pt idx="5">
                  <c:v>Specialist Managers</c:v>
                </c:pt>
                <c:pt idx="9">
                  <c:v>Numerical Clerks</c:v>
                </c:pt>
                <c:pt idx="13">
                  <c:v>Other</c:v>
                </c:pt>
                <c:pt idx="17">
                  <c:v>Not employed</c:v>
                </c:pt>
              </c:strCache>
            </c:strRef>
          </c:cat>
          <c:val>
            <c:numRef>
              <c:f>Sheet1!$B$2:$B$20</c:f>
              <c:numCache>
                <c:formatCode>0.00</c:formatCode>
                <c:ptCount val="19"/>
                <c:pt idx="0">
                  <c:v>41.463471273977056</c:v>
                </c:pt>
                <c:pt idx="1">
                  <c:v>39.412765469386194</c:v>
                </c:pt>
                <c:pt idx="2">
                  <c:v>34.655539245600437</c:v>
                </c:pt>
                <c:pt idx="4">
                  <c:v>14.481445357856115</c:v>
                </c:pt>
                <c:pt idx="5">
                  <c:v>13.266300919465523</c:v>
                </c:pt>
                <c:pt idx="6">
                  <c:v>12.501855486467321</c:v>
                </c:pt>
                <c:pt idx="8">
                  <c:v>4.6491105847382839</c:v>
                </c:pt>
                <c:pt idx="9">
                  <c:v>6.1533462045762999</c:v>
                </c:pt>
                <c:pt idx="10">
                  <c:v>6.1305272880209793</c:v>
                </c:pt>
                <c:pt idx="12">
                  <c:v>35.462821048720436</c:v>
                </c:pt>
                <c:pt idx="13">
                  <c:v>36.075162961405383</c:v>
                </c:pt>
                <c:pt idx="14">
                  <c:v>41.073048440566701</c:v>
                </c:pt>
                <c:pt idx="16">
                  <c:v>3.9431517347080955</c:v>
                </c:pt>
                <c:pt idx="17">
                  <c:v>5.0924244451665936</c:v>
                </c:pt>
                <c:pt idx="18">
                  <c:v>5.63902953934456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B2-D640-B490-A4880018A8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Sheet1!$A$2:$A$20</c:f>
              <c:strCache>
                <c:ptCount val="18"/>
                <c:pt idx="1">
                  <c:v>Business, HR, Marketing Professionals</c:v>
                </c:pt>
                <c:pt idx="5">
                  <c:v>Specialist Managers</c:v>
                </c:pt>
                <c:pt idx="9">
                  <c:v>Numerical Clerks</c:v>
                </c:pt>
                <c:pt idx="13">
                  <c:v>Other</c:v>
                </c:pt>
                <c:pt idx="17">
                  <c:v>Not employed</c:v>
                </c:pt>
              </c:strCache>
            </c:strRef>
          </c:cat>
          <c:val>
            <c:numRef>
              <c:f>Sheet1!$C$2:$C$20</c:f>
              <c:numCache>
                <c:formatCode>0.00</c:formatCode>
                <c:ptCount val="19"/>
                <c:pt idx="0">
                  <c:v>38.345414021089695</c:v>
                </c:pt>
                <c:pt idx="1">
                  <c:v>36.548913043478258</c:v>
                </c:pt>
                <c:pt idx="2">
                  <c:v>33.07416681654054</c:v>
                </c:pt>
                <c:pt idx="4">
                  <c:v>12.554550392388231</c:v>
                </c:pt>
                <c:pt idx="5">
                  <c:v>11.971618357487923</c:v>
                </c:pt>
                <c:pt idx="6">
                  <c:v>11.643124939474012</c:v>
                </c:pt>
                <c:pt idx="8">
                  <c:v>6.2875765578468288</c:v>
                </c:pt>
                <c:pt idx="9">
                  <c:v>7.3656400966183577</c:v>
                </c:pt>
                <c:pt idx="10">
                  <c:v>7.1635100922761916</c:v>
                </c:pt>
                <c:pt idx="12">
                  <c:v>30.743009121387512</c:v>
                </c:pt>
                <c:pt idx="13">
                  <c:v>31.752717391304341</c:v>
                </c:pt>
                <c:pt idx="14">
                  <c:v>36.203533334255631</c:v>
                </c:pt>
                <c:pt idx="16">
                  <c:v>12.069449907287746</c:v>
                </c:pt>
                <c:pt idx="17">
                  <c:v>12.361111111111111</c:v>
                </c:pt>
                <c:pt idx="18">
                  <c:v>11.915664817453619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B2-D640-B490-A4880018A8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900000" spcFirstLastPara="1" vertOverflow="ellipsis" wrap="square" anchor="t" anchorCtr="0"/>
          <a:lstStyle/>
          <a:p>
            <a:pPr algn="just"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Sheet1!$A$2:$A$20</c:f>
              <c:strCache>
                <c:ptCount val="18"/>
                <c:pt idx="1">
                  <c:v>ICT Professionals</c:v>
                </c:pt>
                <c:pt idx="5">
                  <c:v>Specialist Managers</c:v>
                </c:pt>
                <c:pt idx="9">
                  <c:v>Business, HR, Marketing Professionals</c:v>
                </c:pt>
                <c:pt idx="13">
                  <c:v>Other</c:v>
                </c:pt>
                <c:pt idx="17">
                  <c:v>Not employed</c:v>
                </c:pt>
              </c:strCache>
            </c:strRef>
          </c:cat>
          <c:val>
            <c:numRef>
              <c:f>Sheet1!$B$2:$B$20</c:f>
              <c:numCache>
                <c:formatCode>0.00</c:formatCode>
                <c:ptCount val="19"/>
                <c:pt idx="0">
                  <c:v>52.231061916291942</c:v>
                </c:pt>
                <c:pt idx="1">
                  <c:v>48.917647973261822</c:v>
                </c:pt>
                <c:pt idx="2">
                  <c:v>45.445064163605856</c:v>
                </c:pt>
                <c:pt idx="4">
                  <c:v>7.4961703809853244</c:v>
                </c:pt>
                <c:pt idx="5">
                  <c:v>8.9619525086471565</c:v>
                </c:pt>
                <c:pt idx="6">
                  <c:v>10.329660363669342</c:v>
                </c:pt>
                <c:pt idx="8">
                  <c:v>4.9513267776844394</c:v>
                </c:pt>
                <c:pt idx="9">
                  <c:v>6.1210213361315144</c:v>
                </c:pt>
                <c:pt idx="10">
                  <c:v>6.1987031242914794</c:v>
                </c:pt>
                <c:pt idx="12">
                  <c:v>29.752433661115752</c:v>
                </c:pt>
                <c:pt idx="13">
                  <c:v>30.360265827212324</c:v>
                </c:pt>
                <c:pt idx="14">
                  <c:v>31.388019770552777</c:v>
                </c:pt>
                <c:pt idx="16">
                  <c:v>5.5690072639225177</c:v>
                </c:pt>
                <c:pt idx="17">
                  <c:v>5.6391123547471924</c:v>
                </c:pt>
                <c:pt idx="18">
                  <c:v>6.6385525778805601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62-3A4D-ADF1-FA46EA9040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Sheet1!$A$2:$A$20</c:f>
              <c:strCache>
                <c:ptCount val="18"/>
                <c:pt idx="1">
                  <c:v>ICT Professionals</c:v>
                </c:pt>
                <c:pt idx="5">
                  <c:v>Specialist Managers</c:v>
                </c:pt>
                <c:pt idx="9">
                  <c:v>Business, HR, Marketing Professionals</c:v>
                </c:pt>
                <c:pt idx="13">
                  <c:v>Other</c:v>
                </c:pt>
                <c:pt idx="17">
                  <c:v>Not employed</c:v>
                </c:pt>
              </c:strCache>
            </c:strRef>
          </c:cat>
          <c:val>
            <c:numRef>
              <c:f>Sheet1!$C$2:$C$20</c:f>
              <c:numCache>
                <c:formatCode>0.00</c:formatCode>
                <c:ptCount val="19"/>
                <c:pt idx="0">
                  <c:v>36.333052985702267</c:v>
                </c:pt>
                <c:pt idx="1">
                  <c:v>32.086398497417434</c:v>
                </c:pt>
                <c:pt idx="2">
                  <c:v>26.837308512701181</c:v>
                </c:pt>
                <c:pt idx="4">
                  <c:v>7.8385197645079892</c:v>
                </c:pt>
                <c:pt idx="5">
                  <c:v>8.4989826263891075</c:v>
                </c:pt>
                <c:pt idx="6">
                  <c:v>9.036261392282336</c:v>
                </c:pt>
                <c:pt idx="8">
                  <c:v>10.109335576114383</c:v>
                </c:pt>
                <c:pt idx="9">
                  <c:v>11.222413523243075</c:v>
                </c:pt>
                <c:pt idx="10">
                  <c:v>10.335466356408766</c:v>
                </c:pt>
                <c:pt idx="12">
                  <c:v>31.875525651808239</c:v>
                </c:pt>
                <c:pt idx="13">
                  <c:v>33.275943027077787</c:v>
                </c:pt>
                <c:pt idx="14">
                  <c:v>35.621485359705254</c:v>
                </c:pt>
                <c:pt idx="16">
                  <c:v>13.843566021867115</c:v>
                </c:pt>
                <c:pt idx="17">
                  <c:v>14.916262325872593</c:v>
                </c:pt>
                <c:pt idx="18">
                  <c:v>18.169478378902461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62-3A4D-ADF1-FA46EA9040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900000" spcFirstLastPara="1" vertOverflow="ellipsis" wrap="square" anchor="t" anchorCtr="0"/>
          <a:lstStyle/>
          <a:p>
            <a:pPr algn="just"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Sheet1!$A$2:$A$20</c:f>
              <c:strCache>
                <c:ptCount val="18"/>
                <c:pt idx="1">
                  <c:v>Design, Engineering, Science Professionals</c:v>
                </c:pt>
                <c:pt idx="5">
                  <c:v>Engineering, ICT and Science Technicians</c:v>
                </c:pt>
                <c:pt idx="9">
                  <c:v>Specialist Managers</c:v>
                </c:pt>
                <c:pt idx="13">
                  <c:v>Other</c:v>
                </c:pt>
                <c:pt idx="17">
                  <c:v>Not employed</c:v>
                </c:pt>
              </c:strCache>
            </c:strRef>
          </c:cat>
          <c:val>
            <c:numRef>
              <c:f>Sheet1!$B$2:$B$20</c:f>
              <c:numCache>
                <c:formatCode>0.00</c:formatCode>
                <c:ptCount val="19"/>
                <c:pt idx="0">
                  <c:v>25.128950236106068</c:v>
                </c:pt>
                <c:pt idx="1">
                  <c:v>27.012866938901304</c:v>
                </c:pt>
                <c:pt idx="2">
                  <c:v>20.174648277773926</c:v>
                </c:pt>
                <c:pt idx="4">
                  <c:v>6.5019978205593896</c:v>
                </c:pt>
                <c:pt idx="5">
                  <c:v>6.4411742044841667</c:v>
                </c:pt>
                <c:pt idx="6">
                  <c:v>6.6463372375077965</c:v>
                </c:pt>
                <c:pt idx="8">
                  <c:v>7.9622230294224483</c:v>
                </c:pt>
                <c:pt idx="9">
                  <c:v>7.6045920332845363</c:v>
                </c:pt>
                <c:pt idx="10">
                  <c:v>6.3206043384849959</c:v>
                </c:pt>
                <c:pt idx="12">
                  <c:v>48.412640755539414</c:v>
                </c:pt>
                <c:pt idx="13">
                  <c:v>44.2252870020803</c:v>
                </c:pt>
                <c:pt idx="14">
                  <c:v>49.816342088848849</c:v>
                </c:pt>
                <c:pt idx="16">
                  <c:v>11.994188158372685</c:v>
                </c:pt>
                <c:pt idx="17">
                  <c:v>14.716079821249711</c:v>
                </c:pt>
                <c:pt idx="18">
                  <c:v>17.042068057384434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E4-7C41-8EC1-BD1AD30D8F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Sheet1!$A$2:$A$20</c:f>
              <c:strCache>
                <c:ptCount val="18"/>
                <c:pt idx="1">
                  <c:v>Design, Engineering, Science Professionals</c:v>
                </c:pt>
                <c:pt idx="5">
                  <c:v>Engineering, ICT and Science Technicians</c:v>
                </c:pt>
                <c:pt idx="9">
                  <c:v>Specialist Managers</c:v>
                </c:pt>
                <c:pt idx="13">
                  <c:v>Other</c:v>
                </c:pt>
                <c:pt idx="17">
                  <c:v>Not employed</c:v>
                </c:pt>
              </c:strCache>
            </c:strRef>
          </c:cat>
          <c:val>
            <c:numRef>
              <c:f>Sheet1!$C$2:$C$20</c:f>
              <c:numCache>
                <c:formatCode>0.00</c:formatCode>
                <c:ptCount val="19"/>
                <c:pt idx="0">
                  <c:v>23.431007500944364</c:v>
                </c:pt>
                <c:pt idx="1">
                  <c:v>25.529880478087652</c:v>
                </c:pt>
                <c:pt idx="2">
                  <c:v>20.367518190026026</c:v>
                </c:pt>
                <c:pt idx="4">
                  <c:v>6.8371917327721121</c:v>
                </c:pt>
                <c:pt idx="5">
                  <c:v>6.7357237715803455</c:v>
                </c:pt>
                <c:pt idx="6">
                  <c:v>6.9148653672526432</c:v>
                </c:pt>
                <c:pt idx="8">
                  <c:v>5.7039555339701042</c:v>
                </c:pt>
                <c:pt idx="9">
                  <c:v>5.7370517928286855</c:v>
                </c:pt>
                <c:pt idx="10">
                  <c:v>5.66147963248181</c:v>
                </c:pt>
                <c:pt idx="12">
                  <c:v>45.701796988829535</c:v>
                </c:pt>
                <c:pt idx="13">
                  <c:v>43.166002656042501</c:v>
                </c:pt>
                <c:pt idx="14">
                  <c:v>48.170375484624785</c:v>
                </c:pt>
                <c:pt idx="16">
                  <c:v>18.326048243483893</c:v>
                </c:pt>
                <c:pt idx="17">
                  <c:v>18.831341301460824</c:v>
                </c:pt>
                <c:pt idx="18">
                  <c:v>18.885761325614745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E4-7C41-8EC1-BD1AD30D8F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900000" spcFirstLastPara="1" vertOverflow="ellipsis" wrap="square" anchor="t" anchorCtr="0"/>
          <a:lstStyle/>
          <a:p>
            <a:pPr algn="just"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Sheet1!$A$2:$A$20</c:f>
              <c:strCache>
                <c:ptCount val="18"/>
                <c:pt idx="1">
                  <c:v>Education Professionals</c:v>
                </c:pt>
                <c:pt idx="5">
                  <c:v>Specialist Managers</c:v>
                </c:pt>
                <c:pt idx="9">
                  <c:v>Carers and Aides</c:v>
                </c:pt>
                <c:pt idx="13">
                  <c:v>Other</c:v>
                </c:pt>
                <c:pt idx="17">
                  <c:v>Not employed</c:v>
                </c:pt>
              </c:strCache>
            </c:strRef>
          </c:cat>
          <c:val>
            <c:numRef>
              <c:f>Sheet1!$B$2:$B$20</c:f>
              <c:numCache>
                <c:formatCode>0.00</c:formatCode>
                <c:ptCount val="19"/>
                <c:pt idx="0">
                  <c:v>75.229221021244868</c:v>
                </c:pt>
                <c:pt idx="1">
                  <c:v>76.390957086774051</c:v>
                </c:pt>
                <c:pt idx="2">
                  <c:v>77.048227774549687</c:v>
                </c:pt>
                <c:pt idx="4">
                  <c:v>4.5620573984345878</c:v>
                </c:pt>
                <c:pt idx="5">
                  <c:v>4.3928523081088393</c:v>
                </c:pt>
                <c:pt idx="6">
                  <c:v>3.8156110788301376</c:v>
                </c:pt>
                <c:pt idx="8">
                  <c:v>0.49944092433842713</c:v>
                </c:pt>
                <c:pt idx="9">
                  <c:v>0.50764857181535128</c:v>
                </c:pt>
                <c:pt idx="10">
                  <c:v>0.83930531344825354</c:v>
                </c:pt>
                <c:pt idx="12">
                  <c:v>16.459187476705186</c:v>
                </c:pt>
                <c:pt idx="13">
                  <c:v>15.58142683091917</c:v>
                </c:pt>
                <c:pt idx="14">
                  <c:v>15.191426173413365</c:v>
                </c:pt>
                <c:pt idx="16">
                  <c:v>3.250093179276929</c:v>
                </c:pt>
                <c:pt idx="17">
                  <c:v>3.1271152023825639</c:v>
                </c:pt>
                <c:pt idx="18">
                  <c:v>3.1054296597585385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2B-F943-B0B4-73B355FB67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Sheet1!$A$2:$A$20</c:f>
              <c:strCache>
                <c:ptCount val="18"/>
                <c:pt idx="1">
                  <c:v>Education Professionals</c:v>
                </c:pt>
                <c:pt idx="5">
                  <c:v>Specialist Managers</c:v>
                </c:pt>
                <c:pt idx="9">
                  <c:v>Carers and Aides</c:v>
                </c:pt>
                <c:pt idx="13">
                  <c:v>Other</c:v>
                </c:pt>
                <c:pt idx="17">
                  <c:v>Not employed</c:v>
                </c:pt>
              </c:strCache>
            </c:strRef>
          </c:cat>
          <c:val>
            <c:numRef>
              <c:f>Sheet1!$C$2:$C$20</c:f>
              <c:numCache>
                <c:formatCode>0.00</c:formatCode>
                <c:ptCount val="19"/>
                <c:pt idx="0">
                  <c:v>68.895420969250438</c:v>
                </c:pt>
                <c:pt idx="1">
                  <c:v>71.374968308966444</c:v>
                </c:pt>
                <c:pt idx="2">
                  <c:v>74.233878855056403</c:v>
                </c:pt>
                <c:pt idx="4">
                  <c:v>2.8439999236510087</c:v>
                </c:pt>
                <c:pt idx="5">
                  <c:v>2.3442913884898164</c:v>
                </c:pt>
                <c:pt idx="6">
                  <c:v>2.4825585186151136</c:v>
                </c:pt>
                <c:pt idx="8">
                  <c:v>1.4773529804737455</c:v>
                </c:pt>
                <c:pt idx="9">
                  <c:v>1.8017408941096931</c:v>
                </c:pt>
                <c:pt idx="10">
                  <c:v>2.4988589685075309</c:v>
                </c:pt>
                <c:pt idx="12">
                  <c:v>11.547784924891685</c:v>
                </c:pt>
                <c:pt idx="13">
                  <c:v>10.732696695681561</c:v>
                </c:pt>
                <c:pt idx="14">
                  <c:v>9.8405816000521575</c:v>
                </c:pt>
                <c:pt idx="16">
                  <c:v>15.235441201733121</c:v>
                </c:pt>
                <c:pt idx="17">
                  <c:v>13.746302712752472</c:v>
                </c:pt>
                <c:pt idx="18">
                  <c:v>10.944122057768794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2B-F943-B0B4-73B355FB67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900000" spcFirstLastPara="1" vertOverflow="ellipsis" wrap="square" anchor="t" anchorCtr="0"/>
          <a:lstStyle/>
          <a:p>
            <a:pPr algn="just"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Sheet1!$A$2:$A$20</c:f>
              <c:strCache>
                <c:ptCount val="18"/>
                <c:pt idx="1">
                  <c:v>Health Professionals</c:v>
                </c:pt>
                <c:pt idx="5">
                  <c:v>Health and Welfare Support Workers</c:v>
                </c:pt>
                <c:pt idx="9">
                  <c:v>Design, Engineering, Science Professionals</c:v>
                </c:pt>
                <c:pt idx="13">
                  <c:v>Other</c:v>
                </c:pt>
                <c:pt idx="17">
                  <c:v>Not employed</c:v>
                </c:pt>
              </c:strCache>
            </c:strRef>
          </c:cat>
          <c:val>
            <c:numRef>
              <c:f>Sheet1!$B$2:$B$20</c:f>
              <c:numCache>
                <c:formatCode>0.00</c:formatCode>
                <c:ptCount val="19"/>
                <c:pt idx="0">
                  <c:v>56.890368852459019</c:v>
                </c:pt>
                <c:pt idx="1">
                  <c:v>53.269441948687238</c:v>
                </c:pt>
                <c:pt idx="2">
                  <c:v>45.941198930889655</c:v>
                </c:pt>
                <c:pt idx="4">
                  <c:v>2.932889344262295</c:v>
                </c:pt>
                <c:pt idx="5">
                  <c:v>5.2311071178995707</c:v>
                </c:pt>
                <c:pt idx="6">
                  <c:v>8.6979763268423067</c:v>
                </c:pt>
                <c:pt idx="8">
                  <c:v>7.1977459016393439</c:v>
                </c:pt>
                <c:pt idx="9">
                  <c:v>6.6387141858839964</c:v>
                </c:pt>
                <c:pt idx="10">
                  <c:v>6.7048491790759837</c:v>
                </c:pt>
                <c:pt idx="12">
                  <c:v>28.470799180327859</c:v>
                </c:pt>
                <c:pt idx="13">
                  <c:v>28.75112309074574</c:v>
                </c:pt>
                <c:pt idx="14">
                  <c:v>32.157311951126374</c:v>
                </c:pt>
                <c:pt idx="16">
                  <c:v>4.5081967213114753</c:v>
                </c:pt>
                <c:pt idx="17">
                  <c:v>6.109613656783468</c:v>
                </c:pt>
                <c:pt idx="18">
                  <c:v>6.4986636120656733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17-2A45-82A2-53741051DD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Sheet1!$A$2:$A$20</c:f>
              <c:strCache>
                <c:ptCount val="18"/>
                <c:pt idx="1">
                  <c:v>Health Professionals</c:v>
                </c:pt>
                <c:pt idx="5">
                  <c:v>Health and Welfare Support Workers</c:v>
                </c:pt>
                <c:pt idx="9">
                  <c:v>Design, Engineering, Science Professionals</c:v>
                </c:pt>
                <c:pt idx="13">
                  <c:v>Other</c:v>
                </c:pt>
                <c:pt idx="17">
                  <c:v>Not employed</c:v>
                </c:pt>
              </c:strCache>
            </c:strRef>
          </c:cat>
          <c:val>
            <c:numRef>
              <c:f>Sheet1!$C$2:$C$20</c:f>
              <c:numCache>
                <c:formatCode>0.00</c:formatCode>
                <c:ptCount val="19"/>
                <c:pt idx="0">
                  <c:v>58.159597411933859</c:v>
                </c:pt>
                <c:pt idx="1">
                  <c:v>57.216991622803768</c:v>
                </c:pt>
                <c:pt idx="2">
                  <c:v>55.169102421750736</c:v>
                </c:pt>
                <c:pt idx="4">
                  <c:v>2.1669918866180549</c:v>
                </c:pt>
                <c:pt idx="5">
                  <c:v>3.3063978056193939</c:v>
                </c:pt>
                <c:pt idx="6">
                  <c:v>5.2036131200672209</c:v>
                </c:pt>
                <c:pt idx="8">
                  <c:v>5.8282838656670428</c:v>
                </c:pt>
                <c:pt idx="9">
                  <c:v>6.1679887315590483</c:v>
                </c:pt>
                <c:pt idx="10">
                  <c:v>5.941841971011014</c:v>
                </c:pt>
                <c:pt idx="12">
                  <c:v>22.008832289206133</c:v>
                </c:pt>
                <c:pt idx="13">
                  <c:v>21.917858996219163</c:v>
                </c:pt>
                <c:pt idx="14">
                  <c:v>23.614320439336165</c:v>
                </c:pt>
                <c:pt idx="16">
                  <c:v>11.836294546574919</c:v>
                </c:pt>
                <c:pt idx="17">
                  <c:v>11.390762843798651</c:v>
                </c:pt>
                <c:pt idx="18">
                  <c:v>10.071122047834828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17-2A45-82A2-53741051D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900000" spcFirstLastPara="1" vertOverflow="ellipsis" wrap="square" anchor="t" anchorCtr="0"/>
          <a:lstStyle/>
          <a:p>
            <a:pPr algn="just"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954088" y="1077913"/>
            <a:ext cx="11849101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827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695990" algn="l" rtl="0" fontAlgn="base">
      <a:spcBef>
        <a:spcPct val="30000"/>
      </a:spcBef>
      <a:spcAft>
        <a:spcPct val="0"/>
      </a:spcAft>
      <a:defRPr sz="182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391980" algn="l" rtl="0" fontAlgn="base">
      <a:spcBef>
        <a:spcPct val="30000"/>
      </a:spcBef>
      <a:spcAft>
        <a:spcPct val="0"/>
      </a:spcAft>
      <a:defRPr sz="182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2087970" algn="l" rtl="0" fontAlgn="base">
      <a:spcBef>
        <a:spcPct val="30000"/>
      </a:spcBef>
      <a:spcAft>
        <a:spcPct val="0"/>
      </a:spcAft>
      <a:defRPr sz="182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783958" algn="l" rtl="0" fontAlgn="base">
      <a:spcBef>
        <a:spcPct val="30000"/>
      </a:spcBef>
      <a:spcAft>
        <a:spcPct val="0"/>
      </a:spcAft>
      <a:defRPr sz="182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3479949" algn="l" defTabSz="1391980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6pPr>
    <a:lvl7pPr marL="4175939" algn="l" defTabSz="1391980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7pPr>
    <a:lvl8pPr marL="4871929" algn="l" defTabSz="1391980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8pPr>
    <a:lvl9pPr marL="5567919" algn="l" defTabSz="1391980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182094" y="-115538"/>
            <a:ext cx="17971894" cy="81977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53181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106362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5954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212724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395" b="1">
          <a:solidFill>
            <a:schemeClr val="tx1"/>
          </a:solidFill>
          <a:latin typeface="+mn-lt"/>
          <a:ea typeface="+mn-ea"/>
          <a:cs typeface="+mn-cs"/>
        </a:defRPr>
      </a:lvl1pPr>
      <a:lvl2pPr marL="208662" indent="-206816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395">
          <a:solidFill>
            <a:schemeClr val="tx1"/>
          </a:solidFill>
          <a:latin typeface="+mn-lt"/>
          <a:ea typeface="+mn-ea"/>
        </a:defRPr>
      </a:lvl2pPr>
      <a:lvl3pPr marL="469028" indent="-258518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395">
          <a:solidFill>
            <a:schemeClr val="tx1"/>
          </a:solidFill>
          <a:latin typeface="+mn-lt"/>
          <a:ea typeface="+mn-ea"/>
        </a:defRPr>
      </a:lvl3pPr>
      <a:lvl4pPr marL="651837" indent="-166190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395">
          <a:solidFill>
            <a:schemeClr val="tx1"/>
          </a:solidFill>
          <a:latin typeface="+mn-lt"/>
          <a:ea typeface="+mn-ea"/>
        </a:defRPr>
      </a:lvl4pPr>
      <a:lvl5pPr marL="917743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5pPr>
      <a:lvl6pPr marL="1449553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6pPr>
      <a:lvl7pPr marL="1981363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7pPr>
      <a:lvl8pPr marL="2513173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8pPr>
      <a:lvl9pPr marL="3044982" indent="-243747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39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2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31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41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51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61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67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480" algn="l" defTabSz="106362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6">
            <a:extLst>
              <a:ext uri="{FF2B5EF4-FFF2-40B4-BE49-F238E27FC236}">
                <a16:creationId xmlns:a16="http://schemas.microsoft.com/office/drawing/2014/main" id="{3D8A0693-E297-F542-A894-23B0F4454F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428663617"/>
              </p:ext>
            </p:extLst>
          </p:nvPr>
        </p:nvGraphicFramePr>
        <p:xfrm>
          <a:off x="48474" y="187445"/>
          <a:ext cx="5703178" cy="3819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B29A368-48D3-0D46-8CDB-48B59DDAE638}"/>
              </a:ext>
            </a:extLst>
          </p:cNvPr>
          <p:cNvGrpSpPr/>
          <p:nvPr/>
        </p:nvGrpSpPr>
        <p:grpSpPr>
          <a:xfrm>
            <a:off x="546132" y="342021"/>
            <a:ext cx="1785503" cy="366263"/>
            <a:chOff x="4224793" y="77830"/>
            <a:chExt cx="1785503" cy="36626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AD051C-FFE0-384F-A945-69F615D1051F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E52732E-049D-9744-8950-71AE83BE87A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2479D11-A338-AE46-8BE5-0056FA7C5F25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D108E2-BE44-AB40-8954-5429E4B0D733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B1D2096-ED74-DC4E-80D8-4B4B21C6EA3F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FBD65C6-2E06-5541-84B4-7CCC359BE2F4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5B26D-759F-E143-B82B-4A3F82F5E4C9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3695EC-F012-F14A-BAD8-B560135AB915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80343D-4CFD-F947-8AFB-A53E71FD175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7549CD-65EF-5141-8DA5-809B46C59156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7264FE-7826-8E4E-B7EC-286CEC6100D3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5F73861-4623-704A-B19F-6C1CD1796ED0}"/>
              </a:ext>
            </a:extLst>
          </p:cNvPr>
          <p:cNvSpPr txBox="1"/>
          <p:nvPr/>
        </p:nvSpPr>
        <p:spPr>
          <a:xfrm>
            <a:off x="450849" y="7834"/>
            <a:ext cx="4463733" cy="193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Law</a:t>
            </a:r>
          </a:p>
        </p:txBody>
      </p:sp>
      <p:graphicFrame>
        <p:nvGraphicFramePr>
          <p:cNvPr id="25" name="Chart Placeholder 6">
            <a:extLst>
              <a:ext uri="{FF2B5EF4-FFF2-40B4-BE49-F238E27FC236}">
                <a16:creationId xmlns:a16="http://schemas.microsoft.com/office/drawing/2014/main" id="{1614A5AC-64D9-6145-8615-230DC363EC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991171"/>
              </p:ext>
            </p:extLst>
          </p:nvPr>
        </p:nvGraphicFramePr>
        <p:xfrm>
          <a:off x="5891411" y="187445"/>
          <a:ext cx="5703178" cy="3819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C9D2CC6E-3B7A-6C4D-96EB-B197BA23176D}"/>
              </a:ext>
            </a:extLst>
          </p:cNvPr>
          <p:cNvSpPr txBox="1"/>
          <p:nvPr/>
        </p:nvSpPr>
        <p:spPr>
          <a:xfrm>
            <a:off x="6292850" y="7834"/>
            <a:ext cx="4464670" cy="193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Medicine</a:t>
            </a:r>
          </a:p>
        </p:txBody>
      </p:sp>
      <p:graphicFrame>
        <p:nvGraphicFramePr>
          <p:cNvPr id="39" name="Chart Placeholder 6">
            <a:extLst>
              <a:ext uri="{FF2B5EF4-FFF2-40B4-BE49-F238E27FC236}">
                <a16:creationId xmlns:a16="http://schemas.microsoft.com/office/drawing/2014/main" id="{C061E0D1-B415-CE44-917C-DB60358913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286310"/>
              </p:ext>
            </p:extLst>
          </p:nvPr>
        </p:nvGraphicFramePr>
        <p:xfrm>
          <a:off x="11796067" y="181880"/>
          <a:ext cx="5703178" cy="3819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9C173134-1DA6-A145-91A0-3590A111F1E0}"/>
              </a:ext>
            </a:extLst>
          </p:cNvPr>
          <p:cNvSpPr txBox="1"/>
          <p:nvPr/>
        </p:nvSpPr>
        <p:spPr>
          <a:xfrm>
            <a:off x="12196762" y="2269"/>
            <a:ext cx="4465413" cy="193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Engineering</a:t>
            </a:r>
          </a:p>
        </p:txBody>
      </p:sp>
      <p:graphicFrame>
        <p:nvGraphicFramePr>
          <p:cNvPr id="53" name="Chart Placeholder 6">
            <a:extLst>
              <a:ext uri="{FF2B5EF4-FFF2-40B4-BE49-F238E27FC236}">
                <a16:creationId xmlns:a16="http://schemas.microsoft.com/office/drawing/2014/main" id="{A72D3892-4EAA-3746-A74A-CD99F29DF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537780"/>
              </p:ext>
            </p:extLst>
          </p:nvPr>
        </p:nvGraphicFramePr>
        <p:xfrm>
          <a:off x="48474" y="4188426"/>
          <a:ext cx="5703178" cy="3819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50BB7C8C-DB41-B64A-A28C-211F57F07DB5}"/>
              </a:ext>
            </a:extLst>
          </p:cNvPr>
          <p:cNvSpPr txBox="1"/>
          <p:nvPr/>
        </p:nvSpPr>
        <p:spPr>
          <a:xfrm>
            <a:off x="450849" y="4008815"/>
            <a:ext cx="4463734" cy="193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Agriculture</a:t>
            </a:r>
          </a:p>
        </p:txBody>
      </p:sp>
      <p:graphicFrame>
        <p:nvGraphicFramePr>
          <p:cNvPr id="67" name="Chart Placeholder 6">
            <a:extLst>
              <a:ext uri="{FF2B5EF4-FFF2-40B4-BE49-F238E27FC236}">
                <a16:creationId xmlns:a16="http://schemas.microsoft.com/office/drawing/2014/main" id="{4C72CA1B-AD28-A640-AAB5-9CE2B2915E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089367"/>
              </p:ext>
            </p:extLst>
          </p:nvPr>
        </p:nvGraphicFramePr>
        <p:xfrm>
          <a:off x="5891411" y="4188426"/>
          <a:ext cx="5703178" cy="3819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7F8020E8-A67D-EF45-AFAA-80F62AC897C1}"/>
              </a:ext>
            </a:extLst>
          </p:cNvPr>
          <p:cNvSpPr txBox="1"/>
          <p:nvPr/>
        </p:nvSpPr>
        <p:spPr>
          <a:xfrm>
            <a:off x="6292850" y="4008815"/>
            <a:ext cx="4464670" cy="193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Commerce</a:t>
            </a:r>
          </a:p>
        </p:txBody>
      </p:sp>
      <p:graphicFrame>
        <p:nvGraphicFramePr>
          <p:cNvPr id="81" name="Chart Placeholder 6">
            <a:extLst>
              <a:ext uri="{FF2B5EF4-FFF2-40B4-BE49-F238E27FC236}">
                <a16:creationId xmlns:a16="http://schemas.microsoft.com/office/drawing/2014/main" id="{FFF9DD6D-57B0-FD48-B4D7-C2BEAFD846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002943"/>
              </p:ext>
            </p:extLst>
          </p:nvPr>
        </p:nvGraphicFramePr>
        <p:xfrm>
          <a:off x="11796067" y="4182861"/>
          <a:ext cx="5703178" cy="3819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9C3F5F32-3695-EE49-A459-AC27810C9D5E}"/>
              </a:ext>
            </a:extLst>
          </p:cNvPr>
          <p:cNvSpPr txBox="1"/>
          <p:nvPr/>
        </p:nvSpPr>
        <p:spPr>
          <a:xfrm>
            <a:off x="12196762" y="4003250"/>
            <a:ext cx="4465413" cy="193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41906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6">
            <a:extLst>
              <a:ext uri="{FF2B5EF4-FFF2-40B4-BE49-F238E27FC236}">
                <a16:creationId xmlns:a16="http://schemas.microsoft.com/office/drawing/2014/main" id="{3D8A0693-E297-F542-A894-23B0F4454F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546352563"/>
              </p:ext>
            </p:extLst>
          </p:nvPr>
        </p:nvGraphicFramePr>
        <p:xfrm>
          <a:off x="48474" y="187445"/>
          <a:ext cx="5703178" cy="3819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B29A368-48D3-0D46-8CDB-48B59DDAE638}"/>
              </a:ext>
            </a:extLst>
          </p:cNvPr>
          <p:cNvGrpSpPr/>
          <p:nvPr/>
        </p:nvGrpSpPr>
        <p:grpSpPr>
          <a:xfrm>
            <a:off x="546132" y="342021"/>
            <a:ext cx="1785503" cy="366263"/>
            <a:chOff x="4224793" y="77830"/>
            <a:chExt cx="1785503" cy="36626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AD051C-FFE0-384F-A945-69F615D1051F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E52732E-049D-9744-8950-71AE83BE87A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2479D11-A338-AE46-8BE5-0056FA7C5F25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D108E2-BE44-AB40-8954-5429E4B0D733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B1D2096-ED74-DC4E-80D8-4B4B21C6EA3F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FBD65C6-2E06-5541-84B4-7CCC359BE2F4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5B26D-759F-E143-B82B-4A3F82F5E4C9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3695EC-F012-F14A-BAD8-B560135AB915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80343D-4CFD-F947-8AFB-A53E71FD175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7549CD-65EF-5141-8DA5-809B46C59156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7264FE-7826-8E4E-B7EC-286CEC6100D3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5F73861-4623-704A-B19F-6C1CD1796ED0}"/>
              </a:ext>
            </a:extLst>
          </p:cNvPr>
          <p:cNvSpPr txBox="1"/>
          <p:nvPr/>
        </p:nvSpPr>
        <p:spPr>
          <a:xfrm>
            <a:off x="447675" y="7834"/>
            <a:ext cx="4466908" cy="193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Science (</a:t>
            </a:r>
            <a:r>
              <a:rPr lang="en-US" sz="1400" b="1" dirty="0" err="1"/>
              <a:t>excl</a:t>
            </a:r>
            <a:r>
              <a:rPr lang="en-US" sz="1400" b="1" dirty="0"/>
              <a:t> </a:t>
            </a:r>
            <a:r>
              <a:rPr lang="en-US" sz="1400" b="1" dirty="0" err="1"/>
              <a:t>maths</a:t>
            </a:r>
            <a:r>
              <a:rPr lang="en-US" sz="1400" b="1" dirty="0"/>
              <a:t>)</a:t>
            </a:r>
          </a:p>
        </p:txBody>
      </p:sp>
      <p:graphicFrame>
        <p:nvGraphicFramePr>
          <p:cNvPr id="25" name="Chart Placeholder 6">
            <a:extLst>
              <a:ext uri="{FF2B5EF4-FFF2-40B4-BE49-F238E27FC236}">
                <a16:creationId xmlns:a16="http://schemas.microsoft.com/office/drawing/2014/main" id="{1614A5AC-64D9-6145-8615-230DC363EC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316118"/>
              </p:ext>
            </p:extLst>
          </p:nvPr>
        </p:nvGraphicFramePr>
        <p:xfrm>
          <a:off x="5891411" y="187445"/>
          <a:ext cx="5703178" cy="3819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C9D2CC6E-3B7A-6C4D-96EB-B197BA23176D}"/>
              </a:ext>
            </a:extLst>
          </p:cNvPr>
          <p:cNvSpPr txBox="1"/>
          <p:nvPr/>
        </p:nvSpPr>
        <p:spPr>
          <a:xfrm>
            <a:off x="6294438" y="7834"/>
            <a:ext cx="4463082" cy="193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Education</a:t>
            </a:r>
          </a:p>
        </p:txBody>
      </p:sp>
      <p:graphicFrame>
        <p:nvGraphicFramePr>
          <p:cNvPr id="39" name="Chart Placeholder 6">
            <a:extLst>
              <a:ext uri="{FF2B5EF4-FFF2-40B4-BE49-F238E27FC236}">
                <a16:creationId xmlns:a16="http://schemas.microsoft.com/office/drawing/2014/main" id="{C061E0D1-B415-CE44-917C-DB60358913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272342"/>
              </p:ext>
            </p:extLst>
          </p:nvPr>
        </p:nvGraphicFramePr>
        <p:xfrm>
          <a:off x="11796067" y="181880"/>
          <a:ext cx="5703178" cy="3819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9C173134-1DA6-A145-91A0-3590A111F1E0}"/>
              </a:ext>
            </a:extLst>
          </p:cNvPr>
          <p:cNvSpPr txBox="1"/>
          <p:nvPr/>
        </p:nvSpPr>
        <p:spPr>
          <a:xfrm>
            <a:off x="12196762" y="2269"/>
            <a:ext cx="4465413" cy="193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Other health</a:t>
            </a:r>
          </a:p>
        </p:txBody>
      </p:sp>
      <p:graphicFrame>
        <p:nvGraphicFramePr>
          <p:cNvPr id="53" name="Chart Placeholder 6">
            <a:extLst>
              <a:ext uri="{FF2B5EF4-FFF2-40B4-BE49-F238E27FC236}">
                <a16:creationId xmlns:a16="http://schemas.microsoft.com/office/drawing/2014/main" id="{A72D3892-4EAA-3746-A74A-CD99F29DF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742769"/>
              </p:ext>
            </p:extLst>
          </p:nvPr>
        </p:nvGraphicFramePr>
        <p:xfrm>
          <a:off x="48474" y="4188426"/>
          <a:ext cx="5703178" cy="3819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50BB7C8C-DB41-B64A-A28C-211F57F07DB5}"/>
              </a:ext>
            </a:extLst>
          </p:cNvPr>
          <p:cNvSpPr txBox="1"/>
          <p:nvPr/>
        </p:nvSpPr>
        <p:spPr>
          <a:xfrm>
            <a:off x="447675" y="4008815"/>
            <a:ext cx="4466908" cy="193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Humanities</a:t>
            </a:r>
          </a:p>
        </p:txBody>
      </p:sp>
      <p:graphicFrame>
        <p:nvGraphicFramePr>
          <p:cNvPr id="67" name="Chart Placeholder 6">
            <a:extLst>
              <a:ext uri="{FF2B5EF4-FFF2-40B4-BE49-F238E27FC236}">
                <a16:creationId xmlns:a16="http://schemas.microsoft.com/office/drawing/2014/main" id="{4C72CA1B-AD28-A640-AAB5-9CE2B2915E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954274"/>
              </p:ext>
            </p:extLst>
          </p:nvPr>
        </p:nvGraphicFramePr>
        <p:xfrm>
          <a:off x="5891411" y="4188426"/>
          <a:ext cx="5703178" cy="3819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7F8020E8-A67D-EF45-AFAA-80F62AC897C1}"/>
              </a:ext>
            </a:extLst>
          </p:cNvPr>
          <p:cNvSpPr txBox="1"/>
          <p:nvPr/>
        </p:nvSpPr>
        <p:spPr>
          <a:xfrm>
            <a:off x="6294438" y="4008815"/>
            <a:ext cx="4463082" cy="193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Nursing</a:t>
            </a:r>
          </a:p>
        </p:txBody>
      </p:sp>
      <p:graphicFrame>
        <p:nvGraphicFramePr>
          <p:cNvPr id="81" name="Chart Placeholder 6">
            <a:extLst>
              <a:ext uri="{FF2B5EF4-FFF2-40B4-BE49-F238E27FC236}">
                <a16:creationId xmlns:a16="http://schemas.microsoft.com/office/drawing/2014/main" id="{FFF9DD6D-57B0-FD48-B4D7-C2BEAFD846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442802"/>
              </p:ext>
            </p:extLst>
          </p:nvPr>
        </p:nvGraphicFramePr>
        <p:xfrm>
          <a:off x="11796067" y="4182861"/>
          <a:ext cx="5703178" cy="3819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9C3F5F32-3695-EE49-A459-AC27810C9D5E}"/>
              </a:ext>
            </a:extLst>
          </p:cNvPr>
          <p:cNvSpPr txBox="1"/>
          <p:nvPr/>
        </p:nvSpPr>
        <p:spPr>
          <a:xfrm>
            <a:off x="12196762" y="4003250"/>
            <a:ext cx="4465413" cy="193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Performing arts</a:t>
            </a:r>
          </a:p>
        </p:txBody>
      </p:sp>
    </p:spTree>
    <p:extLst>
      <p:ext uri="{BB962C8B-B14F-4D97-AF65-F5344CB8AC3E}">
        <p14:creationId xmlns:p14="http://schemas.microsoft.com/office/powerpoint/2010/main" val="2226270867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IMPROVED Charts for REPORTS 16 MAY 2016</Template>
  <TotalTime>224</TotalTime>
  <Words>28</Words>
  <Application>Microsoft Macintosh PowerPoint</Application>
  <PresentationFormat>Custom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Mackey</dc:creator>
  <cp:lastModifiedBy>William Mackey</cp:lastModifiedBy>
  <cp:revision>28</cp:revision>
  <cp:lastPrinted>2018-07-30T05:13:03Z</cp:lastPrinted>
  <dcterms:created xsi:type="dcterms:W3CDTF">2018-07-30T03:54:33Z</dcterms:created>
  <dcterms:modified xsi:type="dcterms:W3CDTF">2018-07-30T08:02:27Z</dcterms:modified>
</cp:coreProperties>
</file>