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7" userDrawn="1">
          <p15:clr>
            <a:srgbClr val="A4A3A4"/>
          </p15:clr>
        </p15:guide>
        <p15:guide id="2" orient="horz" pos="280" userDrawn="1">
          <p15:clr>
            <a:srgbClr val="A4A3A4"/>
          </p15:clr>
        </p15:guide>
        <p15:guide id="3" pos="18" userDrawn="1">
          <p15:clr>
            <a:srgbClr val="A4A3A4"/>
          </p15:clr>
        </p15:guide>
        <p15:guide id="4" pos="2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68B33"/>
    <a:srgbClr val="D4582A"/>
    <a:srgbClr val="FFC35A"/>
    <a:srgbClr val="F7A25B"/>
    <a:srgbClr val="FFCF7A"/>
    <a:srgbClr val="B34E51"/>
    <a:srgbClr val="814142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2995" autoAdjust="0"/>
  </p:normalViewPr>
  <p:slideViewPr>
    <p:cSldViewPr>
      <p:cViewPr>
        <p:scale>
          <a:sx n="86" d="100"/>
          <a:sy n="86" d="100"/>
        </p:scale>
        <p:origin x="2976" y="1872"/>
      </p:cViewPr>
      <p:guideLst>
        <p:guide orient="horz" pos="3277"/>
        <p:guide orient="horz" pos="280"/>
        <p:guide pos="18"/>
        <p:guide pos="2513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Humanities</c:v>
                </c:pt>
                <c:pt idx="1">
                  <c:v>Performing Arts</c:v>
                </c:pt>
                <c:pt idx="2">
                  <c:v>Science (excl maths)</c:v>
                </c:pt>
                <c:pt idx="3">
                  <c:v>Commerce</c:v>
                </c:pt>
                <c:pt idx="4">
                  <c:v>IT</c:v>
                </c:pt>
                <c:pt idx="5">
                  <c:v>Law</c:v>
                </c:pt>
                <c:pt idx="6">
                  <c:v>Engineering</c:v>
                </c:pt>
                <c:pt idx="7">
                  <c:v>Dentistry</c:v>
                </c:pt>
                <c:pt idx="8">
                  <c:v>Education</c:v>
                </c:pt>
                <c:pt idx="9">
                  <c:v>Nursing</c:v>
                </c:pt>
                <c:pt idx="10">
                  <c:v>Medicine</c:v>
                </c:pt>
              </c:strCache>
            </c:strRef>
          </c:cat>
          <c:val>
            <c:numRef>
              <c:f>Sheet1!$B$2:$B$12</c:f>
              <c:numCache>
                <c:formatCode>0.0</c:formatCode>
                <c:ptCount val="11"/>
                <c:pt idx="0">
                  <c:v>31.363845094137456</c:v>
                </c:pt>
                <c:pt idx="1">
                  <c:v>43.231441048034938</c:v>
                </c:pt>
                <c:pt idx="2">
                  <c:v>43.585834084136117</c:v>
                </c:pt>
                <c:pt idx="3">
                  <c:v>51.608912932328352</c:v>
                </c:pt>
                <c:pt idx="4">
                  <c:v>71.432458168956586</c:v>
                </c:pt>
                <c:pt idx="5">
                  <c:v>69.242301925960092</c:v>
                </c:pt>
                <c:pt idx="6">
                  <c:v>75.925476556391359</c:v>
                </c:pt>
                <c:pt idx="7">
                  <c:v>85.311284046692606</c:v>
                </c:pt>
                <c:pt idx="8">
                  <c:v>82.90399638453097</c:v>
                </c:pt>
                <c:pt idx="9">
                  <c:v>82.822424744545714</c:v>
                </c:pt>
                <c:pt idx="10">
                  <c:v>94.29133858267717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F-8D4D-86C1-F3839C16B8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 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Humanities</c:v>
                </c:pt>
                <c:pt idx="1">
                  <c:v>Performing Arts</c:v>
                </c:pt>
                <c:pt idx="2">
                  <c:v>Science (excl maths)</c:v>
                </c:pt>
                <c:pt idx="3">
                  <c:v>Commerce</c:v>
                </c:pt>
                <c:pt idx="4">
                  <c:v>IT</c:v>
                </c:pt>
                <c:pt idx="5">
                  <c:v>Law</c:v>
                </c:pt>
                <c:pt idx="6">
                  <c:v>Engineering</c:v>
                </c:pt>
                <c:pt idx="7">
                  <c:v>Dentistry</c:v>
                </c:pt>
                <c:pt idx="8">
                  <c:v>Education</c:v>
                </c:pt>
                <c:pt idx="9">
                  <c:v>Nursing</c:v>
                </c:pt>
                <c:pt idx="10">
                  <c:v>Medicine</c:v>
                </c:pt>
              </c:strCache>
            </c:strRef>
          </c:cat>
          <c:val>
            <c:numRef>
              <c:f>Sheet1!$C$2:$C$12</c:f>
              <c:numCache>
                <c:formatCode>0.0</c:formatCode>
                <c:ptCount val="11"/>
                <c:pt idx="0">
                  <c:v>25.582301919890849</c:v>
                </c:pt>
                <c:pt idx="1">
                  <c:v>40.971253139826963</c:v>
                </c:pt>
                <c:pt idx="2">
                  <c:v>43.385203675181899</c:v>
                </c:pt>
                <c:pt idx="3">
                  <c:v>47.287744006197862</c:v>
                </c:pt>
                <c:pt idx="4">
                  <c:v>52.666278844289316</c:v>
                </c:pt>
                <c:pt idx="5">
                  <c:v>67.670614005065374</c:v>
                </c:pt>
                <c:pt idx="6">
                  <c:v>67.136613562667421</c:v>
                </c:pt>
                <c:pt idx="7">
                  <c:v>51.046228710462294</c:v>
                </c:pt>
                <c:pt idx="8">
                  <c:v>77.878659451000843</c:v>
                </c:pt>
                <c:pt idx="9">
                  <c:v>84.795338845893539</c:v>
                </c:pt>
                <c:pt idx="10">
                  <c:v>90.612076095947074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1F-8D4D-86C1-F3839C16B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7335247"/>
        <c:axId val="427498847"/>
      </c:barChart>
      <c:catAx>
        <c:axId val="437335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98847"/>
        <c:crosses val="autoZero"/>
        <c:auto val="1"/>
        <c:lblAlgn val="ctr"/>
        <c:lblOffset val="100"/>
        <c:noMultiLvlLbl val="0"/>
      </c:catAx>
      <c:valAx>
        <c:axId val="427498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3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Humanities</c:v>
                </c:pt>
                <c:pt idx="1">
                  <c:v>Performing Arts</c:v>
                </c:pt>
                <c:pt idx="2">
                  <c:v>Science (excl maths)</c:v>
                </c:pt>
                <c:pt idx="3">
                  <c:v>Commerce</c:v>
                </c:pt>
                <c:pt idx="4">
                  <c:v>IT</c:v>
                </c:pt>
                <c:pt idx="5">
                  <c:v>Law</c:v>
                </c:pt>
                <c:pt idx="6">
                  <c:v>Engineering</c:v>
                </c:pt>
                <c:pt idx="7">
                  <c:v>Dentistry</c:v>
                </c:pt>
                <c:pt idx="8">
                  <c:v>Education</c:v>
                </c:pt>
                <c:pt idx="9">
                  <c:v>Nursing</c:v>
                </c:pt>
                <c:pt idx="10">
                  <c:v>Medicine</c:v>
                </c:pt>
              </c:strCache>
            </c:strRef>
          </c:cat>
          <c:val>
            <c:numRef>
              <c:f>Sheet1!$B$2:$B$12</c:f>
              <c:numCache>
                <c:formatCode>0.0</c:formatCode>
                <c:ptCount val="11"/>
                <c:pt idx="0">
                  <c:v>37.383689107827038</c:v>
                </c:pt>
                <c:pt idx="1">
                  <c:v>48.513557660895131</c:v>
                </c:pt>
                <c:pt idx="2">
                  <c:v>52.539682539682545</c:v>
                </c:pt>
                <c:pt idx="3">
                  <c:v>54.693071383625821</c:v>
                </c:pt>
                <c:pt idx="4">
                  <c:v>76.511729564330437</c:v>
                </c:pt>
                <c:pt idx="5">
                  <c:v>74.086870681145115</c:v>
                </c:pt>
                <c:pt idx="6">
                  <c:v>80.720059622771288</c:v>
                </c:pt>
                <c:pt idx="7">
                  <c:v>88.675429726996967</c:v>
                </c:pt>
                <c:pt idx="8">
                  <c:v>85.561034115138611</c:v>
                </c:pt>
                <c:pt idx="9">
                  <c:v>86.776620370370367</c:v>
                </c:pt>
                <c:pt idx="10">
                  <c:v>97.682610307749357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F-8D4D-86C1-F3839C16B8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 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Humanities</c:v>
                </c:pt>
                <c:pt idx="1">
                  <c:v>Performing Arts</c:v>
                </c:pt>
                <c:pt idx="2">
                  <c:v>Science (excl maths)</c:v>
                </c:pt>
                <c:pt idx="3">
                  <c:v>Commerce</c:v>
                </c:pt>
                <c:pt idx="4">
                  <c:v>IT</c:v>
                </c:pt>
                <c:pt idx="5">
                  <c:v>Law</c:v>
                </c:pt>
                <c:pt idx="6">
                  <c:v>Engineering</c:v>
                </c:pt>
                <c:pt idx="7">
                  <c:v>Dentistry</c:v>
                </c:pt>
                <c:pt idx="8">
                  <c:v>Education</c:v>
                </c:pt>
                <c:pt idx="9">
                  <c:v>Nursing</c:v>
                </c:pt>
                <c:pt idx="10">
                  <c:v>Medicine</c:v>
                </c:pt>
              </c:strCache>
            </c:strRef>
          </c:cat>
          <c:val>
            <c:numRef>
              <c:f>Sheet1!$C$2:$C$12</c:f>
              <c:numCache>
                <c:formatCode>0.0</c:formatCode>
                <c:ptCount val="11"/>
                <c:pt idx="0">
                  <c:v>32.220449245120903</c:v>
                </c:pt>
                <c:pt idx="1">
                  <c:v>48.30536360644949</c:v>
                </c:pt>
                <c:pt idx="2">
                  <c:v>53.486544883127088</c:v>
                </c:pt>
                <c:pt idx="3">
                  <c:v>53.684623841683674</c:v>
                </c:pt>
                <c:pt idx="4">
                  <c:v>64.360189573459721</c:v>
                </c:pt>
                <c:pt idx="5">
                  <c:v>74.269401247088879</c:v>
                </c:pt>
                <c:pt idx="6">
                  <c:v>77.886817140987901</c:v>
                </c:pt>
                <c:pt idx="7">
                  <c:v>56.733369388858854</c:v>
                </c:pt>
                <c:pt idx="8">
                  <c:v>87.449207453234251</c:v>
                </c:pt>
                <c:pt idx="9">
                  <c:v>91.829190567240289</c:v>
                </c:pt>
                <c:pt idx="10">
                  <c:v>97.406639004149397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1F-8D4D-86C1-F3839C16B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7335247"/>
        <c:axId val="427498847"/>
      </c:barChart>
      <c:catAx>
        <c:axId val="437335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98847"/>
        <c:crosses val="autoZero"/>
        <c:auto val="1"/>
        <c:lblAlgn val="ctr"/>
        <c:lblOffset val="100"/>
        <c:noMultiLvlLbl val="0"/>
      </c:catAx>
      <c:valAx>
        <c:axId val="427498847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33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6FD24B-64FD-624D-B0C4-83B739D77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E08E-262E-874A-AB86-B5C43C4C1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59186-2655-4B48-A8D0-518C2247A0A2}" type="datetimeFigureOut">
              <a:rPr lang="en-AU" smtClean="0"/>
              <a:t>30/7/18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EACB-F7A6-8B4E-A6C4-BF32E98D30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DA66F-D541-B849-8911-C4901CB55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4694-17D7-DE45-AABD-29E5D57C3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563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Notes: 25-34 year-olds with a bachelor degree in the specified field. Not employed is included in not 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Notes: 25-34 year-olds with a bachelor degree in the specified field. Relevant is a proportion of people employed, ignoring unemployed and those who are not in the labour force.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686CEE37-C28C-A345-80AC-2D2A839696B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154657347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65268B-C110-8C4D-8023-D254BBBBA331}"/>
              </a:ext>
            </a:extLst>
          </p:cNvPr>
          <p:cNvSpPr txBox="1"/>
          <p:nvPr/>
        </p:nvSpPr>
        <p:spPr>
          <a:xfrm>
            <a:off x="4629170" y="3760203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A3C7C-F58D-6B41-BB9D-3482D9E48E97}"/>
              </a:ext>
            </a:extLst>
          </p:cNvPr>
          <p:cNvSpPr txBox="1"/>
          <p:nvPr/>
        </p:nvSpPr>
        <p:spPr>
          <a:xfrm>
            <a:off x="4629170" y="3539330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2"/>
                </a:solidFill>
              </a:rPr>
              <a:t>Female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EDED1-9F53-C04A-95FD-60A87C896BF0}"/>
              </a:ext>
            </a:extLst>
          </p:cNvPr>
          <p:cNvSpPr txBox="1"/>
          <p:nvPr/>
        </p:nvSpPr>
        <p:spPr>
          <a:xfrm>
            <a:off x="28575" y="-625052"/>
            <a:ext cx="4320059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Relevant occupations as a proportion of graduates</a:t>
            </a:r>
          </a:p>
        </p:txBody>
      </p:sp>
    </p:spTree>
    <p:extLst>
      <p:ext uri="{BB962C8B-B14F-4D97-AF65-F5344CB8AC3E}">
        <p14:creationId xmlns:p14="http://schemas.microsoft.com/office/powerpoint/2010/main" val="341368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686CEE37-C28C-A345-80AC-2D2A839696B6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09564126"/>
              </p:ext>
            </p:extLst>
          </p:nvPr>
        </p:nvGraphicFramePr>
        <p:xfrm>
          <a:off x="-82550" y="-54446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465268B-C110-8C4D-8023-D254BBBBA331}"/>
              </a:ext>
            </a:extLst>
          </p:cNvPr>
          <p:cNvSpPr txBox="1"/>
          <p:nvPr/>
        </p:nvSpPr>
        <p:spPr>
          <a:xfrm>
            <a:off x="6769543" y="2039776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3"/>
                </a:solidFill>
              </a:rPr>
              <a:t>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A3C7C-F58D-6B41-BB9D-3482D9E48E97}"/>
              </a:ext>
            </a:extLst>
          </p:cNvPr>
          <p:cNvSpPr txBox="1"/>
          <p:nvPr/>
        </p:nvSpPr>
        <p:spPr>
          <a:xfrm>
            <a:off x="6769543" y="1818903"/>
            <a:ext cx="1224136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olidFill>
                  <a:schemeClr val="accent2"/>
                </a:solidFill>
              </a:rPr>
              <a:t>Female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1DBAF-B917-554A-B124-C0FA2A1E0614}"/>
              </a:ext>
            </a:extLst>
          </p:cNvPr>
          <p:cNvSpPr txBox="1"/>
          <p:nvPr/>
        </p:nvSpPr>
        <p:spPr>
          <a:xfrm>
            <a:off x="28575" y="-625052"/>
            <a:ext cx="4320059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Relevant occupations as a proportion of working graduates</a:t>
            </a:r>
          </a:p>
        </p:txBody>
      </p:sp>
    </p:spTree>
    <p:extLst>
      <p:ext uri="{BB962C8B-B14F-4D97-AF65-F5344CB8AC3E}">
        <p14:creationId xmlns:p14="http://schemas.microsoft.com/office/powerpoint/2010/main" val="275554288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7470</TotalTime>
  <Words>75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Mackey</cp:lastModifiedBy>
  <cp:revision>109</cp:revision>
  <cp:lastPrinted>2018-07-23T23:45:26Z</cp:lastPrinted>
  <dcterms:created xsi:type="dcterms:W3CDTF">2018-05-30T01:33:21Z</dcterms:created>
  <dcterms:modified xsi:type="dcterms:W3CDTF">2018-07-30T08:00:18Z</dcterms:modified>
</cp:coreProperties>
</file>