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notesSlides/notesSlide2.xml" ContentType="application/vnd.openxmlformats-officedocument.presentationml.notesSl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theme/themeOverride9.xml" ContentType="application/vnd.openxmlformats-officedocument.themeOverride+xml"/>
  <Override PartName="/ppt/charts/chart10.xml" ContentType="application/vnd.openxmlformats-officedocument.drawingml.chart+xml"/>
  <Override PartName="/ppt/theme/themeOverride10.xml" ContentType="application/vnd.openxmlformats-officedocument.themeOverride+xml"/>
  <Override PartName="/ppt/notesSlides/notesSlide3.xml" ContentType="application/vnd.openxmlformats-officedocument.presentationml.notesSlide+xml"/>
  <Override PartName="/ppt/charts/chart11.xml" ContentType="application/vnd.openxmlformats-officedocument.drawingml.chart+xml"/>
  <Override PartName="/ppt/theme/themeOverride1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624" r:id="rId9"/>
    <p:sldId id="628" r:id="rId10"/>
  </p:sldIdLst>
  <p:sldSz cx="7977188" cy="5219700"/>
  <p:notesSz cx="9939338" cy="143684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59908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719816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079724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439631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799539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159447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2519355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2879263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45" userDrawn="1">
          <p15:clr>
            <a:srgbClr val="A4A3A4"/>
          </p15:clr>
        </p15:guide>
        <p15:guide id="2" orient="horz" pos="61" userDrawn="1">
          <p15:clr>
            <a:srgbClr val="A4A3A4"/>
          </p15:clr>
        </p15:guide>
        <p15:guide id="3" pos="32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6">
          <p15:clr>
            <a:srgbClr val="A4A3A4"/>
          </p15:clr>
        </p15:guide>
        <p15:guide id="2" pos="31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A866"/>
    <a:srgbClr val="B7595C"/>
    <a:srgbClr val="EC700A"/>
    <a:srgbClr val="F9B074"/>
    <a:srgbClr val="681619"/>
    <a:srgbClr val="D94E53"/>
    <a:srgbClr val="D4582A"/>
    <a:srgbClr val="F7A25B"/>
    <a:srgbClr val="FFCF7A"/>
    <a:srgbClr val="B34E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6" autoAdjust="0"/>
    <p:restoredTop sz="84795" autoAdjust="0"/>
  </p:normalViewPr>
  <p:slideViewPr>
    <p:cSldViewPr>
      <p:cViewPr varScale="1">
        <p:scale>
          <a:sx n="171" d="100"/>
          <a:sy n="171" d="100"/>
        </p:scale>
        <p:origin x="1416" y="168"/>
      </p:cViewPr>
      <p:guideLst>
        <p:guide orient="horz" pos="3045"/>
        <p:guide orient="horz" pos="61"/>
        <p:guide pos="321"/>
      </p:guideLst>
    </p:cSldViewPr>
  </p:slideViewPr>
  <p:outlineViewPr>
    <p:cViewPr>
      <p:scale>
        <a:sx n="33" d="100"/>
        <a:sy n="33" d="100"/>
      </p:scale>
      <p:origin x="0" y="-9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68" y="-120"/>
      </p:cViewPr>
      <p:guideLst>
        <p:guide orient="horz" pos="4526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9.xlsx"/><Relationship Id="rId1" Type="http://schemas.openxmlformats.org/officeDocument/2006/relationships/themeOverride" Target="../theme/themeOverride10.xm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0.xlsx"/><Relationship Id="rId1" Type="http://schemas.openxmlformats.org/officeDocument/2006/relationships/themeOverride" Target="../theme/themeOverride1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7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.xlsx"/><Relationship Id="rId1" Type="http://schemas.openxmlformats.org/officeDocument/2006/relationships/themeOverride" Target="../theme/themeOverride8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Bachelor Degree Level_Female_FT</c:v>
                </c:pt>
              </c:strCache>
            </c:strRef>
          </c:tx>
          <c:spPr>
            <a:solidFill>
              <a:srgbClr val="FFC35A"/>
            </a:solidFill>
            <a:ln w="9525">
              <a:solidFill>
                <a:srgbClr val="FFFFFF"/>
              </a:solidFill>
            </a:ln>
          </c:spPr>
          <c:cat>
            <c:numRef>
              <c:f>Sheet1!$A$2:$A$42</c:f>
              <c:numCache>
                <c:formatCode>General</c:formatCode>
                <c:ptCount val="41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28</c:v>
                </c:pt>
                <c:pt idx="4">
                  <c:v>29</c:v>
                </c:pt>
                <c:pt idx="5">
                  <c:v>30</c:v>
                </c:pt>
                <c:pt idx="6">
                  <c:v>31</c:v>
                </c:pt>
                <c:pt idx="7">
                  <c:v>32</c:v>
                </c:pt>
                <c:pt idx="8">
                  <c:v>33</c:v>
                </c:pt>
                <c:pt idx="9">
                  <c:v>34</c:v>
                </c:pt>
                <c:pt idx="10">
                  <c:v>35</c:v>
                </c:pt>
                <c:pt idx="11">
                  <c:v>36</c:v>
                </c:pt>
                <c:pt idx="12">
                  <c:v>37</c:v>
                </c:pt>
                <c:pt idx="13">
                  <c:v>38</c:v>
                </c:pt>
                <c:pt idx="14">
                  <c:v>39</c:v>
                </c:pt>
                <c:pt idx="15">
                  <c:v>40</c:v>
                </c:pt>
                <c:pt idx="16">
                  <c:v>41</c:v>
                </c:pt>
                <c:pt idx="17">
                  <c:v>42</c:v>
                </c:pt>
                <c:pt idx="18">
                  <c:v>43</c:v>
                </c:pt>
                <c:pt idx="19">
                  <c:v>44</c:v>
                </c:pt>
                <c:pt idx="20">
                  <c:v>45</c:v>
                </c:pt>
                <c:pt idx="21">
                  <c:v>46</c:v>
                </c:pt>
                <c:pt idx="22">
                  <c:v>47</c:v>
                </c:pt>
                <c:pt idx="23">
                  <c:v>48</c:v>
                </c:pt>
                <c:pt idx="24">
                  <c:v>49</c:v>
                </c:pt>
                <c:pt idx="25">
                  <c:v>50</c:v>
                </c:pt>
                <c:pt idx="26">
                  <c:v>51</c:v>
                </c:pt>
                <c:pt idx="27">
                  <c:v>52</c:v>
                </c:pt>
                <c:pt idx="28">
                  <c:v>53</c:v>
                </c:pt>
                <c:pt idx="29">
                  <c:v>54</c:v>
                </c:pt>
                <c:pt idx="30">
                  <c:v>55</c:v>
                </c:pt>
                <c:pt idx="31">
                  <c:v>56</c:v>
                </c:pt>
                <c:pt idx="32">
                  <c:v>57</c:v>
                </c:pt>
                <c:pt idx="33">
                  <c:v>58</c:v>
                </c:pt>
                <c:pt idx="34">
                  <c:v>59</c:v>
                </c:pt>
                <c:pt idx="35">
                  <c:v>60</c:v>
                </c:pt>
                <c:pt idx="36">
                  <c:v>61</c:v>
                </c:pt>
                <c:pt idx="37">
                  <c:v>62</c:v>
                </c:pt>
                <c:pt idx="38">
                  <c:v>63</c:v>
                </c:pt>
                <c:pt idx="39">
                  <c:v>64</c:v>
                </c:pt>
                <c:pt idx="40">
                  <c:v>65</c:v>
                </c:pt>
              </c:numCache>
            </c:numRef>
          </c:cat>
          <c:val>
            <c:numRef>
              <c:f>Sheet1!$B$2:$B$42</c:f>
              <c:numCache>
                <c:formatCode>General</c:formatCode>
                <c:ptCount val="41"/>
                <c:pt idx="0">
                  <c:v>65.595224428883014</c:v>
                </c:pt>
                <c:pt idx="1">
                  <c:v>66.76878612716763</c:v>
                </c:pt>
                <c:pt idx="2">
                  <c:v>66.728297235428769</c:v>
                </c:pt>
                <c:pt idx="3">
                  <c:v>64.80685422904746</c:v>
                </c:pt>
                <c:pt idx="4">
                  <c:v>59.931919508374506</c:v>
                </c:pt>
                <c:pt idx="5">
                  <c:v>55.157697816491769</c:v>
                </c:pt>
                <c:pt idx="6">
                  <c:v>50.859943898223442</c:v>
                </c:pt>
                <c:pt idx="7">
                  <c:v>46.231668320652773</c:v>
                </c:pt>
                <c:pt idx="8">
                  <c:v>43.615020951971637</c:v>
                </c:pt>
                <c:pt idx="9">
                  <c:v>41.693828770099955</c:v>
                </c:pt>
                <c:pt idx="10">
                  <c:v>40.325176183341654</c:v>
                </c:pt>
                <c:pt idx="11">
                  <c:v>39.451428571428572</c:v>
                </c:pt>
                <c:pt idx="12">
                  <c:v>39.14942259218008</c:v>
                </c:pt>
                <c:pt idx="13">
                  <c:v>39.943188686087275</c:v>
                </c:pt>
                <c:pt idx="14">
                  <c:v>40.614365580943122</c:v>
                </c:pt>
                <c:pt idx="15">
                  <c:v>41.28864851345859</c:v>
                </c:pt>
                <c:pt idx="16">
                  <c:v>42.486009941538747</c:v>
                </c:pt>
                <c:pt idx="17">
                  <c:v>43.447502103655687</c:v>
                </c:pt>
                <c:pt idx="18">
                  <c:v>44.693305400659291</c:v>
                </c:pt>
                <c:pt idx="19">
                  <c:v>46.033447684391078</c:v>
                </c:pt>
                <c:pt idx="20">
                  <c:v>47.185105439807487</c:v>
                </c:pt>
                <c:pt idx="21">
                  <c:v>47.769696535416145</c:v>
                </c:pt>
                <c:pt idx="22">
                  <c:v>48.020161136354957</c:v>
                </c:pt>
                <c:pt idx="23">
                  <c:v>49.571659148284567</c:v>
                </c:pt>
                <c:pt idx="24">
                  <c:v>50.291820059261923</c:v>
                </c:pt>
                <c:pt idx="25">
                  <c:v>49.9127078930442</c:v>
                </c:pt>
                <c:pt idx="26">
                  <c:v>50.031260520367432</c:v>
                </c:pt>
                <c:pt idx="27">
                  <c:v>50.316336166194525</c:v>
                </c:pt>
                <c:pt idx="28">
                  <c:v>49.170954831332189</c:v>
                </c:pt>
                <c:pt idx="29">
                  <c:v>48.716053033663563</c:v>
                </c:pt>
                <c:pt idx="30">
                  <c:v>46.987354326803867</c:v>
                </c:pt>
                <c:pt idx="31">
                  <c:v>44.951206985105287</c:v>
                </c:pt>
                <c:pt idx="32">
                  <c:v>42.235115780670114</c:v>
                </c:pt>
                <c:pt idx="33">
                  <c:v>39.592146653650069</c:v>
                </c:pt>
                <c:pt idx="34">
                  <c:v>37.04921687754306</c:v>
                </c:pt>
                <c:pt idx="35">
                  <c:v>32.456549632567359</c:v>
                </c:pt>
                <c:pt idx="36">
                  <c:v>28.850191428924294</c:v>
                </c:pt>
                <c:pt idx="37">
                  <c:v>26.104234527687296</c:v>
                </c:pt>
                <c:pt idx="38">
                  <c:v>22.73101743786901</c:v>
                </c:pt>
                <c:pt idx="39">
                  <c:v>18.991142471100435</c:v>
                </c:pt>
                <c:pt idx="40">
                  <c:v>14.589133720467743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E7-3646-B4E5-0B43DA336D9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Bachelor Degree Level_Female_PT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cat>
            <c:numRef>
              <c:f>Sheet1!$A$2:$A$42</c:f>
              <c:numCache>
                <c:formatCode>General</c:formatCode>
                <c:ptCount val="41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28</c:v>
                </c:pt>
                <c:pt idx="4">
                  <c:v>29</c:v>
                </c:pt>
                <c:pt idx="5">
                  <c:v>30</c:v>
                </c:pt>
                <c:pt idx="6">
                  <c:v>31</c:v>
                </c:pt>
                <c:pt idx="7">
                  <c:v>32</c:v>
                </c:pt>
                <c:pt idx="8">
                  <c:v>33</c:v>
                </c:pt>
                <c:pt idx="9">
                  <c:v>34</c:v>
                </c:pt>
                <c:pt idx="10">
                  <c:v>35</c:v>
                </c:pt>
                <c:pt idx="11">
                  <c:v>36</c:v>
                </c:pt>
                <c:pt idx="12">
                  <c:v>37</c:v>
                </c:pt>
                <c:pt idx="13">
                  <c:v>38</c:v>
                </c:pt>
                <c:pt idx="14">
                  <c:v>39</c:v>
                </c:pt>
                <c:pt idx="15">
                  <c:v>40</c:v>
                </c:pt>
                <c:pt idx="16">
                  <c:v>41</c:v>
                </c:pt>
                <c:pt idx="17">
                  <c:v>42</c:v>
                </c:pt>
                <c:pt idx="18">
                  <c:v>43</c:v>
                </c:pt>
                <c:pt idx="19">
                  <c:v>44</c:v>
                </c:pt>
                <c:pt idx="20">
                  <c:v>45</c:v>
                </c:pt>
                <c:pt idx="21">
                  <c:v>46</c:v>
                </c:pt>
                <c:pt idx="22">
                  <c:v>47</c:v>
                </c:pt>
                <c:pt idx="23">
                  <c:v>48</c:v>
                </c:pt>
                <c:pt idx="24">
                  <c:v>49</c:v>
                </c:pt>
                <c:pt idx="25">
                  <c:v>50</c:v>
                </c:pt>
                <c:pt idx="26">
                  <c:v>51</c:v>
                </c:pt>
                <c:pt idx="27">
                  <c:v>52</c:v>
                </c:pt>
                <c:pt idx="28">
                  <c:v>53</c:v>
                </c:pt>
                <c:pt idx="29">
                  <c:v>54</c:v>
                </c:pt>
                <c:pt idx="30">
                  <c:v>55</c:v>
                </c:pt>
                <c:pt idx="31">
                  <c:v>56</c:v>
                </c:pt>
                <c:pt idx="32">
                  <c:v>57</c:v>
                </c:pt>
                <c:pt idx="33">
                  <c:v>58</c:v>
                </c:pt>
                <c:pt idx="34">
                  <c:v>59</c:v>
                </c:pt>
                <c:pt idx="35">
                  <c:v>60</c:v>
                </c:pt>
                <c:pt idx="36">
                  <c:v>61</c:v>
                </c:pt>
                <c:pt idx="37">
                  <c:v>62</c:v>
                </c:pt>
                <c:pt idx="38">
                  <c:v>63</c:v>
                </c:pt>
                <c:pt idx="39">
                  <c:v>64</c:v>
                </c:pt>
                <c:pt idx="40">
                  <c:v>65</c:v>
                </c:pt>
              </c:numCache>
            </c:numRef>
          </c:cat>
          <c:val>
            <c:numRef>
              <c:f>Sheet1!$C$2:$C$42</c:f>
              <c:numCache>
                <c:formatCode>General</c:formatCode>
                <c:ptCount val="41"/>
                <c:pt idx="0">
                  <c:v>21.168637355068306</c:v>
                </c:pt>
                <c:pt idx="1">
                  <c:v>19.98843930635838</c:v>
                </c:pt>
                <c:pt idx="2">
                  <c:v>18.776779949521629</c:v>
                </c:pt>
                <c:pt idx="3">
                  <c:v>19.05072485250956</c:v>
                </c:pt>
                <c:pt idx="4">
                  <c:v>21.135076515242801</c:v>
                </c:pt>
                <c:pt idx="5">
                  <c:v>23.261524071205169</c:v>
                </c:pt>
                <c:pt idx="6">
                  <c:v>25.871985946221631</c:v>
                </c:pt>
                <c:pt idx="7">
                  <c:v>28.897893924357703</c:v>
                </c:pt>
                <c:pt idx="8">
                  <c:v>30.917588911571936</c:v>
                </c:pt>
                <c:pt idx="9">
                  <c:v>32.955780095610606</c:v>
                </c:pt>
                <c:pt idx="10">
                  <c:v>34.912047056212195</c:v>
                </c:pt>
                <c:pt idx="11">
                  <c:v>36.302857142857142</c:v>
                </c:pt>
                <c:pt idx="12">
                  <c:v>37.977020927369715</c:v>
                </c:pt>
                <c:pt idx="13">
                  <c:v>38.290221201498852</c:v>
                </c:pt>
                <c:pt idx="14">
                  <c:v>38.466212931453576</c:v>
                </c:pt>
                <c:pt idx="15">
                  <c:v>38.850157876637383</c:v>
                </c:pt>
                <c:pt idx="16">
                  <c:v>38.937693437959169</c:v>
                </c:pt>
                <c:pt idx="17">
                  <c:v>38.573253965780538</c:v>
                </c:pt>
                <c:pt idx="18">
                  <c:v>38.294463785082719</c:v>
                </c:pt>
                <c:pt idx="19">
                  <c:v>37.377481009556483</c:v>
                </c:pt>
                <c:pt idx="20">
                  <c:v>36.416313089734658</c:v>
                </c:pt>
                <c:pt idx="21">
                  <c:v>35.56662247859267</c:v>
                </c:pt>
                <c:pt idx="22">
                  <c:v>34.999427240444462</c:v>
                </c:pt>
                <c:pt idx="23">
                  <c:v>33.940321979886605</c:v>
                </c:pt>
                <c:pt idx="24">
                  <c:v>33.12831103528778</c:v>
                </c:pt>
                <c:pt idx="25">
                  <c:v>32.210787466691173</c:v>
                </c:pt>
                <c:pt idx="26">
                  <c:v>32.597508776992257</c:v>
                </c:pt>
                <c:pt idx="27">
                  <c:v>31.633616619452315</c:v>
                </c:pt>
                <c:pt idx="28">
                  <c:v>31.651419858967028</c:v>
                </c:pt>
                <c:pt idx="29">
                  <c:v>31.036522253437823</c:v>
                </c:pt>
                <c:pt idx="30">
                  <c:v>31.038928837093973</c:v>
                </c:pt>
                <c:pt idx="31">
                  <c:v>31.083718541345661</c:v>
                </c:pt>
                <c:pt idx="32">
                  <c:v>31.477706340494485</c:v>
                </c:pt>
                <c:pt idx="33">
                  <c:v>31.543551361319015</c:v>
                </c:pt>
                <c:pt idx="34">
                  <c:v>30.700629842260742</c:v>
                </c:pt>
                <c:pt idx="35">
                  <c:v>30.520237956374665</c:v>
                </c:pt>
                <c:pt idx="36">
                  <c:v>28.844016302334197</c:v>
                </c:pt>
                <c:pt idx="37">
                  <c:v>28.026058631921824</c:v>
                </c:pt>
                <c:pt idx="38">
                  <c:v>26.781546066181519</c:v>
                </c:pt>
                <c:pt idx="39">
                  <c:v>25.304008407146075</c:v>
                </c:pt>
                <c:pt idx="40">
                  <c:v>22.010977646965237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9E7-3646-B4E5-0B43DA336D9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Bachelor Degree Level_Female_Away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cat>
            <c:numRef>
              <c:f>Sheet1!$A$2:$A$42</c:f>
              <c:numCache>
                <c:formatCode>General</c:formatCode>
                <c:ptCount val="41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28</c:v>
                </c:pt>
                <c:pt idx="4">
                  <c:v>29</c:v>
                </c:pt>
                <c:pt idx="5">
                  <c:v>30</c:v>
                </c:pt>
                <c:pt idx="6">
                  <c:v>31</c:v>
                </c:pt>
                <c:pt idx="7">
                  <c:v>32</c:v>
                </c:pt>
                <c:pt idx="8">
                  <c:v>33</c:v>
                </c:pt>
                <c:pt idx="9">
                  <c:v>34</c:v>
                </c:pt>
                <c:pt idx="10">
                  <c:v>35</c:v>
                </c:pt>
                <c:pt idx="11">
                  <c:v>36</c:v>
                </c:pt>
                <c:pt idx="12">
                  <c:v>37</c:v>
                </c:pt>
                <c:pt idx="13">
                  <c:v>38</c:v>
                </c:pt>
                <c:pt idx="14">
                  <c:v>39</c:v>
                </c:pt>
                <c:pt idx="15">
                  <c:v>40</c:v>
                </c:pt>
                <c:pt idx="16">
                  <c:v>41</c:v>
                </c:pt>
                <c:pt idx="17">
                  <c:v>42</c:v>
                </c:pt>
                <c:pt idx="18">
                  <c:v>43</c:v>
                </c:pt>
                <c:pt idx="19">
                  <c:v>44</c:v>
                </c:pt>
                <c:pt idx="20">
                  <c:v>45</c:v>
                </c:pt>
                <c:pt idx="21">
                  <c:v>46</c:v>
                </c:pt>
                <c:pt idx="22">
                  <c:v>47</c:v>
                </c:pt>
                <c:pt idx="23">
                  <c:v>48</c:v>
                </c:pt>
                <c:pt idx="24">
                  <c:v>49</c:v>
                </c:pt>
                <c:pt idx="25">
                  <c:v>50</c:v>
                </c:pt>
                <c:pt idx="26">
                  <c:v>51</c:v>
                </c:pt>
                <c:pt idx="27">
                  <c:v>52</c:v>
                </c:pt>
                <c:pt idx="28">
                  <c:v>53</c:v>
                </c:pt>
                <c:pt idx="29">
                  <c:v>54</c:v>
                </c:pt>
                <c:pt idx="30">
                  <c:v>55</c:v>
                </c:pt>
                <c:pt idx="31">
                  <c:v>56</c:v>
                </c:pt>
                <c:pt idx="32">
                  <c:v>57</c:v>
                </c:pt>
                <c:pt idx="33">
                  <c:v>58</c:v>
                </c:pt>
                <c:pt idx="34">
                  <c:v>59</c:v>
                </c:pt>
                <c:pt idx="35">
                  <c:v>60</c:v>
                </c:pt>
                <c:pt idx="36">
                  <c:v>61</c:v>
                </c:pt>
                <c:pt idx="37">
                  <c:v>62</c:v>
                </c:pt>
                <c:pt idx="38">
                  <c:v>63</c:v>
                </c:pt>
                <c:pt idx="39">
                  <c:v>64</c:v>
                </c:pt>
                <c:pt idx="40">
                  <c:v>65</c:v>
                </c:pt>
              </c:numCache>
            </c:numRef>
          </c:cat>
          <c:val>
            <c:numRef>
              <c:f>Sheet1!$D$2:$D$42</c:f>
              <c:numCache>
                <c:formatCode>General</c:formatCode>
                <c:ptCount val="41"/>
                <c:pt idx="0">
                  <c:v>3.6763861783951324</c:v>
                </c:pt>
                <c:pt idx="1">
                  <c:v>4.5578034682080926</c:v>
                </c:pt>
                <c:pt idx="2">
                  <c:v>5.3090332805071316</c:v>
                </c:pt>
                <c:pt idx="3">
                  <c:v>6.4273220479677446</c:v>
                </c:pt>
                <c:pt idx="4">
                  <c:v>7.802144836727317</c:v>
                </c:pt>
                <c:pt idx="5">
                  <c:v>8.9561836836105346</c:v>
                </c:pt>
                <c:pt idx="6">
                  <c:v>9.7328082055931766</c:v>
                </c:pt>
                <c:pt idx="7">
                  <c:v>9.970779578784871</c:v>
                </c:pt>
                <c:pt idx="8">
                  <c:v>9.8313097668421623</c:v>
                </c:pt>
                <c:pt idx="9">
                  <c:v>9.2323989569752278</c:v>
                </c:pt>
                <c:pt idx="10">
                  <c:v>8.1654736141168645</c:v>
                </c:pt>
                <c:pt idx="11">
                  <c:v>7.2771428571428576</c:v>
                </c:pt>
                <c:pt idx="12">
                  <c:v>6.1961427985227742</c:v>
                </c:pt>
                <c:pt idx="13">
                  <c:v>5.5028405656956361</c:v>
                </c:pt>
                <c:pt idx="14">
                  <c:v>4.651798736023335</c:v>
                </c:pt>
                <c:pt idx="15">
                  <c:v>4.1235501922656077</c:v>
                </c:pt>
                <c:pt idx="16">
                  <c:v>3.6764935755150532</c:v>
                </c:pt>
                <c:pt idx="17">
                  <c:v>3.1134104154330413</c:v>
                </c:pt>
                <c:pt idx="18">
                  <c:v>2.7573246249114267</c:v>
                </c:pt>
                <c:pt idx="19">
                  <c:v>2.6310953197745652</c:v>
                </c:pt>
                <c:pt idx="20">
                  <c:v>2.4760939775821669</c:v>
                </c:pt>
                <c:pt idx="21">
                  <c:v>2.7372720432804272</c:v>
                </c:pt>
                <c:pt idx="22">
                  <c:v>2.6308755584405668</c:v>
                </c:pt>
                <c:pt idx="23">
                  <c:v>2.6321234945991807</c:v>
                </c:pt>
                <c:pt idx="24">
                  <c:v>2.738619017688785</c:v>
                </c:pt>
                <c:pt idx="25">
                  <c:v>3.1700817789212534</c:v>
                </c:pt>
                <c:pt idx="26">
                  <c:v>3.0250565094022028</c:v>
                </c:pt>
                <c:pt idx="27">
                  <c:v>3.0925401322001886</c:v>
                </c:pt>
                <c:pt idx="28">
                  <c:v>3.2590051457975986</c:v>
                </c:pt>
                <c:pt idx="29">
                  <c:v>3.5536497609542117</c:v>
                </c:pt>
                <c:pt idx="30">
                  <c:v>3.8184973964790481</c:v>
                </c:pt>
                <c:pt idx="31">
                  <c:v>3.9804827940421159</c:v>
                </c:pt>
                <c:pt idx="32">
                  <c:v>3.9830641367414144</c:v>
                </c:pt>
                <c:pt idx="33">
                  <c:v>3.8398958672307191</c:v>
                </c:pt>
                <c:pt idx="34">
                  <c:v>4.1692213366033108</c:v>
                </c:pt>
                <c:pt idx="35">
                  <c:v>4.444185232707337</c:v>
                </c:pt>
                <c:pt idx="36">
                  <c:v>3.7359515870075337</c:v>
                </c:pt>
                <c:pt idx="37">
                  <c:v>3.9348534201954397</c:v>
                </c:pt>
                <c:pt idx="38">
                  <c:v>3.4807084992448165</c:v>
                </c:pt>
                <c:pt idx="39">
                  <c:v>3.64810088575289</c:v>
                </c:pt>
                <c:pt idx="40">
                  <c:v>3.0864688568928487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9E7-3646-B4E5-0B43DA336D9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Bachelor Degree Level_Female_Unemp</c:v>
                </c:pt>
              </c:strCache>
            </c:strRef>
          </c:tx>
          <c:spPr>
            <a:solidFill>
              <a:srgbClr val="A02226"/>
            </a:solidFill>
          </c:spPr>
          <c:cat>
            <c:numRef>
              <c:f>Sheet1!$A$2:$A$42</c:f>
              <c:numCache>
                <c:formatCode>General</c:formatCode>
                <c:ptCount val="41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28</c:v>
                </c:pt>
                <c:pt idx="4">
                  <c:v>29</c:v>
                </c:pt>
                <c:pt idx="5">
                  <c:v>30</c:v>
                </c:pt>
                <c:pt idx="6">
                  <c:v>31</c:v>
                </c:pt>
                <c:pt idx="7">
                  <c:v>32</c:v>
                </c:pt>
                <c:pt idx="8">
                  <c:v>33</c:v>
                </c:pt>
                <c:pt idx="9">
                  <c:v>34</c:v>
                </c:pt>
                <c:pt idx="10">
                  <c:v>35</c:v>
                </c:pt>
                <c:pt idx="11">
                  <c:v>36</c:v>
                </c:pt>
                <c:pt idx="12">
                  <c:v>37</c:v>
                </c:pt>
                <c:pt idx="13">
                  <c:v>38</c:v>
                </c:pt>
                <c:pt idx="14">
                  <c:v>39</c:v>
                </c:pt>
                <c:pt idx="15">
                  <c:v>40</c:v>
                </c:pt>
                <c:pt idx="16">
                  <c:v>41</c:v>
                </c:pt>
                <c:pt idx="17">
                  <c:v>42</c:v>
                </c:pt>
                <c:pt idx="18">
                  <c:v>43</c:v>
                </c:pt>
                <c:pt idx="19">
                  <c:v>44</c:v>
                </c:pt>
                <c:pt idx="20">
                  <c:v>45</c:v>
                </c:pt>
                <c:pt idx="21">
                  <c:v>46</c:v>
                </c:pt>
                <c:pt idx="22">
                  <c:v>47</c:v>
                </c:pt>
                <c:pt idx="23">
                  <c:v>48</c:v>
                </c:pt>
                <c:pt idx="24">
                  <c:v>49</c:v>
                </c:pt>
                <c:pt idx="25">
                  <c:v>50</c:v>
                </c:pt>
                <c:pt idx="26">
                  <c:v>51</c:v>
                </c:pt>
                <c:pt idx="27">
                  <c:v>52</c:v>
                </c:pt>
                <c:pt idx="28">
                  <c:v>53</c:v>
                </c:pt>
                <c:pt idx="29">
                  <c:v>54</c:v>
                </c:pt>
                <c:pt idx="30">
                  <c:v>55</c:v>
                </c:pt>
                <c:pt idx="31">
                  <c:v>56</c:v>
                </c:pt>
                <c:pt idx="32">
                  <c:v>57</c:v>
                </c:pt>
                <c:pt idx="33">
                  <c:v>58</c:v>
                </c:pt>
                <c:pt idx="34">
                  <c:v>59</c:v>
                </c:pt>
                <c:pt idx="35">
                  <c:v>60</c:v>
                </c:pt>
                <c:pt idx="36">
                  <c:v>61</c:v>
                </c:pt>
                <c:pt idx="37">
                  <c:v>62</c:v>
                </c:pt>
                <c:pt idx="38">
                  <c:v>63</c:v>
                </c:pt>
                <c:pt idx="39">
                  <c:v>64</c:v>
                </c:pt>
                <c:pt idx="40">
                  <c:v>65</c:v>
                </c:pt>
              </c:numCache>
            </c:numRef>
          </c:cat>
          <c:val>
            <c:numRef>
              <c:f>Sheet1!$E$2:$E$42</c:f>
              <c:numCache>
                <c:formatCode>General</c:formatCode>
                <c:ptCount val="41"/>
                <c:pt idx="0">
                  <c:v>2.6575594076455058</c:v>
                </c:pt>
                <c:pt idx="1">
                  <c:v>2.3092485549132946</c:v>
                </c:pt>
                <c:pt idx="2">
                  <c:v>2.1746786406057406</c:v>
                </c:pt>
                <c:pt idx="3">
                  <c:v>1.9951972962556699</c:v>
                </c:pt>
                <c:pt idx="4">
                  <c:v>2.0996505603084707</c:v>
                </c:pt>
                <c:pt idx="5">
                  <c:v>2.0139721142322644</c:v>
                </c:pt>
                <c:pt idx="6">
                  <c:v>1.938061371943445</c:v>
                </c:pt>
                <c:pt idx="7">
                  <c:v>2.0592127026132983</c:v>
                </c:pt>
                <c:pt idx="8">
                  <c:v>2.1140002148920169</c:v>
                </c:pt>
                <c:pt idx="9">
                  <c:v>1.9909821816601478</c:v>
                </c:pt>
                <c:pt idx="10">
                  <c:v>2.1613672937128907</c:v>
                </c:pt>
                <c:pt idx="11">
                  <c:v>2.2599999999999998</c:v>
                </c:pt>
                <c:pt idx="12">
                  <c:v>2.3711823670789611</c:v>
                </c:pt>
                <c:pt idx="13">
                  <c:v>2.4628308956847578</c:v>
                </c:pt>
                <c:pt idx="14">
                  <c:v>2.4155323286339327</c:v>
                </c:pt>
                <c:pt idx="15">
                  <c:v>2.6979710507393628</c:v>
                </c:pt>
                <c:pt idx="16">
                  <c:v>2.476005877387689</c:v>
                </c:pt>
                <c:pt idx="17">
                  <c:v>2.8734378408701344</c:v>
                </c:pt>
                <c:pt idx="18">
                  <c:v>2.646415477987615</c:v>
                </c:pt>
                <c:pt idx="19">
                  <c:v>2.6770399411908845</c:v>
                </c:pt>
                <c:pt idx="20">
                  <c:v>2.5964156798176177</c:v>
                </c:pt>
                <c:pt idx="21">
                  <c:v>2.5151374010246856</c:v>
                </c:pt>
                <c:pt idx="22">
                  <c:v>2.5926915880713275</c:v>
                </c:pt>
                <c:pt idx="23">
                  <c:v>2.7604188221661219</c:v>
                </c:pt>
                <c:pt idx="24">
                  <c:v>2.6667863877166202</c:v>
                </c:pt>
                <c:pt idx="25">
                  <c:v>2.6095745658366258</c:v>
                </c:pt>
                <c:pt idx="26">
                  <c:v>2.6643581974703023</c:v>
                </c:pt>
                <c:pt idx="27">
                  <c:v>2.6062322946175636</c:v>
                </c:pt>
                <c:pt idx="28">
                  <c:v>2.6062511911568516</c:v>
                </c:pt>
                <c:pt idx="29">
                  <c:v>2.656611957218197</c:v>
                </c:pt>
                <c:pt idx="30">
                  <c:v>2.4051574510290106</c:v>
                </c:pt>
                <c:pt idx="31">
                  <c:v>2.6142783769902413</c:v>
                </c:pt>
                <c:pt idx="32">
                  <c:v>2.4149286498353457</c:v>
                </c:pt>
                <c:pt idx="33">
                  <c:v>2.3484108905521208</c:v>
                </c:pt>
                <c:pt idx="34">
                  <c:v>2.1905133493116327</c:v>
                </c:pt>
                <c:pt idx="35">
                  <c:v>2.4262218593257905</c:v>
                </c:pt>
                <c:pt idx="36">
                  <c:v>2.2847968383351858</c:v>
                </c:pt>
                <c:pt idx="37">
                  <c:v>2</c:v>
                </c:pt>
                <c:pt idx="38">
                  <c:v>1.9291500755183304</c:v>
                </c:pt>
                <c:pt idx="39">
                  <c:v>1.6964419756793274</c:v>
                </c:pt>
                <c:pt idx="40">
                  <c:v>0.85116538063797631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9E7-3646-B4E5-0B43DA336D9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Bachelor Degree Level_Female_NILF</c:v>
                </c:pt>
              </c:strCache>
            </c:strRef>
          </c:tx>
          <c:spPr>
            <a:solidFill>
              <a:srgbClr val="6A737B">
                <a:lumMod val="60000"/>
                <a:lumOff val="40000"/>
              </a:srgbClr>
            </a:solidFill>
            <a:ln>
              <a:solidFill>
                <a:srgbClr val="FFFFFF"/>
              </a:solidFill>
            </a:ln>
          </c:spPr>
          <c:cat>
            <c:numRef>
              <c:f>Sheet1!$A$2:$A$42</c:f>
              <c:numCache>
                <c:formatCode>General</c:formatCode>
                <c:ptCount val="41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28</c:v>
                </c:pt>
                <c:pt idx="4">
                  <c:v>29</c:v>
                </c:pt>
                <c:pt idx="5">
                  <c:v>30</c:v>
                </c:pt>
                <c:pt idx="6">
                  <c:v>31</c:v>
                </c:pt>
                <c:pt idx="7">
                  <c:v>32</c:v>
                </c:pt>
                <c:pt idx="8">
                  <c:v>33</c:v>
                </c:pt>
                <c:pt idx="9">
                  <c:v>34</c:v>
                </c:pt>
                <c:pt idx="10">
                  <c:v>35</c:v>
                </c:pt>
                <c:pt idx="11">
                  <c:v>36</c:v>
                </c:pt>
                <c:pt idx="12">
                  <c:v>37</c:v>
                </c:pt>
                <c:pt idx="13">
                  <c:v>38</c:v>
                </c:pt>
                <c:pt idx="14">
                  <c:v>39</c:v>
                </c:pt>
                <c:pt idx="15">
                  <c:v>40</c:v>
                </c:pt>
                <c:pt idx="16">
                  <c:v>41</c:v>
                </c:pt>
                <c:pt idx="17">
                  <c:v>42</c:v>
                </c:pt>
                <c:pt idx="18">
                  <c:v>43</c:v>
                </c:pt>
                <c:pt idx="19">
                  <c:v>44</c:v>
                </c:pt>
                <c:pt idx="20">
                  <c:v>45</c:v>
                </c:pt>
                <c:pt idx="21">
                  <c:v>46</c:v>
                </c:pt>
                <c:pt idx="22">
                  <c:v>47</c:v>
                </c:pt>
                <c:pt idx="23">
                  <c:v>48</c:v>
                </c:pt>
                <c:pt idx="24">
                  <c:v>49</c:v>
                </c:pt>
                <c:pt idx="25">
                  <c:v>50</c:v>
                </c:pt>
                <c:pt idx="26">
                  <c:v>51</c:v>
                </c:pt>
                <c:pt idx="27">
                  <c:v>52</c:v>
                </c:pt>
                <c:pt idx="28">
                  <c:v>53</c:v>
                </c:pt>
                <c:pt idx="29">
                  <c:v>54</c:v>
                </c:pt>
                <c:pt idx="30">
                  <c:v>55</c:v>
                </c:pt>
                <c:pt idx="31">
                  <c:v>56</c:v>
                </c:pt>
                <c:pt idx="32">
                  <c:v>57</c:v>
                </c:pt>
                <c:pt idx="33">
                  <c:v>58</c:v>
                </c:pt>
                <c:pt idx="34">
                  <c:v>59</c:v>
                </c:pt>
                <c:pt idx="35">
                  <c:v>60</c:v>
                </c:pt>
                <c:pt idx="36">
                  <c:v>61</c:v>
                </c:pt>
                <c:pt idx="37">
                  <c:v>62</c:v>
                </c:pt>
                <c:pt idx="38">
                  <c:v>63</c:v>
                </c:pt>
                <c:pt idx="39">
                  <c:v>64</c:v>
                </c:pt>
                <c:pt idx="40">
                  <c:v>65</c:v>
                </c:pt>
              </c:numCache>
            </c:numRef>
          </c:cat>
          <c:val>
            <c:numRef>
              <c:f>Sheet1!$F$2:$F$42</c:f>
              <c:numCache>
                <c:formatCode>General</c:formatCode>
                <c:ptCount val="41"/>
                <c:pt idx="0">
                  <c:v>6.9021926300080354</c:v>
                </c:pt>
                <c:pt idx="1">
                  <c:v>6.3757225433526008</c:v>
                </c:pt>
                <c:pt idx="2">
                  <c:v>7.0112108939367257</c:v>
                </c:pt>
                <c:pt idx="3">
                  <c:v>7.7199015742195609</c:v>
                </c:pt>
                <c:pt idx="4">
                  <c:v>9.0312085793469095</c:v>
                </c:pt>
                <c:pt idx="5">
                  <c:v>10.610622314460262</c:v>
                </c:pt>
                <c:pt idx="6">
                  <c:v>11.597200578018304</c:v>
                </c:pt>
                <c:pt idx="7">
                  <c:v>12.840445473591355</c:v>
                </c:pt>
                <c:pt idx="8">
                  <c:v>13.522080154722252</c:v>
                </c:pt>
                <c:pt idx="9">
                  <c:v>14.127009995654063</c:v>
                </c:pt>
                <c:pt idx="10">
                  <c:v>14.435935852616392</c:v>
                </c:pt>
                <c:pt idx="11">
                  <c:v>14.708571428571428</c:v>
                </c:pt>
                <c:pt idx="12">
                  <c:v>14.306231314848468</c:v>
                </c:pt>
                <c:pt idx="13">
                  <c:v>13.800918651033482</c:v>
                </c:pt>
                <c:pt idx="14">
                  <c:v>13.852090422946038</c:v>
                </c:pt>
                <c:pt idx="15">
                  <c:v>13.039672366899053</c:v>
                </c:pt>
                <c:pt idx="16">
                  <c:v>12.423797167599337</c:v>
                </c:pt>
                <c:pt idx="17">
                  <c:v>11.992395674260605</c:v>
                </c:pt>
                <c:pt idx="18">
                  <c:v>11.608490711358945</c:v>
                </c:pt>
                <c:pt idx="19">
                  <c:v>11.280936045086989</c:v>
                </c:pt>
                <c:pt idx="20">
                  <c:v>11.326071813058071</c:v>
                </c:pt>
                <c:pt idx="21">
                  <c:v>11.411271541686073</c:v>
                </c:pt>
                <c:pt idx="22">
                  <c:v>11.756844476688686</c:v>
                </c:pt>
                <c:pt idx="23">
                  <c:v>11.095476555063527</c:v>
                </c:pt>
                <c:pt idx="24">
                  <c:v>11.174463500044896</c:v>
                </c:pt>
                <c:pt idx="25">
                  <c:v>12.096848295506753</c:v>
                </c:pt>
                <c:pt idx="26">
                  <c:v>11.681815995767806</c:v>
                </c:pt>
                <c:pt idx="27">
                  <c:v>12.351274787535411</c:v>
                </c:pt>
                <c:pt idx="28">
                  <c:v>13.312368972746331</c:v>
                </c:pt>
                <c:pt idx="29">
                  <c:v>14.037162994726206</c:v>
                </c:pt>
                <c:pt idx="30">
                  <c:v>15.7500619885941</c:v>
                </c:pt>
                <c:pt idx="31">
                  <c:v>17.370313302516692</c:v>
                </c:pt>
                <c:pt idx="32">
                  <c:v>19.889185092258639</c:v>
                </c:pt>
                <c:pt idx="33">
                  <c:v>22.675995227248073</c:v>
                </c:pt>
                <c:pt idx="34">
                  <c:v>25.890418594281254</c:v>
                </c:pt>
                <c:pt idx="35">
                  <c:v>30.152805319024846</c:v>
                </c:pt>
                <c:pt idx="36">
                  <c:v>36.285043843398789</c:v>
                </c:pt>
                <c:pt idx="37">
                  <c:v>39.934853420195438</c:v>
                </c:pt>
                <c:pt idx="38">
                  <c:v>45.077577921186325</c:v>
                </c:pt>
                <c:pt idx="39">
                  <c:v>50.360306260321273</c:v>
                </c:pt>
                <c:pt idx="40">
                  <c:v>59.462254395036197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9E7-3646-B4E5-0B43DA336D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areaChart>
      <c:catAx>
        <c:axId val="3319171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48800"/>
        <c:crosses val="autoZero"/>
        <c:auto val="1"/>
        <c:lblAlgn val="ctr"/>
        <c:lblOffset val="100"/>
        <c:tickLblSkip val="10"/>
        <c:noMultiLvlLbl val="0"/>
      </c:catAx>
      <c:valAx>
        <c:axId val="331948800"/>
        <c:scaling>
          <c:orientation val="minMax"/>
          <c:max val="10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high"/>
        <c:spPr>
          <a:ln>
            <a:noFill/>
          </a:ln>
        </c:spPr>
        <c:txPr>
          <a:bodyPr anchor="ctr" anchorCtr="0"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Un</c:v>
                </c:pt>
              </c:strCache>
            </c:strRef>
          </c:tx>
          <c:spPr>
            <a:solidFill>
              <a:schemeClr val="tx2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30-50</c:v>
                </c:pt>
                <c:pt idx="1">
                  <c:v>50-60</c:v>
                </c:pt>
                <c:pt idx="2">
                  <c:v>60-70</c:v>
                </c:pt>
                <c:pt idx="3">
                  <c:v>70-80</c:v>
                </c:pt>
                <c:pt idx="4">
                  <c:v>80-90</c:v>
                </c:pt>
                <c:pt idx="5">
                  <c:v>90-100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20.192307692307693</c:v>
                </c:pt>
                <c:pt idx="1">
                  <c:v>14.198912695874641</c:v>
                </c:pt>
                <c:pt idx="2">
                  <c:v>13.381919677469375</c:v>
                </c:pt>
                <c:pt idx="3">
                  <c:v>13.272777829270554</c:v>
                </c:pt>
                <c:pt idx="4">
                  <c:v>11.71509520985702</c:v>
                </c:pt>
                <c:pt idx="5">
                  <c:v>9.965928449744462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A34-4138-B5E6-26F4B87071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24265856"/>
        <c:axId val="327427200"/>
      </c:barChart>
      <c:catAx>
        <c:axId val="324265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7427200"/>
        <c:crosses val="autoZero"/>
        <c:auto val="1"/>
        <c:lblAlgn val="ctr"/>
        <c:lblOffset val="100"/>
        <c:noMultiLvlLbl val="0"/>
      </c:catAx>
      <c:valAx>
        <c:axId val="327427200"/>
        <c:scaling>
          <c:orientation val="minMax"/>
          <c:max val="20.5"/>
          <c:min val="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658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Un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30-50</c:v>
                </c:pt>
                <c:pt idx="1">
                  <c:v>50-60</c:v>
                </c:pt>
                <c:pt idx="2">
                  <c:v>60-70</c:v>
                </c:pt>
                <c:pt idx="3">
                  <c:v>70-80</c:v>
                </c:pt>
                <c:pt idx="4">
                  <c:v>80-90</c:v>
                </c:pt>
                <c:pt idx="5">
                  <c:v>90-100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20.192307692307693</c:v>
                </c:pt>
                <c:pt idx="1">
                  <c:v>14.198912695874641</c:v>
                </c:pt>
                <c:pt idx="2">
                  <c:v>13.381919677469375</c:v>
                </c:pt>
                <c:pt idx="3">
                  <c:v>13.272777829270554</c:v>
                </c:pt>
                <c:pt idx="4">
                  <c:v>11.71509520985702</c:v>
                </c:pt>
                <c:pt idx="5">
                  <c:v>9.965928449744462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63-4826-BE0B-3F0E5DB61A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Under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30-50</c:v>
                </c:pt>
                <c:pt idx="1">
                  <c:v>50-60</c:v>
                </c:pt>
                <c:pt idx="2">
                  <c:v>60-70</c:v>
                </c:pt>
                <c:pt idx="3">
                  <c:v>70-80</c:v>
                </c:pt>
                <c:pt idx="4">
                  <c:v>80-90</c:v>
                </c:pt>
                <c:pt idx="5">
                  <c:v>90-100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17.371794871794872</c:v>
                </c:pt>
                <c:pt idx="1">
                  <c:v>19.219699392388868</c:v>
                </c:pt>
                <c:pt idx="2">
                  <c:v>19.072724453403627</c:v>
                </c:pt>
                <c:pt idx="3">
                  <c:v>17.990545926406526</c:v>
                </c:pt>
                <c:pt idx="4">
                  <c:v>17.737365750807143</c:v>
                </c:pt>
                <c:pt idx="5">
                  <c:v>13.429869392390687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863-4826-BE0B-3F0E5DB61A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31915264"/>
        <c:axId val="331917184"/>
      </c:barChart>
      <c:catAx>
        <c:axId val="33191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Bachelor Degree Level_Male_FT</c:v>
                </c:pt>
              </c:strCache>
            </c:strRef>
          </c:tx>
          <c:spPr>
            <a:solidFill>
              <a:srgbClr val="FFC35A"/>
            </a:solidFill>
            <a:ln w="9525">
              <a:solidFill>
                <a:srgbClr val="FFFFFF"/>
              </a:solidFill>
            </a:ln>
          </c:spPr>
          <c:cat>
            <c:numRef>
              <c:f>Sheet1!$A$2:$A$42</c:f>
              <c:numCache>
                <c:formatCode>General</c:formatCode>
                <c:ptCount val="41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28</c:v>
                </c:pt>
                <c:pt idx="4">
                  <c:v>29</c:v>
                </c:pt>
                <c:pt idx="5">
                  <c:v>30</c:v>
                </c:pt>
                <c:pt idx="6">
                  <c:v>31</c:v>
                </c:pt>
                <c:pt idx="7">
                  <c:v>32</c:v>
                </c:pt>
                <c:pt idx="8">
                  <c:v>33</c:v>
                </c:pt>
                <c:pt idx="9">
                  <c:v>34</c:v>
                </c:pt>
                <c:pt idx="10">
                  <c:v>35</c:v>
                </c:pt>
                <c:pt idx="11">
                  <c:v>36</c:v>
                </c:pt>
                <c:pt idx="12">
                  <c:v>37</c:v>
                </c:pt>
                <c:pt idx="13">
                  <c:v>38</c:v>
                </c:pt>
                <c:pt idx="14">
                  <c:v>39</c:v>
                </c:pt>
                <c:pt idx="15">
                  <c:v>40</c:v>
                </c:pt>
                <c:pt idx="16">
                  <c:v>41</c:v>
                </c:pt>
                <c:pt idx="17">
                  <c:v>42</c:v>
                </c:pt>
                <c:pt idx="18">
                  <c:v>43</c:v>
                </c:pt>
                <c:pt idx="19">
                  <c:v>44</c:v>
                </c:pt>
                <c:pt idx="20">
                  <c:v>45</c:v>
                </c:pt>
                <c:pt idx="21">
                  <c:v>46</c:v>
                </c:pt>
                <c:pt idx="22">
                  <c:v>47</c:v>
                </c:pt>
                <c:pt idx="23">
                  <c:v>48</c:v>
                </c:pt>
                <c:pt idx="24">
                  <c:v>49</c:v>
                </c:pt>
                <c:pt idx="25">
                  <c:v>50</c:v>
                </c:pt>
                <c:pt idx="26">
                  <c:v>51</c:v>
                </c:pt>
                <c:pt idx="27">
                  <c:v>52</c:v>
                </c:pt>
                <c:pt idx="28">
                  <c:v>53</c:v>
                </c:pt>
                <c:pt idx="29">
                  <c:v>54</c:v>
                </c:pt>
                <c:pt idx="30">
                  <c:v>55</c:v>
                </c:pt>
                <c:pt idx="31">
                  <c:v>56</c:v>
                </c:pt>
                <c:pt idx="32">
                  <c:v>57</c:v>
                </c:pt>
                <c:pt idx="33">
                  <c:v>58</c:v>
                </c:pt>
                <c:pt idx="34">
                  <c:v>59</c:v>
                </c:pt>
                <c:pt idx="35">
                  <c:v>60</c:v>
                </c:pt>
                <c:pt idx="36">
                  <c:v>61</c:v>
                </c:pt>
                <c:pt idx="37">
                  <c:v>62</c:v>
                </c:pt>
                <c:pt idx="38">
                  <c:v>63</c:v>
                </c:pt>
                <c:pt idx="39">
                  <c:v>64</c:v>
                </c:pt>
                <c:pt idx="40">
                  <c:v>65</c:v>
                </c:pt>
              </c:numCache>
            </c:numRef>
          </c:cat>
          <c:val>
            <c:numRef>
              <c:f>Sheet1!$B$2:$B$42</c:f>
              <c:numCache>
                <c:formatCode>General</c:formatCode>
                <c:ptCount val="41"/>
                <c:pt idx="0">
                  <c:v>68.118892508143318</c:v>
                </c:pt>
                <c:pt idx="1">
                  <c:v>72.905780535597643</c:v>
                </c:pt>
                <c:pt idx="2">
                  <c:v>75.960977236721419</c:v>
                </c:pt>
                <c:pt idx="3">
                  <c:v>78.188059951435989</c:v>
                </c:pt>
                <c:pt idx="4">
                  <c:v>79.599982831881192</c:v>
                </c:pt>
                <c:pt idx="5">
                  <c:v>80.885790793556339</c:v>
                </c:pt>
                <c:pt idx="6">
                  <c:v>81.084388185654007</c:v>
                </c:pt>
                <c:pt idx="7">
                  <c:v>82.570717172129477</c:v>
                </c:pt>
                <c:pt idx="8">
                  <c:v>82.730138462152354</c:v>
                </c:pt>
                <c:pt idx="9">
                  <c:v>82.365565756527957</c:v>
                </c:pt>
                <c:pt idx="10">
                  <c:v>82.746149782599858</c:v>
                </c:pt>
                <c:pt idx="11">
                  <c:v>83.170453103185679</c:v>
                </c:pt>
                <c:pt idx="12">
                  <c:v>82.546765059207132</c:v>
                </c:pt>
                <c:pt idx="13">
                  <c:v>82.594080153671527</c:v>
                </c:pt>
                <c:pt idx="14">
                  <c:v>82.46716162193033</c:v>
                </c:pt>
                <c:pt idx="15">
                  <c:v>82.145213070055846</c:v>
                </c:pt>
                <c:pt idx="16">
                  <c:v>82.248860972265234</c:v>
                </c:pt>
                <c:pt idx="17">
                  <c:v>82.106465214335913</c:v>
                </c:pt>
                <c:pt idx="18">
                  <c:v>81.748083242059153</c:v>
                </c:pt>
                <c:pt idx="19">
                  <c:v>81.694551694551691</c:v>
                </c:pt>
                <c:pt idx="20">
                  <c:v>80.75465121345475</c:v>
                </c:pt>
                <c:pt idx="21">
                  <c:v>80.457738066797262</c:v>
                </c:pt>
                <c:pt idx="22">
                  <c:v>80.15423907055937</c:v>
                </c:pt>
                <c:pt idx="23">
                  <c:v>79.896182545690493</c:v>
                </c:pt>
                <c:pt idx="24">
                  <c:v>78.620416029020006</c:v>
                </c:pt>
                <c:pt idx="25">
                  <c:v>77.87907305022938</c:v>
                </c:pt>
                <c:pt idx="26">
                  <c:v>77.137297823178884</c:v>
                </c:pt>
                <c:pt idx="27">
                  <c:v>76.325150154527961</c:v>
                </c:pt>
                <c:pt idx="28">
                  <c:v>74.948447534319214</c:v>
                </c:pt>
                <c:pt idx="29">
                  <c:v>74.297978894652118</c:v>
                </c:pt>
                <c:pt idx="30">
                  <c:v>71.541977387539092</c:v>
                </c:pt>
                <c:pt idx="31">
                  <c:v>69.492363816236931</c:v>
                </c:pt>
                <c:pt idx="32">
                  <c:v>67.342013337567479</c:v>
                </c:pt>
                <c:pt idx="33">
                  <c:v>63.382958504909723</c:v>
                </c:pt>
                <c:pt idx="34">
                  <c:v>59.48036877054993</c:v>
                </c:pt>
                <c:pt idx="35">
                  <c:v>52.963959824066173</c:v>
                </c:pt>
                <c:pt idx="36">
                  <c:v>47.765920826161789</c:v>
                </c:pt>
                <c:pt idx="37">
                  <c:v>43.596006034049275</c:v>
                </c:pt>
                <c:pt idx="38">
                  <c:v>39.460892620415379</c:v>
                </c:pt>
                <c:pt idx="39">
                  <c:v>34.699876237623762</c:v>
                </c:pt>
                <c:pt idx="40">
                  <c:v>28.604137705454249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D4-874B-AF0B-5157AF9F9C8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Bachelor Degree Level_Male_PT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cat>
            <c:numRef>
              <c:f>Sheet1!$A$2:$A$42</c:f>
              <c:numCache>
                <c:formatCode>General</c:formatCode>
                <c:ptCount val="41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28</c:v>
                </c:pt>
                <c:pt idx="4">
                  <c:v>29</c:v>
                </c:pt>
                <c:pt idx="5">
                  <c:v>30</c:v>
                </c:pt>
                <c:pt idx="6">
                  <c:v>31</c:v>
                </c:pt>
                <c:pt idx="7">
                  <c:v>32</c:v>
                </c:pt>
                <c:pt idx="8">
                  <c:v>33</c:v>
                </c:pt>
                <c:pt idx="9">
                  <c:v>34</c:v>
                </c:pt>
                <c:pt idx="10">
                  <c:v>35</c:v>
                </c:pt>
                <c:pt idx="11">
                  <c:v>36</c:v>
                </c:pt>
                <c:pt idx="12">
                  <c:v>37</c:v>
                </c:pt>
                <c:pt idx="13">
                  <c:v>38</c:v>
                </c:pt>
                <c:pt idx="14">
                  <c:v>39</c:v>
                </c:pt>
                <c:pt idx="15">
                  <c:v>40</c:v>
                </c:pt>
                <c:pt idx="16">
                  <c:v>41</c:v>
                </c:pt>
                <c:pt idx="17">
                  <c:v>42</c:v>
                </c:pt>
                <c:pt idx="18">
                  <c:v>43</c:v>
                </c:pt>
                <c:pt idx="19">
                  <c:v>44</c:v>
                </c:pt>
                <c:pt idx="20">
                  <c:v>45</c:v>
                </c:pt>
                <c:pt idx="21">
                  <c:v>46</c:v>
                </c:pt>
                <c:pt idx="22">
                  <c:v>47</c:v>
                </c:pt>
                <c:pt idx="23">
                  <c:v>48</c:v>
                </c:pt>
                <c:pt idx="24">
                  <c:v>49</c:v>
                </c:pt>
                <c:pt idx="25">
                  <c:v>50</c:v>
                </c:pt>
                <c:pt idx="26">
                  <c:v>51</c:v>
                </c:pt>
                <c:pt idx="27">
                  <c:v>52</c:v>
                </c:pt>
                <c:pt idx="28">
                  <c:v>53</c:v>
                </c:pt>
                <c:pt idx="29">
                  <c:v>54</c:v>
                </c:pt>
                <c:pt idx="30">
                  <c:v>55</c:v>
                </c:pt>
                <c:pt idx="31">
                  <c:v>56</c:v>
                </c:pt>
                <c:pt idx="32">
                  <c:v>57</c:v>
                </c:pt>
                <c:pt idx="33">
                  <c:v>58</c:v>
                </c:pt>
                <c:pt idx="34">
                  <c:v>59</c:v>
                </c:pt>
                <c:pt idx="35">
                  <c:v>60</c:v>
                </c:pt>
                <c:pt idx="36">
                  <c:v>61</c:v>
                </c:pt>
                <c:pt idx="37">
                  <c:v>62</c:v>
                </c:pt>
                <c:pt idx="38">
                  <c:v>63</c:v>
                </c:pt>
                <c:pt idx="39">
                  <c:v>64</c:v>
                </c:pt>
                <c:pt idx="40">
                  <c:v>65</c:v>
                </c:pt>
              </c:numCache>
            </c:numRef>
          </c:cat>
          <c:val>
            <c:numRef>
              <c:f>Sheet1!$C$2:$C$42</c:f>
              <c:numCache>
                <c:formatCode>General</c:formatCode>
                <c:ptCount val="41"/>
                <c:pt idx="0">
                  <c:v>17.601791530944624</c:v>
                </c:pt>
                <c:pt idx="1">
                  <c:v>14.439092096668844</c:v>
                </c:pt>
                <c:pt idx="2">
                  <c:v>12.978404069040273</c:v>
                </c:pt>
                <c:pt idx="3">
                  <c:v>11.492087415222306</c:v>
                </c:pt>
                <c:pt idx="4">
                  <c:v>10.665693806601142</c:v>
                </c:pt>
                <c:pt idx="5">
                  <c:v>9.9162664173077744</c:v>
                </c:pt>
                <c:pt idx="6">
                  <c:v>9.8016877637130797</c:v>
                </c:pt>
                <c:pt idx="7">
                  <c:v>8.7228050124494878</c:v>
                </c:pt>
                <c:pt idx="8">
                  <c:v>8.8543952755277129</c:v>
                </c:pt>
                <c:pt idx="9">
                  <c:v>9.3557489765907551</c:v>
                </c:pt>
                <c:pt idx="10">
                  <c:v>8.9398187654922996</c:v>
                </c:pt>
                <c:pt idx="11">
                  <c:v>8.4443880357067318</c:v>
                </c:pt>
                <c:pt idx="12">
                  <c:v>9.3444310966191857</c:v>
                </c:pt>
                <c:pt idx="13">
                  <c:v>9.0762245699816635</c:v>
                </c:pt>
                <c:pt idx="14">
                  <c:v>9.1024908843298338</c:v>
                </c:pt>
                <c:pt idx="15">
                  <c:v>9.0901095034961958</c:v>
                </c:pt>
                <c:pt idx="16">
                  <c:v>9.2228070951475214</c:v>
                </c:pt>
                <c:pt idx="17">
                  <c:v>9.0917076598735065</c:v>
                </c:pt>
                <c:pt idx="18">
                  <c:v>9.4457831325301207</c:v>
                </c:pt>
                <c:pt idx="19">
                  <c:v>9.2664092664092657</c:v>
                </c:pt>
                <c:pt idx="20">
                  <c:v>9.4157117336935201</c:v>
                </c:pt>
                <c:pt idx="21">
                  <c:v>9.7376845525347608</c:v>
                </c:pt>
                <c:pt idx="22">
                  <c:v>9.7100505783965154</c:v>
                </c:pt>
                <c:pt idx="23">
                  <c:v>9.8194008867740887</c:v>
                </c:pt>
                <c:pt idx="24">
                  <c:v>10.174006688204955</c:v>
                </c:pt>
                <c:pt idx="25">
                  <c:v>10.392894953534878</c:v>
                </c:pt>
                <c:pt idx="26">
                  <c:v>10.829381004499574</c:v>
                </c:pt>
                <c:pt idx="27">
                  <c:v>10.991894571112018</c:v>
                </c:pt>
                <c:pt idx="28">
                  <c:v>11.471160077770577</c:v>
                </c:pt>
                <c:pt idx="29">
                  <c:v>11.54832170750611</c:v>
                </c:pt>
                <c:pt idx="30">
                  <c:v>12.172239595862401</c:v>
                </c:pt>
                <c:pt idx="31">
                  <c:v>12.867124219377976</c:v>
                </c:pt>
                <c:pt idx="32">
                  <c:v>13.439187043505875</c:v>
                </c:pt>
                <c:pt idx="33">
                  <c:v>14.425087108013937</c:v>
                </c:pt>
                <c:pt idx="34">
                  <c:v>14.821739410740765</c:v>
                </c:pt>
                <c:pt idx="35">
                  <c:v>16.930348585308213</c:v>
                </c:pt>
                <c:pt idx="36">
                  <c:v>17.996557659208261</c:v>
                </c:pt>
                <c:pt idx="37">
                  <c:v>19.280224121830329</c:v>
                </c:pt>
                <c:pt idx="38">
                  <c:v>18.662542347915746</c:v>
                </c:pt>
                <c:pt idx="39">
                  <c:v>19.515779702970296</c:v>
                </c:pt>
                <c:pt idx="40">
                  <c:v>18.94676588437321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D4-874B-AF0B-5157AF9F9C8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Bachelor Degree Level_Male_Away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cat>
            <c:numRef>
              <c:f>Sheet1!$A$2:$A$42</c:f>
              <c:numCache>
                <c:formatCode>General</c:formatCode>
                <c:ptCount val="41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28</c:v>
                </c:pt>
                <c:pt idx="4">
                  <c:v>29</c:v>
                </c:pt>
                <c:pt idx="5">
                  <c:v>30</c:v>
                </c:pt>
                <c:pt idx="6">
                  <c:v>31</c:v>
                </c:pt>
                <c:pt idx="7">
                  <c:v>32</c:v>
                </c:pt>
                <c:pt idx="8">
                  <c:v>33</c:v>
                </c:pt>
                <c:pt idx="9">
                  <c:v>34</c:v>
                </c:pt>
                <c:pt idx="10">
                  <c:v>35</c:v>
                </c:pt>
                <c:pt idx="11">
                  <c:v>36</c:v>
                </c:pt>
                <c:pt idx="12">
                  <c:v>37</c:v>
                </c:pt>
                <c:pt idx="13">
                  <c:v>38</c:v>
                </c:pt>
                <c:pt idx="14">
                  <c:v>39</c:v>
                </c:pt>
                <c:pt idx="15">
                  <c:v>40</c:v>
                </c:pt>
                <c:pt idx="16">
                  <c:v>41</c:v>
                </c:pt>
                <c:pt idx="17">
                  <c:v>42</c:v>
                </c:pt>
                <c:pt idx="18">
                  <c:v>43</c:v>
                </c:pt>
                <c:pt idx="19">
                  <c:v>44</c:v>
                </c:pt>
                <c:pt idx="20">
                  <c:v>45</c:v>
                </c:pt>
                <c:pt idx="21">
                  <c:v>46</c:v>
                </c:pt>
                <c:pt idx="22">
                  <c:v>47</c:v>
                </c:pt>
                <c:pt idx="23">
                  <c:v>48</c:v>
                </c:pt>
                <c:pt idx="24">
                  <c:v>49</c:v>
                </c:pt>
                <c:pt idx="25">
                  <c:v>50</c:v>
                </c:pt>
                <c:pt idx="26">
                  <c:v>51</c:v>
                </c:pt>
                <c:pt idx="27">
                  <c:v>52</c:v>
                </c:pt>
                <c:pt idx="28">
                  <c:v>53</c:v>
                </c:pt>
                <c:pt idx="29">
                  <c:v>54</c:v>
                </c:pt>
                <c:pt idx="30">
                  <c:v>55</c:v>
                </c:pt>
                <c:pt idx="31">
                  <c:v>56</c:v>
                </c:pt>
                <c:pt idx="32">
                  <c:v>57</c:v>
                </c:pt>
                <c:pt idx="33">
                  <c:v>58</c:v>
                </c:pt>
                <c:pt idx="34">
                  <c:v>59</c:v>
                </c:pt>
                <c:pt idx="35">
                  <c:v>60</c:v>
                </c:pt>
                <c:pt idx="36">
                  <c:v>61</c:v>
                </c:pt>
                <c:pt idx="37">
                  <c:v>62</c:v>
                </c:pt>
                <c:pt idx="38">
                  <c:v>63</c:v>
                </c:pt>
                <c:pt idx="39">
                  <c:v>64</c:v>
                </c:pt>
                <c:pt idx="40">
                  <c:v>65</c:v>
                </c:pt>
              </c:numCache>
            </c:numRef>
          </c:cat>
          <c:val>
            <c:numRef>
              <c:f>Sheet1!$D$2:$D$42</c:f>
              <c:numCache>
                <c:formatCode>General</c:formatCode>
                <c:ptCount val="41"/>
                <c:pt idx="0">
                  <c:v>2.6547231270358305</c:v>
                </c:pt>
                <c:pt idx="1">
                  <c:v>2.6943174395819725</c:v>
                </c:pt>
                <c:pt idx="2">
                  <c:v>2.8224797798715917</c:v>
                </c:pt>
                <c:pt idx="3">
                  <c:v>2.9347735074939294</c:v>
                </c:pt>
                <c:pt idx="4">
                  <c:v>2.8541997510622772</c:v>
                </c:pt>
                <c:pt idx="5">
                  <c:v>2.9157988693841119</c:v>
                </c:pt>
                <c:pt idx="6">
                  <c:v>3.0084388185654007</c:v>
                </c:pt>
                <c:pt idx="7">
                  <c:v>3.2531940079186907</c:v>
                </c:pt>
                <c:pt idx="8">
                  <c:v>2.9567854435178167</c:v>
                </c:pt>
                <c:pt idx="9">
                  <c:v>3.0563173164818567</c:v>
                </c:pt>
                <c:pt idx="10">
                  <c:v>2.856678450973221</c:v>
                </c:pt>
                <c:pt idx="11">
                  <c:v>2.8387697254304691</c:v>
                </c:pt>
                <c:pt idx="12">
                  <c:v>2.8230650420456493</c:v>
                </c:pt>
                <c:pt idx="13">
                  <c:v>2.7591024185802846</c:v>
                </c:pt>
                <c:pt idx="14">
                  <c:v>2.5963185871809515</c:v>
                </c:pt>
                <c:pt idx="15">
                  <c:v>2.6078543471568669</c:v>
                </c:pt>
                <c:pt idx="16">
                  <c:v>2.388640686513027</c:v>
                </c:pt>
                <c:pt idx="17">
                  <c:v>2.3497891777933941</c:v>
                </c:pt>
                <c:pt idx="18">
                  <c:v>2.2300109529025192</c:v>
                </c:pt>
                <c:pt idx="19">
                  <c:v>2.1407121407121408</c:v>
                </c:pt>
                <c:pt idx="20">
                  <c:v>2.4704805890810859</c:v>
                </c:pt>
                <c:pt idx="21">
                  <c:v>2.6327105929571406</c:v>
                </c:pt>
                <c:pt idx="22">
                  <c:v>2.2885472482347637</c:v>
                </c:pt>
                <c:pt idx="23">
                  <c:v>2.2547853357845788</c:v>
                </c:pt>
                <c:pt idx="24">
                  <c:v>2.3975514368304709</c:v>
                </c:pt>
                <c:pt idx="25">
                  <c:v>2.5761675097047405</c:v>
                </c:pt>
                <c:pt idx="26">
                  <c:v>2.4504438769305605</c:v>
                </c:pt>
                <c:pt idx="27">
                  <c:v>2.4549536416117559</c:v>
                </c:pt>
                <c:pt idx="28">
                  <c:v>2.7160784775820419</c:v>
                </c:pt>
                <c:pt idx="29">
                  <c:v>2.6888451678292493</c:v>
                </c:pt>
                <c:pt idx="30">
                  <c:v>2.8566273755111862</c:v>
                </c:pt>
                <c:pt idx="31">
                  <c:v>2.9184443207815494</c:v>
                </c:pt>
                <c:pt idx="32">
                  <c:v>3.1692600825658941</c:v>
                </c:pt>
                <c:pt idx="33">
                  <c:v>3.2055749128919859</c:v>
                </c:pt>
                <c:pt idx="34">
                  <c:v>3.7908581007027271</c:v>
                </c:pt>
                <c:pt idx="35">
                  <c:v>3.2495240596074311</c:v>
                </c:pt>
                <c:pt idx="36">
                  <c:v>2.9122203098106714</c:v>
                </c:pt>
                <c:pt idx="37">
                  <c:v>2.8518066230874219</c:v>
                </c:pt>
                <c:pt idx="38">
                  <c:v>2.666077478273678</c:v>
                </c:pt>
                <c:pt idx="39">
                  <c:v>2.9006806930693068</c:v>
                </c:pt>
                <c:pt idx="40">
                  <c:v>2.1915119797203371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6D4-874B-AF0B-5157AF9F9C8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Bachelor Degree Level_Male_Unemp</c:v>
                </c:pt>
              </c:strCache>
            </c:strRef>
          </c:tx>
          <c:spPr>
            <a:solidFill>
              <a:srgbClr val="A02226"/>
            </a:solidFill>
          </c:spPr>
          <c:cat>
            <c:numRef>
              <c:f>Sheet1!$A$2:$A$42</c:f>
              <c:numCache>
                <c:formatCode>General</c:formatCode>
                <c:ptCount val="41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28</c:v>
                </c:pt>
                <c:pt idx="4">
                  <c:v>29</c:v>
                </c:pt>
                <c:pt idx="5">
                  <c:v>30</c:v>
                </c:pt>
                <c:pt idx="6">
                  <c:v>31</c:v>
                </c:pt>
                <c:pt idx="7">
                  <c:v>32</c:v>
                </c:pt>
                <c:pt idx="8">
                  <c:v>33</c:v>
                </c:pt>
                <c:pt idx="9">
                  <c:v>34</c:v>
                </c:pt>
                <c:pt idx="10">
                  <c:v>35</c:v>
                </c:pt>
                <c:pt idx="11">
                  <c:v>36</c:v>
                </c:pt>
                <c:pt idx="12">
                  <c:v>37</c:v>
                </c:pt>
                <c:pt idx="13">
                  <c:v>38</c:v>
                </c:pt>
                <c:pt idx="14">
                  <c:v>39</c:v>
                </c:pt>
                <c:pt idx="15">
                  <c:v>40</c:v>
                </c:pt>
                <c:pt idx="16">
                  <c:v>41</c:v>
                </c:pt>
                <c:pt idx="17">
                  <c:v>42</c:v>
                </c:pt>
                <c:pt idx="18">
                  <c:v>43</c:v>
                </c:pt>
                <c:pt idx="19">
                  <c:v>44</c:v>
                </c:pt>
                <c:pt idx="20">
                  <c:v>45</c:v>
                </c:pt>
                <c:pt idx="21">
                  <c:v>46</c:v>
                </c:pt>
                <c:pt idx="22">
                  <c:v>47</c:v>
                </c:pt>
                <c:pt idx="23">
                  <c:v>48</c:v>
                </c:pt>
                <c:pt idx="24">
                  <c:v>49</c:v>
                </c:pt>
                <c:pt idx="25">
                  <c:v>50</c:v>
                </c:pt>
                <c:pt idx="26">
                  <c:v>51</c:v>
                </c:pt>
                <c:pt idx="27">
                  <c:v>52</c:v>
                </c:pt>
                <c:pt idx="28">
                  <c:v>53</c:v>
                </c:pt>
                <c:pt idx="29">
                  <c:v>54</c:v>
                </c:pt>
                <c:pt idx="30">
                  <c:v>55</c:v>
                </c:pt>
                <c:pt idx="31">
                  <c:v>56</c:v>
                </c:pt>
                <c:pt idx="32">
                  <c:v>57</c:v>
                </c:pt>
                <c:pt idx="33">
                  <c:v>58</c:v>
                </c:pt>
                <c:pt idx="34">
                  <c:v>59</c:v>
                </c:pt>
                <c:pt idx="35">
                  <c:v>60</c:v>
                </c:pt>
                <c:pt idx="36">
                  <c:v>61</c:v>
                </c:pt>
                <c:pt idx="37">
                  <c:v>62</c:v>
                </c:pt>
                <c:pt idx="38">
                  <c:v>63</c:v>
                </c:pt>
                <c:pt idx="39">
                  <c:v>64</c:v>
                </c:pt>
                <c:pt idx="40">
                  <c:v>65</c:v>
                </c:pt>
              </c:numCache>
            </c:numRef>
          </c:cat>
          <c:val>
            <c:numRef>
              <c:f>Sheet1!$E$2:$E$42</c:f>
              <c:numCache>
                <c:formatCode>General</c:formatCode>
                <c:ptCount val="41"/>
                <c:pt idx="0">
                  <c:v>4.4706840390879483</c:v>
                </c:pt>
                <c:pt idx="1">
                  <c:v>4.1435336381450032</c:v>
                </c:pt>
                <c:pt idx="2">
                  <c:v>3.3644626031851912</c:v>
                </c:pt>
                <c:pt idx="3">
                  <c:v>3.0854894080214352</c:v>
                </c:pt>
                <c:pt idx="4">
                  <c:v>2.9443323747800334</c:v>
                </c:pt>
                <c:pt idx="5">
                  <c:v>2.6182683725081821</c:v>
                </c:pt>
                <c:pt idx="6">
                  <c:v>2.6919831223628692</c:v>
                </c:pt>
                <c:pt idx="7">
                  <c:v>2.2776439854687944</c:v>
                </c:pt>
                <c:pt idx="8">
                  <c:v>2.4021387813734489</c:v>
                </c:pt>
                <c:pt idx="9">
                  <c:v>2.1859226580819522</c:v>
                </c:pt>
                <c:pt idx="10">
                  <c:v>2.2796537852005363</c:v>
                </c:pt>
                <c:pt idx="11">
                  <c:v>2.2253247027964633</c:v>
                </c:pt>
                <c:pt idx="12">
                  <c:v>2.2395743950574909</c:v>
                </c:pt>
                <c:pt idx="13">
                  <c:v>2.3399982537326465</c:v>
                </c:pt>
                <c:pt idx="14">
                  <c:v>2.3898431665421955</c:v>
                </c:pt>
                <c:pt idx="15">
                  <c:v>2.7221953472008442</c:v>
                </c:pt>
                <c:pt idx="16">
                  <c:v>2.6098111204494185</c:v>
                </c:pt>
                <c:pt idx="17">
                  <c:v>2.5342586085734364</c:v>
                </c:pt>
                <c:pt idx="18">
                  <c:v>2.5761226725082147</c:v>
                </c:pt>
                <c:pt idx="19">
                  <c:v>2.6683826683826686</c:v>
                </c:pt>
                <c:pt idx="20">
                  <c:v>2.8800487996165742</c:v>
                </c:pt>
                <c:pt idx="21">
                  <c:v>2.7903865449854268</c:v>
                </c:pt>
                <c:pt idx="22">
                  <c:v>3.1198357454053784</c:v>
                </c:pt>
                <c:pt idx="23">
                  <c:v>2.9793446523196714</c:v>
                </c:pt>
                <c:pt idx="24">
                  <c:v>3.4858017343989118</c:v>
                </c:pt>
                <c:pt idx="25">
                  <c:v>3.2231502176214564</c:v>
                </c:pt>
                <c:pt idx="26">
                  <c:v>3.7151891037334308</c:v>
                </c:pt>
                <c:pt idx="27">
                  <c:v>3.603708671059537</c:v>
                </c:pt>
                <c:pt idx="28">
                  <c:v>3.6528604253814883</c:v>
                </c:pt>
                <c:pt idx="29">
                  <c:v>3.4281285399153401</c:v>
                </c:pt>
                <c:pt idx="30">
                  <c:v>3.7286504690882847</c:v>
                </c:pt>
                <c:pt idx="31">
                  <c:v>3.7531688616830521</c:v>
                </c:pt>
                <c:pt idx="32">
                  <c:v>3.6011432200698636</c:v>
                </c:pt>
                <c:pt idx="33">
                  <c:v>4.0038010769718086</c:v>
                </c:pt>
                <c:pt idx="34">
                  <c:v>3.6877054993230609</c:v>
                </c:pt>
                <c:pt idx="35">
                  <c:v>4.0044639926475414</c:v>
                </c:pt>
                <c:pt idx="36">
                  <c:v>4.0275387263339066</c:v>
                </c:pt>
                <c:pt idx="37">
                  <c:v>3.6778967028230731</c:v>
                </c:pt>
                <c:pt idx="38">
                  <c:v>3.5424952128443068</c:v>
                </c:pt>
                <c:pt idx="39">
                  <c:v>3.2951732673267329</c:v>
                </c:pt>
                <c:pt idx="40">
                  <c:v>2.1669801292010793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6D4-874B-AF0B-5157AF9F9C8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Bachelor Degree Level_Male_NILF</c:v>
                </c:pt>
              </c:strCache>
            </c:strRef>
          </c:tx>
          <c:spPr>
            <a:solidFill>
              <a:srgbClr val="6A737B">
                <a:lumMod val="60000"/>
                <a:lumOff val="40000"/>
              </a:srgbClr>
            </a:solidFill>
            <a:ln>
              <a:solidFill>
                <a:srgbClr val="FFFFFF"/>
              </a:solidFill>
            </a:ln>
          </c:spPr>
          <c:cat>
            <c:numRef>
              <c:f>Sheet1!$A$2:$A$42</c:f>
              <c:numCache>
                <c:formatCode>General</c:formatCode>
                <c:ptCount val="41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28</c:v>
                </c:pt>
                <c:pt idx="4">
                  <c:v>29</c:v>
                </c:pt>
                <c:pt idx="5">
                  <c:v>30</c:v>
                </c:pt>
                <c:pt idx="6">
                  <c:v>31</c:v>
                </c:pt>
                <c:pt idx="7">
                  <c:v>32</c:v>
                </c:pt>
                <c:pt idx="8">
                  <c:v>33</c:v>
                </c:pt>
                <c:pt idx="9">
                  <c:v>34</c:v>
                </c:pt>
                <c:pt idx="10">
                  <c:v>35</c:v>
                </c:pt>
                <c:pt idx="11">
                  <c:v>36</c:v>
                </c:pt>
                <c:pt idx="12">
                  <c:v>37</c:v>
                </c:pt>
                <c:pt idx="13">
                  <c:v>38</c:v>
                </c:pt>
                <c:pt idx="14">
                  <c:v>39</c:v>
                </c:pt>
                <c:pt idx="15">
                  <c:v>40</c:v>
                </c:pt>
                <c:pt idx="16">
                  <c:v>41</c:v>
                </c:pt>
                <c:pt idx="17">
                  <c:v>42</c:v>
                </c:pt>
                <c:pt idx="18">
                  <c:v>43</c:v>
                </c:pt>
                <c:pt idx="19">
                  <c:v>44</c:v>
                </c:pt>
                <c:pt idx="20">
                  <c:v>45</c:v>
                </c:pt>
                <c:pt idx="21">
                  <c:v>46</c:v>
                </c:pt>
                <c:pt idx="22">
                  <c:v>47</c:v>
                </c:pt>
                <c:pt idx="23">
                  <c:v>48</c:v>
                </c:pt>
                <c:pt idx="24">
                  <c:v>49</c:v>
                </c:pt>
                <c:pt idx="25">
                  <c:v>50</c:v>
                </c:pt>
                <c:pt idx="26">
                  <c:v>51</c:v>
                </c:pt>
                <c:pt idx="27">
                  <c:v>52</c:v>
                </c:pt>
                <c:pt idx="28">
                  <c:v>53</c:v>
                </c:pt>
                <c:pt idx="29">
                  <c:v>54</c:v>
                </c:pt>
                <c:pt idx="30">
                  <c:v>55</c:v>
                </c:pt>
                <c:pt idx="31">
                  <c:v>56</c:v>
                </c:pt>
                <c:pt idx="32">
                  <c:v>57</c:v>
                </c:pt>
                <c:pt idx="33">
                  <c:v>58</c:v>
                </c:pt>
                <c:pt idx="34">
                  <c:v>59</c:v>
                </c:pt>
                <c:pt idx="35">
                  <c:v>60</c:v>
                </c:pt>
                <c:pt idx="36">
                  <c:v>61</c:v>
                </c:pt>
                <c:pt idx="37">
                  <c:v>62</c:v>
                </c:pt>
                <c:pt idx="38">
                  <c:v>63</c:v>
                </c:pt>
                <c:pt idx="39">
                  <c:v>64</c:v>
                </c:pt>
                <c:pt idx="40">
                  <c:v>65</c:v>
                </c:pt>
              </c:numCache>
            </c:numRef>
          </c:cat>
          <c:val>
            <c:numRef>
              <c:f>Sheet1!$F$2:$F$42</c:f>
              <c:numCache>
                <c:formatCode>General</c:formatCode>
                <c:ptCount val="41"/>
                <c:pt idx="0">
                  <c:v>7.1539087947882738</c:v>
                </c:pt>
                <c:pt idx="1">
                  <c:v>5.8172762900065313</c:v>
                </c:pt>
                <c:pt idx="2">
                  <c:v>4.8736763111815229</c:v>
                </c:pt>
                <c:pt idx="3">
                  <c:v>4.2995897178263416</c:v>
                </c:pt>
                <c:pt idx="4">
                  <c:v>3.9357912356753508</c:v>
                </c:pt>
                <c:pt idx="5">
                  <c:v>3.6638755472435927</c:v>
                </c:pt>
                <c:pt idx="6">
                  <c:v>3.4135021097046412</c:v>
                </c:pt>
                <c:pt idx="7">
                  <c:v>3.1756398220335522</c:v>
                </c:pt>
                <c:pt idx="8">
                  <c:v>3.0565420374286743</c:v>
                </c:pt>
                <c:pt idx="9">
                  <c:v>3.0364452923174756</c:v>
                </c:pt>
                <c:pt idx="10">
                  <c:v>3.1776992157340809</c:v>
                </c:pt>
                <c:pt idx="11">
                  <c:v>3.3210644328806533</c:v>
                </c:pt>
                <c:pt idx="12">
                  <c:v>3.0461644070705338</c:v>
                </c:pt>
                <c:pt idx="13">
                  <c:v>3.2305946040338775</c:v>
                </c:pt>
                <c:pt idx="14">
                  <c:v>3.4441857400166938</c:v>
                </c:pt>
                <c:pt idx="15">
                  <c:v>3.4346277320902416</c:v>
                </c:pt>
                <c:pt idx="16">
                  <c:v>3.5298801256248065</c:v>
                </c:pt>
                <c:pt idx="17">
                  <c:v>3.9177793394237526</c:v>
                </c:pt>
                <c:pt idx="18">
                  <c:v>4</c:v>
                </c:pt>
                <c:pt idx="19">
                  <c:v>4.2299442299442296</c:v>
                </c:pt>
                <c:pt idx="20">
                  <c:v>4.4791076641540677</c:v>
                </c:pt>
                <c:pt idx="21">
                  <c:v>4.3814802427254049</c:v>
                </c:pt>
                <c:pt idx="22">
                  <c:v>4.7273273574039765</c:v>
                </c:pt>
                <c:pt idx="23">
                  <c:v>5.0502865794311669</c:v>
                </c:pt>
                <c:pt idx="24">
                  <c:v>5.3222241115456557</c:v>
                </c:pt>
                <c:pt idx="25">
                  <c:v>5.9287142689095402</c:v>
                </c:pt>
                <c:pt idx="26">
                  <c:v>5.8676881916575461</c:v>
                </c:pt>
                <c:pt idx="27">
                  <c:v>6.6242929616887283</c:v>
                </c:pt>
                <c:pt idx="28">
                  <c:v>7.2114534849466798</c:v>
                </c:pt>
                <c:pt idx="29">
                  <c:v>8.03672569009718</c:v>
                </c:pt>
                <c:pt idx="30">
                  <c:v>9.7005051719990369</c:v>
                </c:pt>
                <c:pt idx="31">
                  <c:v>10.968898781920485</c:v>
                </c:pt>
                <c:pt idx="32">
                  <c:v>12.448396316290886</c:v>
                </c:pt>
                <c:pt idx="33">
                  <c:v>14.982578397212544</c:v>
                </c:pt>
                <c:pt idx="34">
                  <c:v>18.219328218683515</c:v>
                </c:pt>
                <c:pt idx="35">
                  <c:v>22.851703538370643</c:v>
                </c:pt>
                <c:pt idx="36">
                  <c:v>27.297762478485371</c:v>
                </c:pt>
                <c:pt idx="37">
                  <c:v>30.5940665182099</c:v>
                </c:pt>
                <c:pt idx="38">
                  <c:v>35.667992340550889</c:v>
                </c:pt>
                <c:pt idx="39">
                  <c:v>39.588490099009903</c:v>
                </c:pt>
                <c:pt idx="40">
                  <c:v>48.090604301251126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6D4-874B-AF0B-5157AF9F9C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areaChart>
      <c:catAx>
        <c:axId val="3319171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48800"/>
        <c:crosses val="autoZero"/>
        <c:auto val="1"/>
        <c:lblAlgn val="ctr"/>
        <c:lblOffset val="100"/>
        <c:tickLblSkip val="10"/>
        <c:noMultiLvlLbl val="0"/>
      </c:catAx>
      <c:valAx>
        <c:axId val="331948800"/>
        <c:scaling>
          <c:orientation val="minMax"/>
          <c:max val="100"/>
        </c:scaling>
        <c:delete val="1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crossAx val="331917184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Sheet1!$A$2:$A$14</c:f>
              <c:strCache>
                <c:ptCount val="13"/>
                <c:pt idx="0">
                  <c:v>Agriculture</c:v>
                </c:pt>
                <c:pt idx="1">
                  <c:v>Architecture</c:v>
                </c:pt>
                <c:pt idx="2">
                  <c:v>Performing arts</c:v>
                </c:pt>
                <c:pt idx="3">
                  <c:v>Medical</c:v>
                </c:pt>
                <c:pt idx="4">
                  <c:v>IT</c:v>
                </c:pt>
                <c:pt idx="5">
                  <c:v>Humanities</c:v>
                </c:pt>
                <c:pt idx="6">
                  <c:v>Engineering</c:v>
                </c:pt>
                <c:pt idx="7">
                  <c:v>Nursing</c:v>
                </c:pt>
                <c:pt idx="8">
                  <c:v>Education</c:v>
                </c:pt>
                <c:pt idx="9">
                  <c:v>Science</c:v>
                </c:pt>
                <c:pt idx="10">
                  <c:v>Other health</c:v>
                </c:pt>
                <c:pt idx="11">
                  <c:v>Commerce</c:v>
                </c:pt>
                <c:pt idx="12">
                  <c:v>Society &amp; culture</c:v>
                </c:pt>
              </c:strCache>
            </c:strRef>
          </c:cat>
          <c:val>
            <c:numRef>
              <c:f>Sheet1!$B$2:$B$14</c:f>
              <c:numCache>
                <c:formatCode>#,##0.0</c:formatCode>
                <c:ptCount val="13"/>
                <c:pt idx="0">
                  <c:v>1.5069999999999999</c:v>
                </c:pt>
                <c:pt idx="1">
                  <c:v>1.9770000000000001</c:v>
                </c:pt>
                <c:pt idx="2">
                  <c:v>4.2859999999999996</c:v>
                </c:pt>
                <c:pt idx="3">
                  <c:v>4.101</c:v>
                </c:pt>
                <c:pt idx="4">
                  <c:v>19.141999999999999</c:v>
                </c:pt>
                <c:pt idx="5">
                  <c:v>10.257999999999999</c:v>
                </c:pt>
                <c:pt idx="6">
                  <c:v>42.329000000000001</c:v>
                </c:pt>
                <c:pt idx="7">
                  <c:v>6.8739999999999997</c:v>
                </c:pt>
                <c:pt idx="8">
                  <c:v>15.949</c:v>
                </c:pt>
                <c:pt idx="9">
                  <c:v>34.851999999999997</c:v>
                </c:pt>
                <c:pt idx="10">
                  <c:v>25.280999999999999</c:v>
                </c:pt>
                <c:pt idx="11">
                  <c:v>60.08</c:v>
                </c:pt>
                <c:pt idx="12">
                  <c:v>50.213000000000001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EB2-4D56-9DA7-FE1AF632FA3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Sheet1!$A$2:$A$14</c:f>
              <c:strCache>
                <c:ptCount val="13"/>
                <c:pt idx="0">
                  <c:v>Agriculture</c:v>
                </c:pt>
                <c:pt idx="1">
                  <c:v>Architecture</c:v>
                </c:pt>
                <c:pt idx="2">
                  <c:v>Performing arts</c:v>
                </c:pt>
                <c:pt idx="3">
                  <c:v>Medical</c:v>
                </c:pt>
                <c:pt idx="4">
                  <c:v>IT</c:v>
                </c:pt>
                <c:pt idx="5">
                  <c:v>Humanities</c:v>
                </c:pt>
                <c:pt idx="6">
                  <c:v>Engineering</c:v>
                </c:pt>
                <c:pt idx="7">
                  <c:v>Nursing</c:v>
                </c:pt>
                <c:pt idx="8">
                  <c:v>Education</c:v>
                </c:pt>
                <c:pt idx="9">
                  <c:v>Science</c:v>
                </c:pt>
                <c:pt idx="10">
                  <c:v>Other health</c:v>
                </c:pt>
                <c:pt idx="11">
                  <c:v>Commerce</c:v>
                </c:pt>
                <c:pt idx="12">
                  <c:v>Society &amp; culture</c:v>
                </c:pt>
              </c:strCache>
            </c:strRef>
          </c:cat>
          <c:val>
            <c:numRef>
              <c:f>Sheet1!$C$2:$C$14</c:f>
              <c:numCache>
                <c:formatCode>#,##0.0</c:formatCode>
                <c:ptCount val="13"/>
                <c:pt idx="0">
                  <c:v>1.8540000000000001</c:v>
                </c:pt>
                <c:pt idx="1">
                  <c:v>1.429</c:v>
                </c:pt>
                <c:pt idx="2">
                  <c:v>4.3019999999999996</c:v>
                </c:pt>
                <c:pt idx="3">
                  <c:v>4.5460000000000003</c:v>
                </c:pt>
                <c:pt idx="4">
                  <c:v>2.859</c:v>
                </c:pt>
                <c:pt idx="5">
                  <c:v>16.044</c:v>
                </c:pt>
                <c:pt idx="6">
                  <c:v>7.2039999999999997</c:v>
                </c:pt>
                <c:pt idx="7">
                  <c:v>49.225000000000001</c:v>
                </c:pt>
                <c:pt idx="8">
                  <c:v>53.234000000000002</c:v>
                </c:pt>
                <c:pt idx="9">
                  <c:v>37.173000000000002</c:v>
                </c:pt>
                <c:pt idx="10">
                  <c:v>48.042999999999999</c:v>
                </c:pt>
                <c:pt idx="11">
                  <c:v>54.792999999999999</c:v>
                </c:pt>
                <c:pt idx="12">
                  <c:v>106.60299999999999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EB2-4D56-9DA7-FE1AF632FA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342402176"/>
        <c:axId val="342778624"/>
      </c:barChart>
      <c:catAx>
        <c:axId val="3424021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42778624"/>
        <c:crosses val="autoZero"/>
        <c:auto val="1"/>
        <c:lblAlgn val="ctr"/>
        <c:lblOffset val="100"/>
        <c:noMultiLvlLbl val="0"/>
      </c:catAx>
      <c:valAx>
        <c:axId val="342778624"/>
        <c:scaling>
          <c:orientation val="minMax"/>
          <c:max val="110"/>
          <c:min val="0"/>
        </c:scaling>
        <c:delete val="0"/>
        <c:axPos val="b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4240217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6673228346456693E-2"/>
          <c:y val="3.2013852435112275E-2"/>
          <c:w val="0.84665354330708664"/>
          <c:h val="0.88585331000291634"/>
        </c:manualLayout>
      </c:layout>
      <c:lineChart>
        <c:grouping val="standar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2006_Bachelor_50th percentile_Male</c:v>
                </c:pt>
              </c:strCache>
            </c:strRef>
          </c:tx>
          <c:spPr>
            <a:ln w="28575">
              <a:solidFill>
                <a:srgbClr val="A02226"/>
              </a:solidFill>
              <a:prstDash val="sysDot"/>
            </a:ln>
          </c:spPr>
          <c:marker>
            <c:symbol val="none"/>
          </c:marker>
          <c:cat>
            <c:numRef>
              <c:f>Sheet1!$A$2:$A$42</c:f>
              <c:numCache>
                <c:formatCode>General</c:formatCode>
                <c:ptCount val="41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28</c:v>
                </c:pt>
                <c:pt idx="4">
                  <c:v>29</c:v>
                </c:pt>
                <c:pt idx="5">
                  <c:v>30</c:v>
                </c:pt>
                <c:pt idx="6">
                  <c:v>31</c:v>
                </c:pt>
                <c:pt idx="7">
                  <c:v>32</c:v>
                </c:pt>
                <c:pt idx="8">
                  <c:v>33</c:v>
                </c:pt>
                <c:pt idx="9">
                  <c:v>34</c:v>
                </c:pt>
                <c:pt idx="10">
                  <c:v>35</c:v>
                </c:pt>
                <c:pt idx="11">
                  <c:v>36</c:v>
                </c:pt>
                <c:pt idx="12">
                  <c:v>37</c:v>
                </c:pt>
                <c:pt idx="13">
                  <c:v>38</c:v>
                </c:pt>
                <c:pt idx="14">
                  <c:v>39</c:v>
                </c:pt>
                <c:pt idx="15">
                  <c:v>40</c:v>
                </c:pt>
                <c:pt idx="16">
                  <c:v>41</c:v>
                </c:pt>
                <c:pt idx="17">
                  <c:v>42</c:v>
                </c:pt>
                <c:pt idx="18">
                  <c:v>43</c:v>
                </c:pt>
                <c:pt idx="19">
                  <c:v>44</c:v>
                </c:pt>
                <c:pt idx="20">
                  <c:v>45</c:v>
                </c:pt>
                <c:pt idx="21">
                  <c:v>46</c:v>
                </c:pt>
                <c:pt idx="22">
                  <c:v>47</c:v>
                </c:pt>
                <c:pt idx="23">
                  <c:v>48</c:v>
                </c:pt>
                <c:pt idx="24">
                  <c:v>49</c:v>
                </c:pt>
                <c:pt idx="25">
                  <c:v>50</c:v>
                </c:pt>
                <c:pt idx="26">
                  <c:v>51</c:v>
                </c:pt>
                <c:pt idx="27">
                  <c:v>52</c:v>
                </c:pt>
                <c:pt idx="28">
                  <c:v>53</c:v>
                </c:pt>
                <c:pt idx="29">
                  <c:v>54</c:v>
                </c:pt>
                <c:pt idx="30">
                  <c:v>55</c:v>
                </c:pt>
                <c:pt idx="31">
                  <c:v>56</c:v>
                </c:pt>
                <c:pt idx="32">
                  <c:v>57</c:v>
                </c:pt>
                <c:pt idx="33">
                  <c:v>58</c:v>
                </c:pt>
                <c:pt idx="34">
                  <c:v>59</c:v>
                </c:pt>
                <c:pt idx="35">
                  <c:v>60</c:v>
                </c:pt>
                <c:pt idx="36">
                  <c:v>61</c:v>
                </c:pt>
                <c:pt idx="37">
                  <c:v>62</c:v>
                </c:pt>
                <c:pt idx="38">
                  <c:v>63</c:v>
                </c:pt>
                <c:pt idx="39">
                  <c:v>64</c:v>
                </c:pt>
                <c:pt idx="40">
                  <c:v>65</c:v>
                </c:pt>
              </c:numCache>
            </c:numRef>
          </c:cat>
          <c:val>
            <c:numRef>
              <c:f>Sheet1!$D$2:$D$42</c:f>
              <c:numCache>
                <c:formatCode>General</c:formatCode>
                <c:ptCount val="41"/>
                <c:pt idx="0">
                  <c:v>44396.878223786131</c:v>
                </c:pt>
                <c:pt idx="1">
                  <c:v>46955.03173291462</c:v>
                </c:pt>
                <c:pt idx="2">
                  <c:v>49503.783154141936</c:v>
                </c:pt>
                <c:pt idx="3">
                  <c:v>51717.247711400312</c:v>
                </c:pt>
                <c:pt idx="4">
                  <c:v>54012.259369593477</c:v>
                </c:pt>
                <c:pt idx="5">
                  <c:v>55813.892020016494</c:v>
                </c:pt>
                <c:pt idx="6">
                  <c:v>59162.913733864465</c:v>
                </c:pt>
                <c:pt idx="7">
                  <c:v>64029.875481744355</c:v>
                </c:pt>
                <c:pt idx="8">
                  <c:v>65508.810057515628</c:v>
                </c:pt>
                <c:pt idx="9">
                  <c:v>66572.438959573206</c:v>
                </c:pt>
                <c:pt idx="10">
                  <c:v>67568.33674327677</c:v>
                </c:pt>
                <c:pt idx="11">
                  <c:v>68359.017781634175</c:v>
                </c:pt>
                <c:pt idx="12">
                  <c:v>70004.960717214883</c:v>
                </c:pt>
                <c:pt idx="13">
                  <c:v>69760.086495548036</c:v>
                </c:pt>
                <c:pt idx="14">
                  <c:v>70690.820719446085</c:v>
                </c:pt>
                <c:pt idx="15">
                  <c:v>70384.34939202528</c:v>
                </c:pt>
                <c:pt idx="16">
                  <c:v>70564.721129612648</c:v>
                </c:pt>
                <c:pt idx="17">
                  <c:v>69999.656274001332</c:v>
                </c:pt>
                <c:pt idx="18">
                  <c:v>69990.893993250327</c:v>
                </c:pt>
                <c:pt idx="19">
                  <c:v>70722.301433652538</c:v>
                </c:pt>
                <c:pt idx="20">
                  <c:v>70169.606089218025</c:v>
                </c:pt>
                <c:pt idx="21">
                  <c:v>70957.718310480763</c:v>
                </c:pt>
                <c:pt idx="22">
                  <c:v>70642.458853156058</c:v>
                </c:pt>
                <c:pt idx="23">
                  <c:v>69969.009698740963</c:v>
                </c:pt>
                <c:pt idx="24">
                  <c:v>69904.409796637105</c:v>
                </c:pt>
                <c:pt idx="25">
                  <c:v>68721.794914736412</c:v>
                </c:pt>
                <c:pt idx="26">
                  <c:v>68810.983057756457</c:v>
                </c:pt>
                <c:pt idx="27">
                  <c:v>68680.105674029284</c:v>
                </c:pt>
                <c:pt idx="28">
                  <c:v>68442.439111395011</c:v>
                </c:pt>
                <c:pt idx="29">
                  <c:v>68507.027471637848</c:v>
                </c:pt>
                <c:pt idx="30">
                  <c:v>66555.208968262436</c:v>
                </c:pt>
                <c:pt idx="31">
                  <c:v>65029.142951033617</c:v>
                </c:pt>
                <c:pt idx="32">
                  <c:v>63141.913008128606</c:v>
                </c:pt>
                <c:pt idx="33">
                  <c:v>61381.052060920214</c:v>
                </c:pt>
                <c:pt idx="34">
                  <c:v>58704.82129538992</c:v>
                </c:pt>
                <c:pt idx="35">
                  <c:v>55440.236372001862</c:v>
                </c:pt>
                <c:pt idx="36">
                  <c:v>52561.65056205837</c:v>
                </c:pt>
                <c:pt idx="37">
                  <c:v>50169.880962913681</c:v>
                </c:pt>
                <c:pt idx="38">
                  <c:v>48107.830143651227</c:v>
                </c:pt>
                <c:pt idx="39">
                  <c:v>44298.075376659588</c:v>
                </c:pt>
                <c:pt idx="40">
                  <c:v>41825.890749781094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A09-494D-8526-CE077E875652}"/>
            </c:ext>
          </c:extLst>
        </c:ser>
        <c:ser>
          <c:idx val="3"/>
          <c:order val="1"/>
          <c:tx>
            <c:strRef>
              <c:f>Sheet1!$E$1</c:f>
              <c:strCache>
                <c:ptCount val="1"/>
                <c:pt idx="0">
                  <c:v>2006_Bachelor_50th percentile_Female</c:v>
                </c:pt>
              </c:strCache>
            </c:strRef>
          </c:tx>
          <c:spPr>
            <a:ln>
              <a:solidFill>
                <a:srgbClr val="F3901D"/>
              </a:solidFill>
              <a:prstDash val="sysDot"/>
            </a:ln>
          </c:spPr>
          <c:marker>
            <c:symbol val="none"/>
          </c:marker>
          <c:cat>
            <c:numRef>
              <c:f>Sheet1!$A$2:$A$42</c:f>
              <c:numCache>
                <c:formatCode>General</c:formatCode>
                <c:ptCount val="41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28</c:v>
                </c:pt>
                <c:pt idx="4">
                  <c:v>29</c:v>
                </c:pt>
                <c:pt idx="5">
                  <c:v>30</c:v>
                </c:pt>
                <c:pt idx="6">
                  <c:v>31</c:v>
                </c:pt>
                <c:pt idx="7">
                  <c:v>32</c:v>
                </c:pt>
                <c:pt idx="8">
                  <c:v>33</c:v>
                </c:pt>
                <c:pt idx="9">
                  <c:v>34</c:v>
                </c:pt>
                <c:pt idx="10">
                  <c:v>35</c:v>
                </c:pt>
                <c:pt idx="11">
                  <c:v>36</c:v>
                </c:pt>
                <c:pt idx="12">
                  <c:v>37</c:v>
                </c:pt>
                <c:pt idx="13">
                  <c:v>38</c:v>
                </c:pt>
                <c:pt idx="14">
                  <c:v>39</c:v>
                </c:pt>
                <c:pt idx="15">
                  <c:v>40</c:v>
                </c:pt>
                <c:pt idx="16">
                  <c:v>41</c:v>
                </c:pt>
                <c:pt idx="17">
                  <c:v>42</c:v>
                </c:pt>
                <c:pt idx="18">
                  <c:v>43</c:v>
                </c:pt>
                <c:pt idx="19">
                  <c:v>44</c:v>
                </c:pt>
                <c:pt idx="20">
                  <c:v>45</c:v>
                </c:pt>
                <c:pt idx="21">
                  <c:v>46</c:v>
                </c:pt>
                <c:pt idx="22">
                  <c:v>47</c:v>
                </c:pt>
                <c:pt idx="23">
                  <c:v>48</c:v>
                </c:pt>
                <c:pt idx="24">
                  <c:v>49</c:v>
                </c:pt>
                <c:pt idx="25">
                  <c:v>50</c:v>
                </c:pt>
                <c:pt idx="26">
                  <c:v>51</c:v>
                </c:pt>
                <c:pt idx="27">
                  <c:v>52</c:v>
                </c:pt>
                <c:pt idx="28">
                  <c:v>53</c:v>
                </c:pt>
                <c:pt idx="29">
                  <c:v>54</c:v>
                </c:pt>
                <c:pt idx="30">
                  <c:v>55</c:v>
                </c:pt>
                <c:pt idx="31">
                  <c:v>56</c:v>
                </c:pt>
                <c:pt idx="32">
                  <c:v>57</c:v>
                </c:pt>
                <c:pt idx="33">
                  <c:v>58</c:v>
                </c:pt>
                <c:pt idx="34">
                  <c:v>59</c:v>
                </c:pt>
                <c:pt idx="35">
                  <c:v>60</c:v>
                </c:pt>
                <c:pt idx="36">
                  <c:v>61</c:v>
                </c:pt>
                <c:pt idx="37">
                  <c:v>62</c:v>
                </c:pt>
                <c:pt idx="38">
                  <c:v>63</c:v>
                </c:pt>
                <c:pt idx="39">
                  <c:v>64</c:v>
                </c:pt>
                <c:pt idx="40">
                  <c:v>65</c:v>
                </c:pt>
              </c:numCache>
            </c:numRef>
          </c:cat>
          <c:val>
            <c:numRef>
              <c:f>Sheet1!$E$2:$E$42</c:f>
              <c:numCache>
                <c:formatCode>General</c:formatCode>
                <c:ptCount val="41"/>
                <c:pt idx="0">
                  <c:v>42403.179742705768</c:v>
                </c:pt>
                <c:pt idx="1">
                  <c:v>43957.879367980633</c:v>
                </c:pt>
                <c:pt idx="2">
                  <c:v>45063.582061522255</c:v>
                </c:pt>
                <c:pt idx="3">
                  <c:v>45823.617611075257</c:v>
                </c:pt>
                <c:pt idx="4">
                  <c:v>45890.469671048755</c:v>
                </c:pt>
                <c:pt idx="5">
                  <c:v>45505.907034823729</c:v>
                </c:pt>
                <c:pt idx="6">
                  <c:v>44425.934054548474</c:v>
                </c:pt>
                <c:pt idx="7">
                  <c:v>42897.844255902877</c:v>
                </c:pt>
                <c:pt idx="8">
                  <c:v>43901.480126647511</c:v>
                </c:pt>
                <c:pt idx="9">
                  <c:v>42714.68455698734</c:v>
                </c:pt>
                <c:pt idx="10">
                  <c:v>41810.138757473731</c:v>
                </c:pt>
                <c:pt idx="11">
                  <c:v>41483.17439083261</c:v>
                </c:pt>
                <c:pt idx="12">
                  <c:v>40908.560858615594</c:v>
                </c:pt>
                <c:pt idx="13">
                  <c:v>41175.542266631091</c:v>
                </c:pt>
                <c:pt idx="14">
                  <c:v>42225.484797609468</c:v>
                </c:pt>
                <c:pt idx="15">
                  <c:v>42516.023595246246</c:v>
                </c:pt>
                <c:pt idx="16">
                  <c:v>43396.073768415255</c:v>
                </c:pt>
                <c:pt idx="17">
                  <c:v>44259.964620427803</c:v>
                </c:pt>
                <c:pt idx="18">
                  <c:v>42508.258368315568</c:v>
                </c:pt>
                <c:pt idx="19">
                  <c:v>43756.788615121775</c:v>
                </c:pt>
                <c:pt idx="20">
                  <c:v>44742.787581417942</c:v>
                </c:pt>
                <c:pt idx="21">
                  <c:v>47382.955501455901</c:v>
                </c:pt>
                <c:pt idx="22">
                  <c:v>48365.117706971789</c:v>
                </c:pt>
                <c:pt idx="23">
                  <c:v>48757.751815969452</c:v>
                </c:pt>
                <c:pt idx="24">
                  <c:v>49581.820590578005</c:v>
                </c:pt>
                <c:pt idx="25">
                  <c:v>49689.055090170434</c:v>
                </c:pt>
                <c:pt idx="26">
                  <c:v>49586.45118926069</c:v>
                </c:pt>
                <c:pt idx="27">
                  <c:v>49737.785802193153</c:v>
                </c:pt>
                <c:pt idx="28">
                  <c:v>48721.368756693824</c:v>
                </c:pt>
                <c:pt idx="29">
                  <c:v>48328.401597574833</c:v>
                </c:pt>
                <c:pt idx="30">
                  <c:v>46045.328095029028</c:v>
                </c:pt>
                <c:pt idx="31">
                  <c:v>44057.929644003416</c:v>
                </c:pt>
                <c:pt idx="32">
                  <c:v>42258.029063070906</c:v>
                </c:pt>
                <c:pt idx="33">
                  <c:v>40920.202593503855</c:v>
                </c:pt>
                <c:pt idx="34">
                  <c:v>38020.765491197642</c:v>
                </c:pt>
                <c:pt idx="35">
                  <c:v>35369.62780405613</c:v>
                </c:pt>
                <c:pt idx="36">
                  <c:v>33099.359407863718</c:v>
                </c:pt>
                <c:pt idx="37">
                  <c:v>30939.87470545121</c:v>
                </c:pt>
                <c:pt idx="38">
                  <c:v>29521.706616884076</c:v>
                </c:pt>
                <c:pt idx="39">
                  <c:v>27425.520135812796</c:v>
                </c:pt>
                <c:pt idx="40">
                  <c:v>26487.77861786394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A09-494D-8526-CE077E875652}"/>
            </c:ext>
          </c:extLst>
        </c:ser>
        <c:ser>
          <c:idx val="6"/>
          <c:order val="2"/>
          <c:tx>
            <c:strRef>
              <c:f>Sheet1!$H$1</c:f>
              <c:strCache>
                <c:ptCount val="1"/>
                <c:pt idx="0">
                  <c:v>2011_Bachelor_50th percentile_Male</c:v>
                </c:pt>
              </c:strCache>
            </c:strRef>
          </c:tx>
          <c:spPr>
            <a:ln>
              <a:solidFill>
                <a:srgbClr val="A02226"/>
              </a:solidFill>
              <a:prstDash val="dash"/>
            </a:ln>
          </c:spPr>
          <c:marker>
            <c:symbol val="none"/>
          </c:marker>
          <c:cat>
            <c:numRef>
              <c:f>Sheet1!$A$2:$A$42</c:f>
              <c:numCache>
                <c:formatCode>General</c:formatCode>
                <c:ptCount val="41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28</c:v>
                </c:pt>
                <c:pt idx="4">
                  <c:v>29</c:v>
                </c:pt>
                <c:pt idx="5">
                  <c:v>30</c:v>
                </c:pt>
                <c:pt idx="6">
                  <c:v>31</c:v>
                </c:pt>
                <c:pt idx="7">
                  <c:v>32</c:v>
                </c:pt>
                <c:pt idx="8">
                  <c:v>33</c:v>
                </c:pt>
                <c:pt idx="9">
                  <c:v>34</c:v>
                </c:pt>
                <c:pt idx="10">
                  <c:v>35</c:v>
                </c:pt>
                <c:pt idx="11">
                  <c:v>36</c:v>
                </c:pt>
                <c:pt idx="12">
                  <c:v>37</c:v>
                </c:pt>
                <c:pt idx="13">
                  <c:v>38</c:v>
                </c:pt>
                <c:pt idx="14">
                  <c:v>39</c:v>
                </c:pt>
                <c:pt idx="15">
                  <c:v>40</c:v>
                </c:pt>
                <c:pt idx="16">
                  <c:v>41</c:v>
                </c:pt>
                <c:pt idx="17">
                  <c:v>42</c:v>
                </c:pt>
                <c:pt idx="18">
                  <c:v>43</c:v>
                </c:pt>
                <c:pt idx="19">
                  <c:v>44</c:v>
                </c:pt>
                <c:pt idx="20">
                  <c:v>45</c:v>
                </c:pt>
                <c:pt idx="21">
                  <c:v>46</c:v>
                </c:pt>
                <c:pt idx="22">
                  <c:v>47</c:v>
                </c:pt>
                <c:pt idx="23">
                  <c:v>48</c:v>
                </c:pt>
                <c:pt idx="24">
                  <c:v>49</c:v>
                </c:pt>
                <c:pt idx="25">
                  <c:v>50</c:v>
                </c:pt>
                <c:pt idx="26">
                  <c:v>51</c:v>
                </c:pt>
                <c:pt idx="27">
                  <c:v>52</c:v>
                </c:pt>
                <c:pt idx="28">
                  <c:v>53</c:v>
                </c:pt>
                <c:pt idx="29">
                  <c:v>54</c:v>
                </c:pt>
                <c:pt idx="30">
                  <c:v>55</c:v>
                </c:pt>
                <c:pt idx="31">
                  <c:v>56</c:v>
                </c:pt>
                <c:pt idx="32">
                  <c:v>57</c:v>
                </c:pt>
                <c:pt idx="33">
                  <c:v>58</c:v>
                </c:pt>
                <c:pt idx="34">
                  <c:v>59</c:v>
                </c:pt>
                <c:pt idx="35">
                  <c:v>60</c:v>
                </c:pt>
                <c:pt idx="36">
                  <c:v>61</c:v>
                </c:pt>
                <c:pt idx="37">
                  <c:v>62</c:v>
                </c:pt>
                <c:pt idx="38">
                  <c:v>63</c:v>
                </c:pt>
                <c:pt idx="39">
                  <c:v>64</c:v>
                </c:pt>
                <c:pt idx="40">
                  <c:v>65</c:v>
                </c:pt>
              </c:numCache>
            </c:numRef>
          </c:cat>
          <c:val>
            <c:numRef>
              <c:f>Sheet1!$H$2:$H$42</c:f>
              <c:numCache>
                <c:formatCode>General</c:formatCode>
                <c:ptCount val="41"/>
                <c:pt idx="0">
                  <c:v>45855.569469918977</c:v>
                </c:pt>
                <c:pt idx="1">
                  <c:v>48502.030913808034</c:v>
                </c:pt>
                <c:pt idx="2">
                  <c:v>51087.442298859816</c:v>
                </c:pt>
                <c:pt idx="3">
                  <c:v>53615.055853845639</c:v>
                </c:pt>
                <c:pt idx="4">
                  <c:v>54985.671813883666</c:v>
                </c:pt>
                <c:pt idx="5">
                  <c:v>57145.651863275845</c:v>
                </c:pt>
                <c:pt idx="6">
                  <c:v>61025.578939298961</c:v>
                </c:pt>
                <c:pt idx="7">
                  <c:v>66453.453153059163</c:v>
                </c:pt>
                <c:pt idx="8">
                  <c:v>67849.488520603016</c:v>
                </c:pt>
                <c:pt idx="9">
                  <c:v>70024.019464606827</c:v>
                </c:pt>
                <c:pt idx="10">
                  <c:v>70807.898724820014</c:v>
                </c:pt>
                <c:pt idx="11">
                  <c:v>72322.072924087392</c:v>
                </c:pt>
                <c:pt idx="12">
                  <c:v>72705.507432889397</c:v>
                </c:pt>
                <c:pt idx="13">
                  <c:v>73765.421001951836</c:v>
                </c:pt>
                <c:pt idx="14">
                  <c:v>74010.45547480887</c:v>
                </c:pt>
                <c:pt idx="15">
                  <c:v>74919.369207692551</c:v>
                </c:pt>
                <c:pt idx="16">
                  <c:v>74235.529486789907</c:v>
                </c:pt>
                <c:pt idx="17">
                  <c:v>75458.989975016026</c:v>
                </c:pt>
                <c:pt idx="18">
                  <c:v>75147.421920488239</c:v>
                </c:pt>
                <c:pt idx="19">
                  <c:v>75819.261842663502</c:v>
                </c:pt>
                <c:pt idx="20">
                  <c:v>75117.764105094611</c:v>
                </c:pt>
                <c:pt idx="21">
                  <c:v>74509.348081332006</c:v>
                </c:pt>
                <c:pt idx="22">
                  <c:v>74632.461720645268</c:v>
                </c:pt>
                <c:pt idx="23">
                  <c:v>73954.827610196095</c:v>
                </c:pt>
                <c:pt idx="24">
                  <c:v>74090.865436497625</c:v>
                </c:pt>
                <c:pt idx="25">
                  <c:v>73956.352725765828</c:v>
                </c:pt>
                <c:pt idx="26">
                  <c:v>73996.545249265298</c:v>
                </c:pt>
                <c:pt idx="27">
                  <c:v>73479.405668177889</c:v>
                </c:pt>
                <c:pt idx="28">
                  <c:v>72955.714313480741</c:v>
                </c:pt>
                <c:pt idx="29">
                  <c:v>71907.494980965814</c:v>
                </c:pt>
                <c:pt idx="30">
                  <c:v>70104.169814732202</c:v>
                </c:pt>
                <c:pt idx="31">
                  <c:v>69373.145476544683</c:v>
                </c:pt>
                <c:pt idx="32">
                  <c:v>68448.080020235444</c:v>
                </c:pt>
                <c:pt idx="33">
                  <c:v>67044.099070028184</c:v>
                </c:pt>
                <c:pt idx="34">
                  <c:v>65548.30978889222</c:v>
                </c:pt>
                <c:pt idx="35">
                  <c:v>59676.124597870439</c:v>
                </c:pt>
                <c:pt idx="36">
                  <c:v>55449.952249393449</c:v>
                </c:pt>
                <c:pt idx="37">
                  <c:v>52463.545122452451</c:v>
                </c:pt>
                <c:pt idx="38">
                  <c:v>49404.7978411777</c:v>
                </c:pt>
                <c:pt idx="39">
                  <c:v>46543.951464504578</c:v>
                </c:pt>
                <c:pt idx="40">
                  <c:v>44133.469851616319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A09-494D-8526-CE077E875652}"/>
            </c:ext>
          </c:extLst>
        </c:ser>
        <c:ser>
          <c:idx val="7"/>
          <c:order val="3"/>
          <c:tx>
            <c:strRef>
              <c:f>Sheet1!$I$1</c:f>
              <c:strCache>
                <c:ptCount val="1"/>
                <c:pt idx="0">
                  <c:v>2011_Bachelor_50th percentile_Female</c:v>
                </c:pt>
              </c:strCache>
            </c:strRef>
          </c:tx>
          <c:spPr>
            <a:ln>
              <a:prstDash val="dash"/>
            </a:ln>
          </c:spPr>
          <c:marker>
            <c:symbol val="none"/>
          </c:marker>
          <c:cat>
            <c:numRef>
              <c:f>Sheet1!$A$2:$A$42</c:f>
              <c:numCache>
                <c:formatCode>General</c:formatCode>
                <c:ptCount val="41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28</c:v>
                </c:pt>
                <c:pt idx="4">
                  <c:v>29</c:v>
                </c:pt>
                <c:pt idx="5">
                  <c:v>30</c:v>
                </c:pt>
                <c:pt idx="6">
                  <c:v>31</c:v>
                </c:pt>
                <c:pt idx="7">
                  <c:v>32</c:v>
                </c:pt>
                <c:pt idx="8">
                  <c:v>33</c:v>
                </c:pt>
                <c:pt idx="9">
                  <c:v>34</c:v>
                </c:pt>
                <c:pt idx="10">
                  <c:v>35</c:v>
                </c:pt>
                <c:pt idx="11">
                  <c:v>36</c:v>
                </c:pt>
                <c:pt idx="12">
                  <c:v>37</c:v>
                </c:pt>
                <c:pt idx="13">
                  <c:v>38</c:v>
                </c:pt>
                <c:pt idx="14">
                  <c:v>39</c:v>
                </c:pt>
                <c:pt idx="15">
                  <c:v>40</c:v>
                </c:pt>
                <c:pt idx="16">
                  <c:v>41</c:v>
                </c:pt>
                <c:pt idx="17">
                  <c:v>42</c:v>
                </c:pt>
                <c:pt idx="18">
                  <c:v>43</c:v>
                </c:pt>
                <c:pt idx="19">
                  <c:v>44</c:v>
                </c:pt>
                <c:pt idx="20">
                  <c:v>45</c:v>
                </c:pt>
                <c:pt idx="21">
                  <c:v>46</c:v>
                </c:pt>
                <c:pt idx="22">
                  <c:v>47</c:v>
                </c:pt>
                <c:pt idx="23">
                  <c:v>48</c:v>
                </c:pt>
                <c:pt idx="24">
                  <c:v>49</c:v>
                </c:pt>
                <c:pt idx="25">
                  <c:v>50</c:v>
                </c:pt>
                <c:pt idx="26">
                  <c:v>51</c:v>
                </c:pt>
                <c:pt idx="27">
                  <c:v>52</c:v>
                </c:pt>
                <c:pt idx="28">
                  <c:v>53</c:v>
                </c:pt>
                <c:pt idx="29">
                  <c:v>54</c:v>
                </c:pt>
                <c:pt idx="30">
                  <c:v>55</c:v>
                </c:pt>
                <c:pt idx="31">
                  <c:v>56</c:v>
                </c:pt>
                <c:pt idx="32">
                  <c:v>57</c:v>
                </c:pt>
                <c:pt idx="33">
                  <c:v>58</c:v>
                </c:pt>
                <c:pt idx="34">
                  <c:v>59</c:v>
                </c:pt>
                <c:pt idx="35">
                  <c:v>60</c:v>
                </c:pt>
                <c:pt idx="36">
                  <c:v>61</c:v>
                </c:pt>
                <c:pt idx="37">
                  <c:v>62</c:v>
                </c:pt>
                <c:pt idx="38">
                  <c:v>63</c:v>
                </c:pt>
                <c:pt idx="39">
                  <c:v>64</c:v>
                </c:pt>
                <c:pt idx="40">
                  <c:v>65</c:v>
                </c:pt>
              </c:numCache>
            </c:numRef>
          </c:cat>
          <c:val>
            <c:numRef>
              <c:f>Sheet1!$I$2:$I$42</c:f>
              <c:numCache>
                <c:formatCode>General</c:formatCode>
                <c:ptCount val="41"/>
                <c:pt idx="0">
                  <c:v>43679.887988119095</c:v>
                </c:pt>
                <c:pt idx="1">
                  <c:v>45572.228746195557</c:v>
                </c:pt>
                <c:pt idx="2">
                  <c:v>46585.342309308486</c:v>
                </c:pt>
                <c:pt idx="3">
                  <c:v>47462.055664636762</c:v>
                </c:pt>
                <c:pt idx="4">
                  <c:v>47619.769601451168</c:v>
                </c:pt>
                <c:pt idx="5">
                  <c:v>47500.148363081724</c:v>
                </c:pt>
                <c:pt idx="6">
                  <c:v>46325.363379224887</c:v>
                </c:pt>
                <c:pt idx="7">
                  <c:v>45463.678487033525</c:v>
                </c:pt>
                <c:pt idx="8">
                  <c:v>43903.119702373537</c:v>
                </c:pt>
                <c:pt idx="9">
                  <c:v>43568.283042728821</c:v>
                </c:pt>
                <c:pt idx="10">
                  <c:v>44292.201791187174</c:v>
                </c:pt>
                <c:pt idx="11">
                  <c:v>44186.281776917203</c:v>
                </c:pt>
                <c:pt idx="12">
                  <c:v>44236.025577945882</c:v>
                </c:pt>
                <c:pt idx="13">
                  <c:v>43339.379632495162</c:v>
                </c:pt>
                <c:pt idx="14">
                  <c:v>44170.21325993057</c:v>
                </c:pt>
                <c:pt idx="15">
                  <c:v>44906.388853578399</c:v>
                </c:pt>
                <c:pt idx="16">
                  <c:v>45214.317474457937</c:v>
                </c:pt>
                <c:pt idx="17">
                  <c:v>46123.662026325255</c:v>
                </c:pt>
                <c:pt idx="18">
                  <c:v>46696.161596128099</c:v>
                </c:pt>
                <c:pt idx="19">
                  <c:v>48133.759408064645</c:v>
                </c:pt>
                <c:pt idx="20">
                  <c:v>48245.637581364143</c:v>
                </c:pt>
                <c:pt idx="21">
                  <c:v>49074.653700209827</c:v>
                </c:pt>
                <c:pt idx="22">
                  <c:v>49542.551857957122</c:v>
                </c:pt>
                <c:pt idx="23">
                  <c:v>49609.166558977005</c:v>
                </c:pt>
                <c:pt idx="24">
                  <c:v>50340.753559308381</c:v>
                </c:pt>
                <c:pt idx="25">
                  <c:v>50905.749051332634</c:v>
                </c:pt>
                <c:pt idx="26">
                  <c:v>50861.683252888579</c:v>
                </c:pt>
                <c:pt idx="27">
                  <c:v>51397.748187462959</c:v>
                </c:pt>
                <c:pt idx="28">
                  <c:v>50649.440134917437</c:v>
                </c:pt>
                <c:pt idx="29">
                  <c:v>51118.593713305469</c:v>
                </c:pt>
                <c:pt idx="30">
                  <c:v>49848.545902507125</c:v>
                </c:pt>
                <c:pt idx="31">
                  <c:v>48256.220462824436</c:v>
                </c:pt>
                <c:pt idx="32">
                  <c:v>46551.084793823611</c:v>
                </c:pt>
                <c:pt idx="33">
                  <c:v>45038.092787659436</c:v>
                </c:pt>
                <c:pt idx="34">
                  <c:v>42928.086668224511</c:v>
                </c:pt>
                <c:pt idx="35">
                  <c:v>39961.999453430522</c:v>
                </c:pt>
                <c:pt idx="36">
                  <c:v>36598.938382575929</c:v>
                </c:pt>
                <c:pt idx="37">
                  <c:v>34685.566800416476</c:v>
                </c:pt>
                <c:pt idx="38">
                  <c:v>32643.343716767104</c:v>
                </c:pt>
                <c:pt idx="39">
                  <c:v>29501.126483237953</c:v>
                </c:pt>
                <c:pt idx="40">
                  <c:v>27843.69409845036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5A09-494D-8526-CE077E875652}"/>
            </c:ext>
          </c:extLst>
        </c:ser>
        <c:ser>
          <c:idx val="10"/>
          <c:order val="4"/>
          <c:tx>
            <c:strRef>
              <c:f>Sheet1!$L$1</c:f>
              <c:strCache>
                <c:ptCount val="1"/>
                <c:pt idx="0">
                  <c:v>2016_Bachelor_50th percentile_Male</c:v>
                </c:pt>
              </c:strCache>
            </c:strRef>
          </c:tx>
          <c:spPr>
            <a:ln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Sheet1!$A$2:$A$42</c:f>
              <c:numCache>
                <c:formatCode>General</c:formatCode>
                <c:ptCount val="41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28</c:v>
                </c:pt>
                <c:pt idx="4">
                  <c:v>29</c:v>
                </c:pt>
                <c:pt idx="5">
                  <c:v>30</c:v>
                </c:pt>
                <c:pt idx="6">
                  <c:v>31</c:v>
                </c:pt>
                <c:pt idx="7">
                  <c:v>32</c:v>
                </c:pt>
                <c:pt idx="8">
                  <c:v>33</c:v>
                </c:pt>
                <c:pt idx="9">
                  <c:v>34</c:v>
                </c:pt>
                <c:pt idx="10">
                  <c:v>35</c:v>
                </c:pt>
                <c:pt idx="11">
                  <c:v>36</c:v>
                </c:pt>
                <c:pt idx="12">
                  <c:v>37</c:v>
                </c:pt>
                <c:pt idx="13">
                  <c:v>38</c:v>
                </c:pt>
                <c:pt idx="14">
                  <c:v>39</c:v>
                </c:pt>
                <c:pt idx="15">
                  <c:v>40</c:v>
                </c:pt>
                <c:pt idx="16">
                  <c:v>41</c:v>
                </c:pt>
                <c:pt idx="17">
                  <c:v>42</c:v>
                </c:pt>
                <c:pt idx="18">
                  <c:v>43</c:v>
                </c:pt>
                <c:pt idx="19">
                  <c:v>44</c:v>
                </c:pt>
                <c:pt idx="20">
                  <c:v>45</c:v>
                </c:pt>
                <c:pt idx="21">
                  <c:v>46</c:v>
                </c:pt>
                <c:pt idx="22">
                  <c:v>47</c:v>
                </c:pt>
                <c:pt idx="23">
                  <c:v>48</c:v>
                </c:pt>
                <c:pt idx="24">
                  <c:v>49</c:v>
                </c:pt>
                <c:pt idx="25">
                  <c:v>50</c:v>
                </c:pt>
                <c:pt idx="26">
                  <c:v>51</c:v>
                </c:pt>
                <c:pt idx="27">
                  <c:v>52</c:v>
                </c:pt>
                <c:pt idx="28">
                  <c:v>53</c:v>
                </c:pt>
                <c:pt idx="29">
                  <c:v>54</c:v>
                </c:pt>
                <c:pt idx="30">
                  <c:v>55</c:v>
                </c:pt>
                <c:pt idx="31">
                  <c:v>56</c:v>
                </c:pt>
                <c:pt idx="32">
                  <c:v>57</c:v>
                </c:pt>
                <c:pt idx="33">
                  <c:v>58</c:v>
                </c:pt>
                <c:pt idx="34">
                  <c:v>59</c:v>
                </c:pt>
                <c:pt idx="35">
                  <c:v>60</c:v>
                </c:pt>
                <c:pt idx="36">
                  <c:v>61</c:v>
                </c:pt>
                <c:pt idx="37">
                  <c:v>62</c:v>
                </c:pt>
                <c:pt idx="38">
                  <c:v>63</c:v>
                </c:pt>
                <c:pt idx="39">
                  <c:v>64</c:v>
                </c:pt>
                <c:pt idx="40">
                  <c:v>65</c:v>
                </c:pt>
              </c:numCache>
            </c:numRef>
          </c:cat>
          <c:val>
            <c:numRef>
              <c:f>Sheet1!$L$2:$L$42</c:f>
              <c:numCache>
                <c:formatCode>General</c:formatCode>
                <c:ptCount val="41"/>
                <c:pt idx="0">
                  <c:v>44295.833746072996</c:v>
                </c:pt>
                <c:pt idx="1">
                  <c:v>45925.409919102385</c:v>
                </c:pt>
                <c:pt idx="2">
                  <c:v>48862.005255731929</c:v>
                </c:pt>
                <c:pt idx="3">
                  <c:v>51286.816886966139</c:v>
                </c:pt>
                <c:pt idx="4">
                  <c:v>53489.947818863016</c:v>
                </c:pt>
                <c:pt idx="5">
                  <c:v>55709.064399038471</c:v>
                </c:pt>
                <c:pt idx="6">
                  <c:v>57114.725940686949</c:v>
                </c:pt>
                <c:pt idx="7">
                  <c:v>58886.680513455816</c:v>
                </c:pt>
                <c:pt idx="8">
                  <c:v>60592.870774803763</c:v>
                </c:pt>
                <c:pt idx="9">
                  <c:v>67320.806488451664</c:v>
                </c:pt>
                <c:pt idx="10">
                  <c:v>68515.725262918437</c:v>
                </c:pt>
                <c:pt idx="11">
                  <c:v>69671.677924679068</c:v>
                </c:pt>
                <c:pt idx="12">
                  <c:v>70792.317856083086</c:v>
                </c:pt>
                <c:pt idx="13">
                  <c:v>71391.727195976928</c:v>
                </c:pt>
                <c:pt idx="14">
                  <c:v>72240.306871921173</c:v>
                </c:pt>
                <c:pt idx="15">
                  <c:v>73109.329822880376</c:v>
                </c:pt>
                <c:pt idx="16">
                  <c:v>73617.679829512053</c:v>
                </c:pt>
                <c:pt idx="17">
                  <c:v>73954.30653742612</c:v>
                </c:pt>
                <c:pt idx="18">
                  <c:v>74331.49825142631</c:v>
                </c:pt>
                <c:pt idx="19">
                  <c:v>74653.060341487682</c:v>
                </c:pt>
                <c:pt idx="20">
                  <c:v>74434.075166905954</c:v>
                </c:pt>
                <c:pt idx="21">
                  <c:v>74300.049271786716</c:v>
                </c:pt>
                <c:pt idx="22">
                  <c:v>74325.936874999999</c:v>
                </c:pt>
                <c:pt idx="23">
                  <c:v>73587.683956043969</c:v>
                </c:pt>
                <c:pt idx="24">
                  <c:v>73928.068069259214</c:v>
                </c:pt>
                <c:pt idx="25">
                  <c:v>72528.299952090601</c:v>
                </c:pt>
                <c:pt idx="26">
                  <c:v>72566.853557993745</c:v>
                </c:pt>
                <c:pt idx="27">
                  <c:v>71828.687844648055</c:v>
                </c:pt>
                <c:pt idx="28">
                  <c:v>71022.385936110877</c:v>
                </c:pt>
                <c:pt idx="29">
                  <c:v>71046.531883886259</c:v>
                </c:pt>
                <c:pt idx="30">
                  <c:v>70265.460720295319</c:v>
                </c:pt>
                <c:pt idx="31">
                  <c:v>69228.077637362629</c:v>
                </c:pt>
                <c:pt idx="32">
                  <c:v>67885.03595206952</c:v>
                </c:pt>
                <c:pt idx="33">
                  <c:v>66597.116190476198</c:v>
                </c:pt>
                <c:pt idx="34">
                  <c:v>64235.700855928764</c:v>
                </c:pt>
                <c:pt idx="35">
                  <c:v>60568.478615446176</c:v>
                </c:pt>
                <c:pt idx="36">
                  <c:v>56735.399699896283</c:v>
                </c:pt>
                <c:pt idx="37">
                  <c:v>53529.822581336186</c:v>
                </c:pt>
                <c:pt idx="38">
                  <c:v>50505.398972953219</c:v>
                </c:pt>
                <c:pt idx="39">
                  <c:v>48434.403456068278</c:v>
                </c:pt>
                <c:pt idx="40">
                  <c:v>45307.197582199544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5A09-494D-8526-CE077E875652}"/>
            </c:ext>
          </c:extLst>
        </c:ser>
        <c:ser>
          <c:idx val="11"/>
          <c:order val="5"/>
          <c:tx>
            <c:strRef>
              <c:f>Sheet1!$M$1</c:f>
              <c:strCache>
                <c:ptCount val="1"/>
                <c:pt idx="0">
                  <c:v>2016_Bachelor_50th percentile_Female</c:v>
                </c:pt>
              </c:strCache>
            </c:strRef>
          </c:tx>
          <c:spPr>
            <a:ln>
              <a:solidFill>
                <a:srgbClr val="F3901D"/>
              </a:solidFill>
            </a:ln>
          </c:spPr>
          <c:marker>
            <c:symbol val="none"/>
          </c:marker>
          <c:cat>
            <c:numRef>
              <c:f>Sheet1!$A$2:$A$42</c:f>
              <c:numCache>
                <c:formatCode>General</c:formatCode>
                <c:ptCount val="41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28</c:v>
                </c:pt>
                <c:pt idx="4">
                  <c:v>29</c:v>
                </c:pt>
                <c:pt idx="5">
                  <c:v>30</c:v>
                </c:pt>
                <c:pt idx="6">
                  <c:v>31</c:v>
                </c:pt>
                <c:pt idx="7">
                  <c:v>32</c:v>
                </c:pt>
                <c:pt idx="8">
                  <c:v>33</c:v>
                </c:pt>
                <c:pt idx="9">
                  <c:v>34</c:v>
                </c:pt>
                <c:pt idx="10">
                  <c:v>35</c:v>
                </c:pt>
                <c:pt idx="11">
                  <c:v>36</c:v>
                </c:pt>
                <c:pt idx="12">
                  <c:v>37</c:v>
                </c:pt>
                <c:pt idx="13">
                  <c:v>38</c:v>
                </c:pt>
                <c:pt idx="14">
                  <c:v>39</c:v>
                </c:pt>
                <c:pt idx="15">
                  <c:v>40</c:v>
                </c:pt>
                <c:pt idx="16">
                  <c:v>41</c:v>
                </c:pt>
                <c:pt idx="17">
                  <c:v>42</c:v>
                </c:pt>
                <c:pt idx="18">
                  <c:v>43</c:v>
                </c:pt>
                <c:pt idx="19">
                  <c:v>44</c:v>
                </c:pt>
                <c:pt idx="20">
                  <c:v>45</c:v>
                </c:pt>
                <c:pt idx="21">
                  <c:v>46</c:v>
                </c:pt>
                <c:pt idx="22">
                  <c:v>47</c:v>
                </c:pt>
                <c:pt idx="23">
                  <c:v>48</c:v>
                </c:pt>
                <c:pt idx="24">
                  <c:v>49</c:v>
                </c:pt>
                <c:pt idx="25">
                  <c:v>50</c:v>
                </c:pt>
                <c:pt idx="26">
                  <c:v>51</c:v>
                </c:pt>
                <c:pt idx="27">
                  <c:v>52</c:v>
                </c:pt>
                <c:pt idx="28">
                  <c:v>53</c:v>
                </c:pt>
                <c:pt idx="29">
                  <c:v>54</c:v>
                </c:pt>
                <c:pt idx="30">
                  <c:v>55</c:v>
                </c:pt>
                <c:pt idx="31">
                  <c:v>56</c:v>
                </c:pt>
                <c:pt idx="32">
                  <c:v>57</c:v>
                </c:pt>
                <c:pt idx="33">
                  <c:v>58</c:v>
                </c:pt>
                <c:pt idx="34">
                  <c:v>59</c:v>
                </c:pt>
                <c:pt idx="35">
                  <c:v>60</c:v>
                </c:pt>
                <c:pt idx="36">
                  <c:v>61</c:v>
                </c:pt>
                <c:pt idx="37">
                  <c:v>62</c:v>
                </c:pt>
                <c:pt idx="38">
                  <c:v>63</c:v>
                </c:pt>
                <c:pt idx="39">
                  <c:v>64</c:v>
                </c:pt>
                <c:pt idx="40">
                  <c:v>65</c:v>
                </c:pt>
              </c:numCache>
            </c:numRef>
          </c:cat>
          <c:val>
            <c:numRef>
              <c:f>Sheet1!$M$2:$M$42</c:f>
              <c:numCache>
                <c:formatCode>General</c:formatCode>
                <c:ptCount val="41"/>
                <c:pt idx="0">
                  <c:v>43961.008238858965</c:v>
                </c:pt>
                <c:pt idx="1">
                  <c:v>44002.837007270842</c:v>
                </c:pt>
                <c:pt idx="2">
                  <c:v>45783.634834183678</c:v>
                </c:pt>
                <c:pt idx="3">
                  <c:v>47127.723265546789</c:v>
                </c:pt>
                <c:pt idx="4">
                  <c:v>47618.0552028905</c:v>
                </c:pt>
                <c:pt idx="5">
                  <c:v>47539.838632841056</c:v>
                </c:pt>
                <c:pt idx="6">
                  <c:v>47307.53220863243</c:v>
                </c:pt>
                <c:pt idx="7">
                  <c:v>46175.878391279657</c:v>
                </c:pt>
                <c:pt idx="8">
                  <c:v>46034.839399303448</c:v>
                </c:pt>
                <c:pt idx="9">
                  <c:v>45307.956018363118</c:v>
                </c:pt>
                <c:pt idx="10">
                  <c:v>44642.995349299308</c:v>
                </c:pt>
                <c:pt idx="11">
                  <c:v>44190.218751207482</c:v>
                </c:pt>
                <c:pt idx="12">
                  <c:v>44404.133598242224</c:v>
                </c:pt>
                <c:pt idx="13">
                  <c:v>44329.996943230566</c:v>
                </c:pt>
                <c:pt idx="14">
                  <c:v>46671.522431981597</c:v>
                </c:pt>
                <c:pt idx="15">
                  <c:v>47491.638504751259</c:v>
                </c:pt>
                <c:pt idx="16">
                  <c:v>48149.422184229035</c:v>
                </c:pt>
                <c:pt idx="17">
                  <c:v>48708.432118511184</c:v>
                </c:pt>
                <c:pt idx="18">
                  <c:v>48731.00433396353</c:v>
                </c:pt>
                <c:pt idx="19">
                  <c:v>49681.292666024245</c:v>
                </c:pt>
                <c:pt idx="20">
                  <c:v>49957.119985455727</c:v>
                </c:pt>
                <c:pt idx="21">
                  <c:v>50518.57053736299</c:v>
                </c:pt>
                <c:pt idx="22">
                  <c:v>50455.917532600237</c:v>
                </c:pt>
                <c:pt idx="23">
                  <c:v>51270.619152955864</c:v>
                </c:pt>
                <c:pt idx="24">
                  <c:v>51581.603384885209</c:v>
                </c:pt>
                <c:pt idx="25">
                  <c:v>50794.543951000698</c:v>
                </c:pt>
                <c:pt idx="26">
                  <c:v>51554.664786508685</c:v>
                </c:pt>
                <c:pt idx="27">
                  <c:v>50939.871001862855</c:v>
                </c:pt>
                <c:pt idx="28">
                  <c:v>50896.480854288151</c:v>
                </c:pt>
                <c:pt idx="29">
                  <c:v>50970.187218969564</c:v>
                </c:pt>
                <c:pt idx="30">
                  <c:v>50328.138257604929</c:v>
                </c:pt>
                <c:pt idx="31">
                  <c:v>49343.131012812897</c:v>
                </c:pt>
                <c:pt idx="32">
                  <c:v>48551.010696312071</c:v>
                </c:pt>
                <c:pt idx="33">
                  <c:v>46863.41369525675</c:v>
                </c:pt>
                <c:pt idx="34">
                  <c:v>44814.45506557959</c:v>
                </c:pt>
                <c:pt idx="35">
                  <c:v>42728.071928181103</c:v>
                </c:pt>
                <c:pt idx="36">
                  <c:v>40034.249932556711</c:v>
                </c:pt>
                <c:pt idx="37">
                  <c:v>37560.188933901918</c:v>
                </c:pt>
                <c:pt idx="38">
                  <c:v>35461.982779503109</c:v>
                </c:pt>
                <c:pt idx="39">
                  <c:v>33094.043967880665</c:v>
                </c:pt>
                <c:pt idx="40">
                  <c:v>30471.434139784946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5A09-494D-8526-CE077E8756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9103872"/>
        <c:axId val="250419840"/>
      </c:lineChart>
      <c:catAx>
        <c:axId val="229103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50419840"/>
        <c:crosses val="autoZero"/>
        <c:auto val="1"/>
        <c:lblAlgn val="ctr"/>
        <c:lblOffset val="100"/>
        <c:tickLblSkip val="5"/>
        <c:noMultiLvlLbl val="0"/>
      </c:catAx>
      <c:valAx>
        <c:axId val="250419840"/>
        <c:scaling>
          <c:orientation val="minMax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2910387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6673228346456693E-2"/>
          <c:y val="3.2013852435112275E-2"/>
          <c:w val="0.84974105860566096"/>
          <c:h val="0.88585331000291634"/>
        </c:manualLayout>
      </c:layout>
      <c:lineChart>
        <c:grouping val="standar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2006_Bachelor_50th percentile_Male</c:v>
                </c:pt>
              </c:strCache>
            </c:strRef>
          </c:tx>
          <c:spPr>
            <a:ln w="38100">
              <a:solidFill>
                <a:srgbClr val="D94E53"/>
              </a:solidFill>
              <a:prstDash val="solid"/>
            </a:ln>
          </c:spPr>
          <c:marker>
            <c:symbol val="none"/>
          </c:marker>
          <c:cat>
            <c:numRef>
              <c:f>Sheet1!$A$2:$A$42</c:f>
              <c:numCache>
                <c:formatCode>General</c:formatCode>
                <c:ptCount val="41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28</c:v>
                </c:pt>
                <c:pt idx="4">
                  <c:v>29</c:v>
                </c:pt>
                <c:pt idx="5">
                  <c:v>30</c:v>
                </c:pt>
                <c:pt idx="6">
                  <c:v>31</c:v>
                </c:pt>
                <c:pt idx="7">
                  <c:v>32</c:v>
                </c:pt>
                <c:pt idx="8">
                  <c:v>33</c:v>
                </c:pt>
                <c:pt idx="9">
                  <c:v>34</c:v>
                </c:pt>
                <c:pt idx="10">
                  <c:v>35</c:v>
                </c:pt>
                <c:pt idx="11">
                  <c:v>36</c:v>
                </c:pt>
                <c:pt idx="12">
                  <c:v>37</c:v>
                </c:pt>
                <c:pt idx="13">
                  <c:v>38</c:v>
                </c:pt>
                <c:pt idx="14">
                  <c:v>39</c:v>
                </c:pt>
                <c:pt idx="15">
                  <c:v>40</c:v>
                </c:pt>
                <c:pt idx="16">
                  <c:v>41</c:v>
                </c:pt>
                <c:pt idx="17">
                  <c:v>42</c:v>
                </c:pt>
                <c:pt idx="18">
                  <c:v>43</c:v>
                </c:pt>
                <c:pt idx="19">
                  <c:v>44</c:v>
                </c:pt>
                <c:pt idx="20">
                  <c:v>45</c:v>
                </c:pt>
                <c:pt idx="21">
                  <c:v>46</c:v>
                </c:pt>
                <c:pt idx="22">
                  <c:v>47</c:v>
                </c:pt>
                <c:pt idx="23">
                  <c:v>48</c:v>
                </c:pt>
                <c:pt idx="24">
                  <c:v>49</c:v>
                </c:pt>
                <c:pt idx="25">
                  <c:v>50</c:v>
                </c:pt>
                <c:pt idx="26">
                  <c:v>51</c:v>
                </c:pt>
                <c:pt idx="27">
                  <c:v>52</c:v>
                </c:pt>
                <c:pt idx="28">
                  <c:v>53</c:v>
                </c:pt>
                <c:pt idx="29">
                  <c:v>54</c:v>
                </c:pt>
                <c:pt idx="30">
                  <c:v>55</c:v>
                </c:pt>
                <c:pt idx="31">
                  <c:v>56</c:v>
                </c:pt>
                <c:pt idx="32">
                  <c:v>57</c:v>
                </c:pt>
                <c:pt idx="33">
                  <c:v>58</c:v>
                </c:pt>
                <c:pt idx="34">
                  <c:v>59</c:v>
                </c:pt>
                <c:pt idx="35">
                  <c:v>60</c:v>
                </c:pt>
                <c:pt idx="36">
                  <c:v>61</c:v>
                </c:pt>
                <c:pt idx="37">
                  <c:v>62</c:v>
                </c:pt>
                <c:pt idx="38">
                  <c:v>63</c:v>
                </c:pt>
                <c:pt idx="39">
                  <c:v>64</c:v>
                </c:pt>
                <c:pt idx="40">
                  <c:v>65</c:v>
                </c:pt>
              </c:numCache>
            </c:numRef>
          </c:cat>
          <c:val>
            <c:numRef>
              <c:f>Sheet1!$D$2:$D$42</c:f>
              <c:numCache>
                <c:formatCode>General</c:formatCode>
                <c:ptCount val="41"/>
                <c:pt idx="0">
                  <c:v>44396.878223786131</c:v>
                </c:pt>
                <c:pt idx="1">
                  <c:v>46955.03173291462</c:v>
                </c:pt>
                <c:pt idx="2">
                  <c:v>49503.783154141936</c:v>
                </c:pt>
                <c:pt idx="3">
                  <c:v>51717.247711400312</c:v>
                </c:pt>
                <c:pt idx="4">
                  <c:v>54012.259369593477</c:v>
                </c:pt>
                <c:pt idx="5">
                  <c:v>55813.892020016494</c:v>
                </c:pt>
                <c:pt idx="6">
                  <c:v>59162.913733864465</c:v>
                </c:pt>
                <c:pt idx="7">
                  <c:v>64029.875481744355</c:v>
                </c:pt>
                <c:pt idx="8">
                  <c:v>65508.810057515628</c:v>
                </c:pt>
                <c:pt idx="9">
                  <c:v>66572.438959573206</c:v>
                </c:pt>
                <c:pt idx="10">
                  <c:v>67568.33674327677</c:v>
                </c:pt>
                <c:pt idx="11">
                  <c:v>68359.017781634175</c:v>
                </c:pt>
                <c:pt idx="12">
                  <c:v>70004.960717214883</c:v>
                </c:pt>
                <c:pt idx="13">
                  <c:v>69760.086495548036</c:v>
                </c:pt>
                <c:pt idx="14">
                  <c:v>70690.820719446085</c:v>
                </c:pt>
                <c:pt idx="15">
                  <c:v>70384.34939202528</c:v>
                </c:pt>
                <c:pt idx="16">
                  <c:v>70564.721129612648</c:v>
                </c:pt>
                <c:pt idx="17">
                  <c:v>69999.656274001332</c:v>
                </c:pt>
                <c:pt idx="18">
                  <c:v>69990.893993250327</c:v>
                </c:pt>
                <c:pt idx="19">
                  <c:v>70722.301433652538</c:v>
                </c:pt>
                <c:pt idx="20">
                  <c:v>70169.606089218025</c:v>
                </c:pt>
                <c:pt idx="21">
                  <c:v>70957.718310480763</c:v>
                </c:pt>
                <c:pt idx="22">
                  <c:v>70642.458853156058</c:v>
                </c:pt>
                <c:pt idx="23">
                  <c:v>69969.009698740963</c:v>
                </c:pt>
                <c:pt idx="24">
                  <c:v>69904.409796637105</c:v>
                </c:pt>
                <c:pt idx="25">
                  <c:v>68721.794914736412</c:v>
                </c:pt>
                <c:pt idx="26">
                  <c:v>68810.983057756457</c:v>
                </c:pt>
                <c:pt idx="27">
                  <c:v>68680.105674029284</c:v>
                </c:pt>
                <c:pt idx="28">
                  <c:v>68442.439111395011</c:v>
                </c:pt>
                <c:pt idx="29">
                  <c:v>68507.027471637848</c:v>
                </c:pt>
                <c:pt idx="30">
                  <c:v>66555.208968262436</c:v>
                </c:pt>
                <c:pt idx="31">
                  <c:v>65029.142951033617</c:v>
                </c:pt>
                <c:pt idx="32">
                  <c:v>63141.913008128606</c:v>
                </c:pt>
                <c:pt idx="33">
                  <c:v>61381.052060920214</c:v>
                </c:pt>
                <c:pt idx="34">
                  <c:v>58704.82129538992</c:v>
                </c:pt>
                <c:pt idx="35">
                  <c:v>55440.236372001862</c:v>
                </c:pt>
                <c:pt idx="36">
                  <c:v>52561.65056205837</c:v>
                </c:pt>
                <c:pt idx="37">
                  <c:v>50169.880962913681</c:v>
                </c:pt>
                <c:pt idx="38">
                  <c:v>48107.830143651227</c:v>
                </c:pt>
                <c:pt idx="39">
                  <c:v>44298.075376659588</c:v>
                </c:pt>
                <c:pt idx="40">
                  <c:v>41825.890749781094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A09-494D-8526-CE077E875652}"/>
            </c:ext>
          </c:extLst>
        </c:ser>
        <c:ser>
          <c:idx val="3"/>
          <c:order val="1"/>
          <c:tx>
            <c:strRef>
              <c:f>Sheet1!$E$1</c:f>
              <c:strCache>
                <c:ptCount val="1"/>
                <c:pt idx="0">
                  <c:v>2006_Bachelor_50th percentile_Female</c:v>
                </c:pt>
              </c:strCache>
            </c:strRef>
          </c:tx>
          <c:spPr>
            <a:ln w="38100">
              <a:solidFill>
                <a:srgbClr val="F9B074"/>
              </a:solidFill>
              <a:prstDash val="solid"/>
            </a:ln>
          </c:spPr>
          <c:marker>
            <c:symbol val="none"/>
          </c:marker>
          <c:cat>
            <c:numRef>
              <c:f>Sheet1!$A$2:$A$42</c:f>
              <c:numCache>
                <c:formatCode>General</c:formatCode>
                <c:ptCount val="41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28</c:v>
                </c:pt>
                <c:pt idx="4">
                  <c:v>29</c:v>
                </c:pt>
                <c:pt idx="5">
                  <c:v>30</c:v>
                </c:pt>
                <c:pt idx="6">
                  <c:v>31</c:v>
                </c:pt>
                <c:pt idx="7">
                  <c:v>32</c:v>
                </c:pt>
                <c:pt idx="8">
                  <c:v>33</c:v>
                </c:pt>
                <c:pt idx="9">
                  <c:v>34</c:v>
                </c:pt>
                <c:pt idx="10">
                  <c:v>35</c:v>
                </c:pt>
                <c:pt idx="11">
                  <c:v>36</c:v>
                </c:pt>
                <c:pt idx="12">
                  <c:v>37</c:v>
                </c:pt>
                <c:pt idx="13">
                  <c:v>38</c:v>
                </c:pt>
                <c:pt idx="14">
                  <c:v>39</c:v>
                </c:pt>
                <c:pt idx="15">
                  <c:v>40</c:v>
                </c:pt>
                <c:pt idx="16">
                  <c:v>41</c:v>
                </c:pt>
                <c:pt idx="17">
                  <c:v>42</c:v>
                </c:pt>
                <c:pt idx="18">
                  <c:v>43</c:v>
                </c:pt>
                <c:pt idx="19">
                  <c:v>44</c:v>
                </c:pt>
                <c:pt idx="20">
                  <c:v>45</c:v>
                </c:pt>
                <c:pt idx="21">
                  <c:v>46</c:v>
                </c:pt>
                <c:pt idx="22">
                  <c:v>47</c:v>
                </c:pt>
                <c:pt idx="23">
                  <c:v>48</c:v>
                </c:pt>
                <c:pt idx="24">
                  <c:v>49</c:v>
                </c:pt>
                <c:pt idx="25">
                  <c:v>50</c:v>
                </c:pt>
                <c:pt idx="26">
                  <c:v>51</c:v>
                </c:pt>
                <c:pt idx="27">
                  <c:v>52</c:v>
                </c:pt>
                <c:pt idx="28">
                  <c:v>53</c:v>
                </c:pt>
                <c:pt idx="29">
                  <c:v>54</c:v>
                </c:pt>
                <c:pt idx="30">
                  <c:v>55</c:v>
                </c:pt>
                <c:pt idx="31">
                  <c:v>56</c:v>
                </c:pt>
                <c:pt idx="32">
                  <c:v>57</c:v>
                </c:pt>
                <c:pt idx="33">
                  <c:v>58</c:v>
                </c:pt>
                <c:pt idx="34">
                  <c:v>59</c:v>
                </c:pt>
                <c:pt idx="35">
                  <c:v>60</c:v>
                </c:pt>
                <c:pt idx="36">
                  <c:v>61</c:v>
                </c:pt>
                <c:pt idx="37">
                  <c:v>62</c:v>
                </c:pt>
                <c:pt idx="38">
                  <c:v>63</c:v>
                </c:pt>
                <c:pt idx="39">
                  <c:v>64</c:v>
                </c:pt>
                <c:pt idx="40">
                  <c:v>65</c:v>
                </c:pt>
              </c:numCache>
            </c:numRef>
          </c:cat>
          <c:val>
            <c:numRef>
              <c:f>Sheet1!$E$2:$E$42</c:f>
              <c:numCache>
                <c:formatCode>General</c:formatCode>
                <c:ptCount val="41"/>
                <c:pt idx="0">
                  <c:v>42403.179742705768</c:v>
                </c:pt>
                <c:pt idx="1">
                  <c:v>43957.879367980633</c:v>
                </c:pt>
                <c:pt idx="2">
                  <c:v>45063.582061522255</c:v>
                </c:pt>
                <c:pt idx="3">
                  <c:v>45823.617611075257</c:v>
                </c:pt>
                <c:pt idx="4">
                  <c:v>45890.469671048755</c:v>
                </c:pt>
                <c:pt idx="5">
                  <c:v>45505.907034823729</c:v>
                </c:pt>
                <c:pt idx="6">
                  <c:v>44425.934054548474</c:v>
                </c:pt>
                <c:pt idx="7">
                  <c:v>42897.844255902877</c:v>
                </c:pt>
                <c:pt idx="8">
                  <c:v>43901.480126647511</c:v>
                </c:pt>
                <c:pt idx="9">
                  <c:v>42714.68455698734</c:v>
                </c:pt>
                <c:pt idx="10">
                  <c:v>41810.138757473731</c:v>
                </c:pt>
                <c:pt idx="11">
                  <c:v>41483.17439083261</c:v>
                </c:pt>
                <c:pt idx="12">
                  <c:v>40908.560858615594</c:v>
                </c:pt>
                <c:pt idx="13">
                  <c:v>41175.542266631091</c:v>
                </c:pt>
                <c:pt idx="14">
                  <c:v>42225.484797609468</c:v>
                </c:pt>
                <c:pt idx="15">
                  <c:v>42516.023595246246</c:v>
                </c:pt>
                <c:pt idx="16">
                  <c:v>43396.073768415255</c:v>
                </c:pt>
                <c:pt idx="17">
                  <c:v>44259.964620427803</c:v>
                </c:pt>
                <c:pt idx="18">
                  <c:v>42508.258368315568</c:v>
                </c:pt>
                <c:pt idx="19">
                  <c:v>43756.788615121775</c:v>
                </c:pt>
                <c:pt idx="20">
                  <c:v>44742.787581417942</c:v>
                </c:pt>
                <c:pt idx="21">
                  <c:v>47382.955501455901</c:v>
                </c:pt>
                <c:pt idx="22">
                  <c:v>48365.117706971789</c:v>
                </c:pt>
                <c:pt idx="23">
                  <c:v>48757.751815969452</c:v>
                </c:pt>
                <c:pt idx="24">
                  <c:v>49581.820590578005</c:v>
                </c:pt>
                <c:pt idx="25">
                  <c:v>49689.055090170434</c:v>
                </c:pt>
                <c:pt idx="26">
                  <c:v>49586.45118926069</c:v>
                </c:pt>
                <c:pt idx="27">
                  <c:v>49737.785802193153</c:v>
                </c:pt>
                <c:pt idx="28">
                  <c:v>48721.368756693824</c:v>
                </c:pt>
                <c:pt idx="29">
                  <c:v>48328.401597574833</c:v>
                </c:pt>
                <c:pt idx="30">
                  <c:v>46045.328095029028</c:v>
                </c:pt>
                <c:pt idx="31">
                  <c:v>44057.929644003416</c:v>
                </c:pt>
                <c:pt idx="32">
                  <c:v>42258.029063070906</c:v>
                </c:pt>
                <c:pt idx="33">
                  <c:v>40920.202593503855</c:v>
                </c:pt>
                <c:pt idx="34">
                  <c:v>38020.765491197642</c:v>
                </c:pt>
                <c:pt idx="35">
                  <c:v>35369.62780405613</c:v>
                </c:pt>
                <c:pt idx="36">
                  <c:v>33099.359407863718</c:v>
                </c:pt>
                <c:pt idx="37">
                  <c:v>30939.87470545121</c:v>
                </c:pt>
                <c:pt idx="38">
                  <c:v>29521.706616884076</c:v>
                </c:pt>
                <c:pt idx="39">
                  <c:v>27425.520135812796</c:v>
                </c:pt>
                <c:pt idx="40">
                  <c:v>26487.77861786394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A09-494D-8526-CE077E875652}"/>
            </c:ext>
          </c:extLst>
        </c:ser>
        <c:ser>
          <c:idx val="6"/>
          <c:order val="2"/>
          <c:tx>
            <c:strRef>
              <c:f>Sheet1!$H$1</c:f>
              <c:strCache>
                <c:ptCount val="1"/>
                <c:pt idx="0">
                  <c:v>2011_Bachelor_50th percentile_Male</c:v>
                </c:pt>
              </c:strCache>
            </c:strRef>
          </c:tx>
          <c:spPr>
            <a:ln w="38100">
              <a:solidFill>
                <a:srgbClr val="A02226"/>
              </a:solidFill>
              <a:prstDash val="solid"/>
            </a:ln>
          </c:spPr>
          <c:marker>
            <c:symbol val="none"/>
          </c:marker>
          <c:cat>
            <c:numRef>
              <c:f>Sheet1!$A$2:$A$42</c:f>
              <c:numCache>
                <c:formatCode>General</c:formatCode>
                <c:ptCount val="41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28</c:v>
                </c:pt>
                <c:pt idx="4">
                  <c:v>29</c:v>
                </c:pt>
                <c:pt idx="5">
                  <c:v>30</c:v>
                </c:pt>
                <c:pt idx="6">
                  <c:v>31</c:v>
                </c:pt>
                <c:pt idx="7">
                  <c:v>32</c:v>
                </c:pt>
                <c:pt idx="8">
                  <c:v>33</c:v>
                </c:pt>
                <c:pt idx="9">
                  <c:v>34</c:v>
                </c:pt>
                <c:pt idx="10">
                  <c:v>35</c:v>
                </c:pt>
                <c:pt idx="11">
                  <c:v>36</c:v>
                </c:pt>
                <c:pt idx="12">
                  <c:v>37</c:v>
                </c:pt>
                <c:pt idx="13">
                  <c:v>38</c:v>
                </c:pt>
                <c:pt idx="14">
                  <c:v>39</c:v>
                </c:pt>
                <c:pt idx="15">
                  <c:v>40</c:v>
                </c:pt>
                <c:pt idx="16">
                  <c:v>41</c:v>
                </c:pt>
                <c:pt idx="17">
                  <c:v>42</c:v>
                </c:pt>
                <c:pt idx="18">
                  <c:v>43</c:v>
                </c:pt>
                <c:pt idx="19">
                  <c:v>44</c:v>
                </c:pt>
                <c:pt idx="20">
                  <c:v>45</c:v>
                </c:pt>
                <c:pt idx="21">
                  <c:v>46</c:v>
                </c:pt>
                <c:pt idx="22">
                  <c:v>47</c:v>
                </c:pt>
                <c:pt idx="23">
                  <c:v>48</c:v>
                </c:pt>
                <c:pt idx="24">
                  <c:v>49</c:v>
                </c:pt>
                <c:pt idx="25">
                  <c:v>50</c:v>
                </c:pt>
                <c:pt idx="26">
                  <c:v>51</c:v>
                </c:pt>
                <c:pt idx="27">
                  <c:v>52</c:v>
                </c:pt>
                <c:pt idx="28">
                  <c:v>53</c:v>
                </c:pt>
                <c:pt idx="29">
                  <c:v>54</c:v>
                </c:pt>
                <c:pt idx="30">
                  <c:v>55</c:v>
                </c:pt>
                <c:pt idx="31">
                  <c:v>56</c:v>
                </c:pt>
                <c:pt idx="32">
                  <c:v>57</c:v>
                </c:pt>
                <c:pt idx="33">
                  <c:v>58</c:v>
                </c:pt>
                <c:pt idx="34">
                  <c:v>59</c:v>
                </c:pt>
                <c:pt idx="35">
                  <c:v>60</c:v>
                </c:pt>
                <c:pt idx="36">
                  <c:v>61</c:v>
                </c:pt>
                <c:pt idx="37">
                  <c:v>62</c:v>
                </c:pt>
                <c:pt idx="38">
                  <c:v>63</c:v>
                </c:pt>
                <c:pt idx="39">
                  <c:v>64</c:v>
                </c:pt>
                <c:pt idx="40">
                  <c:v>65</c:v>
                </c:pt>
              </c:numCache>
            </c:numRef>
          </c:cat>
          <c:val>
            <c:numRef>
              <c:f>Sheet1!$H$2:$H$42</c:f>
              <c:numCache>
                <c:formatCode>General</c:formatCode>
                <c:ptCount val="41"/>
                <c:pt idx="0">
                  <c:v>45855.569469918977</c:v>
                </c:pt>
                <c:pt idx="1">
                  <c:v>48502.030913808034</c:v>
                </c:pt>
                <c:pt idx="2">
                  <c:v>51087.442298859816</c:v>
                </c:pt>
                <c:pt idx="3">
                  <c:v>53615.055853845639</c:v>
                </c:pt>
                <c:pt idx="4">
                  <c:v>54985.671813883666</c:v>
                </c:pt>
                <c:pt idx="5">
                  <c:v>57145.651863275845</c:v>
                </c:pt>
                <c:pt idx="6">
                  <c:v>61025.578939298961</c:v>
                </c:pt>
                <c:pt idx="7">
                  <c:v>66453.453153059163</c:v>
                </c:pt>
                <c:pt idx="8">
                  <c:v>67849.488520603016</c:v>
                </c:pt>
                <c:pt idx="9">
                  <c:v>70024.019464606827</c:v>
                </c:pt>
                <c:pt idx="10">
                  <c:v>70807.898724820014</c:v>
                </c:pt>
                <c:pt idx="11">
                  <c:v>72322.072924087392</c:v>
                </c:pt>
                <c:pt idx="12">
                  <c:v>72705.507432889397</c:v>
                </c:pt>
                <c:pt idx="13">
                  <c:v>73765.421001951836</c:v>
                </c:pt>
                <c:pt idx="14">
                  <c:v>74010.45547480887</c:v>
                </c:pt>
                <c:pt idx="15">
                  <c:v>74919.369207692551</c:v>
                </c:pt>
                <c:pt idx="16">
                  <c:v>74235.529486789907</c:v>
                </c:pt>
                <c:pt idx="17">
                  <c:v>75458.989975016026</c:v>
                </c:pt>
                <c:pt idx="18">
                  <c:v>75147.421920488239</c:v>
                </c:pt>
                <c:pt idx="19">
                  <c:v>75819.261842663502</c:v>
                </c:pt>
                <c:pt idx="20">
                  <c:v>75117.764105094611</c:v>
                </c:pt>
                <c:pt idx="21">
                  <c:v>74509.348081332006</c:v>
                </c:pt>
                <c:pt idx="22">
                  <c:v>74632.461720645268</c:v>
                </c:pt>
                <c:pt idx="23">
                  <c:v>73954.827610196095</c:v>
                </c:pt>
                <c:pt idx="24">
                  <c:v>74090.865436497625</c:v>
                </c:pt>
                <c:pt idx="25">
                  <c:v>73956.352725765828</c:v>
                </c:pt>
                <c:pt idx="26">
                  <c:v>73996.545249265298</c:v>
                </c:pt>
                <c:pt idx="27">
                  <c:v>73479.405668177889</c:v>
                </c:pt>
                <c:pt idx="28">
                  <c:v>72955.714313480741</c:v>
                </c:pt>
                <c:pt idx="29">
                  <c:v>71907.494980965814</c:v>
                </c:pt>
                <c:pt idx="30">
                  <c:v>70104.169814732202</c:v>
                </c:pt>
                <c:pt idx="31">
                  <c:v>69373.145476544683</c:v>
                </c:pt>
                <c:pt idx="32">
                  <c:v>68448.080020235444</c:v>
                </c:pt>
                <c:pt idx="33">
                  <c:v>67044.099070028184</c:v>
                </c:pt>
                <c:pt idx="34">
                  <c:v>65548.30978889222</c:v>
                </c:pt>
                <c:pt idx="35">
                  <c:v>59676.124597870439</c:v>
                </c:pt>
                <c:pt idx="36">
                  <c:v>55449.952249393449</c:v>
                </c:pt>
                <c:pt idx="37">
                  <c:v>52463.545122452451</c:v>
                </c:pt>
                <c:pt idx="38">
                  <c:v>49404.7978411777</c:v>
                </c:pt>
                <c:pt idx="39">
                  <c:v>46543.951464504578</c:v>
                </c:pt>
                <c:pt idx="40">
                  <c:v>44133.469851616319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A09-494D-8526-CE077E875652}"/>
            </c:ext>
          </c:extLst>
        </c:ser>
        <c:ser>
          <c:idx val="7"/>
          <c:order val="3"/>
          <c:tx>
            <c:strRef>
              <c:f>Sheet1!$I$1</c:f>
              <c:strCache>
                <c:ptCount val="1"/>
                <c:pt idx="0">
                  <c:v>2011_Bachelor_50th percentile_Female</c:v>
                </c:pt>
              </c:strCache>
            </c:strRef>
          </c:tx>
          <c:spPr>
            <a:ln w="38100">
              <a:solidFill>
                <a:srgbClr val="F68B33"/>
              </a:solidFill>
              <a:prstDash val="solid"/>
            </a:ln>
          </c:spPr>
          <c:marker>
            <c:symbol val="none"/>
          </c:marker>
          <c:cat>
            <c:numRef>
              <c:f>Sheet1!$A$2:$A$42</c:f>
              <c:numCache>
                <c:formatCode>General</c:formatCode>
                <c:ptCount val="41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28</c:v>
                </c:pt>
                <c:pt idx="4">
                  <c:v>29</c:v>
                </c:pt>
                <c:pt idx="5">
                  <c:v>30</c:v>
                </c:pt>
                <c:pt idx="6">
                  <c:v>31</c:v>
                </c:pt>
                <c:pt idx="7">
                  <c:v>32</c:v>
                </c:pt>
                <c:pt idx="8">
                  <c:v>33</c:v>
                </c:pt>
                <c:pt idx="9">
                  <c:v>34</c:v>
                </c:pt>
                <c:pt idx="10">
                  <c:v>35</c:v>
                </c:pt>
                <c:pt idx="11">
                  <c:v>36</c:v>
                </c:pt>
                <c:pt idx="12">
                  <c:v>37</c:v>
                </c:pt>
                <c:pt idx="13">
                  <c:v>38</c:v>
                </c:pt>
                <c:pt idx="14">
                  <c:v>39</c:v>
                </c:pt>
                <c:pt idx="15">
                  <c:v>40</c:v>
                </c:pt>
                <c:pt idx="16">
                  <c:v>41</c:v>
                </c:pt>
                <c:pt idx="17">
                  <c:v>42</c:v>
                </c:pt>
                <c:pt idx="18">
                  <c:v>43</c:v>
                </c:pt>
                <c:pt idx="19">
                  <c:v>44</c:v>
                </c:pt>
                <c:pt idx="20">
                  <c:v>45</c:v>
                </c:pt>
                <c:pt idx="21">
                  <c:v>46</c:v>
                </c:pt>
                <c:pt idx="22">
                  <c:v>47</c:v>
                </c:pt>
                <c:pt idx="23">
                  <c:v>48</c:v>
                </c:pt>
                <c:pt idx="24">
                  <c:v>49</c:v>
                </c:pt>
                <c:pt idx="25">
                  <c:v>50</c:v>
                </c:pt>
                <c:pt idx="26">
                  <c:v>51</c:v>
                </c:pt>
                <c:pt idx="27">
                  <c:v>52</c:v>
                </c:pt>
                <c:pt idx="28">
                  <c:v>53</c:v>
                </c:pt>
                <c:pt idx="29">
                  <c:v>54</c:v>
                </c:pt>
                <c:pt idx="30">
                  <c:v>55</c:v>
                </c:pt>
                <c:pt idx="31">
                  <c:v>56</c:v>
                </c:pt>
                <c:pt idx="32">
                  <c:v>57</c:v>
                </c:pt>
                <c:pt idx="33">
                  <c:v>58</c:v>
                </c:pt>
                <c:pt idx="34">
                  <c:v>59</c:v>
                </c:pt>
                <c:pt idx="35">
                  <c:v>60</c:v>
                </c:pt>
                <c:pt idx="36">
                  <c:v>61</c:v>
                </c:pt>
                <c:pt idx="37">
                  <c:v>62</c:v>
                </c:pt>
                <c:pt idx="38">
                  <c:v>63</c:v>
                </c:pt>
                <c:pt idx="39">
                  <c:v>64</c:v>
                </c:pt>
                <c:pt idx="40">
                  <c:v>65</c:v>
                </c:pt>
              </c:numCache>
            </c:numRef>
          </c:cat>
          <c:val>
            <c:numRef>
              <c:f>Sheet1!$I$2:$I$42</c:f>
              <c:numCache>
                <c:formatCode>General</c:formatCode>
                <c:ptCount val="41"/>
                <c:pt idx="0">
                  <c:v>43679.887988119095</c:v>
                </c:pt>
                <c:pt idx="1">
                  <c:v>45572.228746195557</c:v>
                </c:pt>
                <c:pt idx="2">
                  <c:v>46585.342309308486</c:v>
                </c:pt>
                <c:pt idx="3">
                  <c:v>47462.055664636762</c:v>
                </c:pt>
                <c:pt idx="4">
                  <c:v>47619.769601451168</c:v>
                </c:pt>
                <c:pt idx="5">
                  <c:v>47500.148363081724</c:v>
                </c:pt>
                <c:pt idx="6">
                  <c:v>46325.363379224887</c:v>
                </c:pt>
                <c:pt idx="7">
                  <c:v>45463.678487033525</c:v>
                </c:pt>
                <c:pt idx="8">
                  <c:v>43903.119702373537</c:v>
                </c:pt>
                <c:pt idx="9">
                  <c:v>43568.283042728821</c:v>
                </c:pt>
                <c:pt idx="10">
                  <c:v>44292.201791187174</c:v>
                </c:pt>
                <c:pt idx="11">
                  <c:v>44186.281776917203</c:v>
                </c:pt>
                <c:pt idx="12">
                  <c:v>44236.025577945882</c:v>
                </c:pt>
                <c:pt idx="13">
                  <c:v>43339.379632495162</c:v>
                </c:pt>
                <c:pt idx="14">
                  <c:v>44170.21325993057</c:v>
                </c:pt>
                <c:pt idx="15">
                  <c:v>44906.388853578399</c:v>
                </c:pt>
                <c:pt idx="16">
                  <c:v>45214.317474457937</c:v>
                </c:pt>
                <c:pt idx="17">
                  <c:v>46123.662026325255</c:v>
                </c:pt>
                <c:pt idx="18">
                  <c:v>46696.161596128099</c:v>
                </c:pt>
                <c:pt idx="19">
                  <c:v>48133.759408064645</c:v>
                </c:pt>
                <c:pt idx="20">
                  <c:v>48245.637581364143</c:v>
                </c:pt>
                <c:pt idx="21">
                  <c:v>49074.653700209827</c:v>
                </c:pt>
                <c:pt idx="22">
                  <c:v>49542.551857957122</c:v>
                </c:pt>
                <c:pt idx="23">
                  <c:v>49609.166558977005</c:v>
                </c:pt>
                <c:pt idx="24">
                  <c:v>50340.753559308381</c:v>
                </c:pt>
                <c:pt idx="25">
                  <c:v>50905.749051332634</c:v>
                </c:pt>
                <c:pt idx="26">
                  <c:v>50861.683252888579</c:v>
                </c:pt>
                <c:pt idx="27">
                  <c:v>51397.748187462959</c:v>
                </c:pt>
                <c:pt idx="28">
                  <c:v>50649.440134917437</c:v>
                </c:pt>
                <c:pt idx="29">
                  <c:v>51118.593713305469</c:v>
                </c:pt>
                <c:pt idx="30">
                  <c:v>49848.545902507125</c:v>
                </c:pt>
                <c:pt idx="31">
                  <c:v>48256.220462824436</c:v>
                </c:pt>
                <c:pt idx="32">
                  <c:v>46551.084793823611</c:v>
                </c:pt>
                <c:pt idx="33">
                  <c:v>45038.092787659436</c:v>
                </c:pt>
                <c:pt idx="34">
                  <c:v>42928.086668224511</c:v>
                </c:pt>
                <c:pt idx="35">
                  <c:v>39961.999453430522</c:v>
                </c:pt>
                <c:pt idx="36">
                  <c:v>36598.938382575929</c:v>
                </c:pt>
                <c:pt idx="37">
                  <c:v>34685.566800416476</c:v>
                </c:pt>
                <c:pt idx="38">
                  <c:v>32643.343716767104</c:v>
                </c:pt>
                <c:pt idx="39">
                  <c:v>29501.126483237953</c:v>
                </c:pt>
                <c:pt idx="40">
                  <c:v>27843.69409845036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5A09-494D-8526-CE077E875652}"/>
            </c:ext>
          </c:extLst>
        </c:ser>
        <c:ser>
          <c:idx val="10"/>
          <c:order val="4"/>
          <c:tx>
            <c:strRef>
              <c:f>Sheet1!$L$1</c:f>
              <c:strCache>
                <c:ptCount val="1"/>
                <c:pt idx="0">
                  <c:v>2016_Bachelor_50th percentile_Male</c:v>
                </c:pt>
              </c:strCache>
            </c:strRef>
          </c:tx>
          <c:spPr>
            <a:ln w="38100">
              <a:solidFill>
                <a:srgbClr val="681619"/>
              </a:solidFill>
            </a:ln>
          </c:spPr>
          <c:marker>
            <c:symbol val="none"/>
          </c:marker>
          <c:cat>
            <c:numRef>
              <c:f>Sheet1!$A$2:$A$42</c:f>
              <c:numCache>
                <c:formatCode>General</c:formatCode>
                <c:ptCount val="41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28</c:v>
                </c:pt>
                <c:pt idx="4">
                  <c:v>29</c:v>
                </c:pt>
                <c:pt idx="5">
                  <c:v>30</c:v>
                </c:pt>
                <c:pt idx="6">
                  <c:v>31</c:v>
                </c:pt>
                <c:pt idx="7">
                  <c:v>32</c:v>
                </c:pt>
                <c:pt idx="8">
                  <c:v>33</c:v>
                </c:pt>
                <c:pt idx="9">
                  <c:v>34</c:v>
                </c:pt>
                <c:pt idx="10">
                  <c:v>35</c:v>
                </c:pt>
                <c:pt idx="11">
                  <c:v>36</c:v>
                </c:pt>
                <c:pt idx="12">
                  <c:v>37</c:v>
                </c:pt>
                <c:pt idx="13">
                  <c:v>38</c:v>
                </c:pt>
                <c:pt idx="14">
                  <c:v>39</c:v>
                </c:pt>
                <c:pt idx="15">
                  <c:v>40</c:v>
                </c:pt>
                <c:pt idx="16">
                  <c:v>41</c:v>
                </c:pt>
                <c:pt idx="17">
                  <c:v>42</c:v>
                </c:pt>
                <c:pt idx="18">
                  <c:v>43</c:v>
                </c:pt>
                <c:pt idx="19">
                  <c:v>44</c:v>
                </c:pt>
                <c:pt idx="20">
                  <c:v>45</c:v>
                </c:pt>
                <c:pt idx="21">
                  <c:v>46</c:v>
                </c:pt>
                <c:pt idx="22">
                  <c:v>47</c:v>
                </c:pt>
                <c:pt idx="23">
                  <c:v>48</c:v>
                </c:pt>
                <c:pt idx="24">
                  <c:v>49</c:v>
                </c:pt>
                <c:pt idx="25">
                  <c:v>50</c:v>
                </c:pt>
                <c:pt idx="26">
                  <c:v>51</c:v>
                </c:pt>
                <c:pt idx="27">
                  <c:v>52</c:v>
                </c:pt>
                <c:pt idx="28">
                  <c:v>53</c:v>
                </c:pt>
                <c:pt idx="29">
                  <c:v>54</c:v>
                </c:pt>
                <c:pt idx="30">
                  <c:v>55</c:v>
                </c:pt>
                <c:pt idx="31">
                  <c:v>56</c:v>
                </c:pt>
                <c:pt idx="32">
                  <c:v>57</c:v>
                </c:pt>
                <c:pt idx="33">
                  <c:v>58</c:v>
                </c:pt>
                <c:pt idx="34">
                  <c:v>59</c:v>
                </c:pt>
                <c:pt idx="35">
                  <c:v>60</c:v>
                </c:pt>
                <c:pt idx="36">
                  <c:v>61</c:v>
                </c:pt>
                <c:pt idx="37">
                  <c:v>62</c:v>
                </c:pt>
                <c:pt idx="38">
                  <c:v>63</c:v>
                </c:pt>
                <c:pt idx="39">
                  <c:v>64</c:v>
                </c:pt>
                <c:pt idx="40">
                  <c:v>65</c:v>
                </c:pt>
              </c:numCache>
            </c:numRef>
          </c:cat>
          <c:val>
            <c:numRef>
              <c:f>Sheet1!$L$2:$L$42</c:f>
              <c:numCache>
                <c:formatCode>General</c:formatCode>
                <c:ptCount val="41"/>
                <c:pt idx="0">
                  <c:v>44295.833746072996</c:v>
                </c:pt>
                <c:pt idx="1">
                  <c:v>45925.409919102385</c:v>
                </c:pt>
                <c:pt idx="2">
                  <c:v>48862.005255731929</c:v>
                </c:pt>
                <c:pt idx="3">
                  <c:v>51286.816886966139</c:v>
                </c:pt>
                <c:pt idx="4">
                  <c:v>53489.947818863016</c:v>
                </c:pt>
                <c:pt idx="5">
                  <c:v>55709.064399038471</c:v>
                </c:pt>
                <c:pt idx="6">
                  <c:v>57114.725940686949</c:v>
                </c:pt>
                <c:pt idx="7">
                  <c:v>58886.680513455816</c:v>
                </c:pt>
                <c:pt idx="8">
                  <c:v>60592.870774803763</c:v>
                </c:pt>
                <c:pt idx="9">
                  <c:v>67320.806488451664</c:v>
                </c:pt>
                <c:pt idx="10">
                  <c:v>68515.725262918437</c:v>
                </c:pt>
                <c:pt idx="11">
                  <c:v>69671.677924679068</c:v>
                </c:pt>
                <c:pt idx="12">
                  <c:v>70792.317856083086</c:v>
                </c:pt>
                <c:pt idx="13">
                  <c:v>71391.727195976928</c:v>
                </c:pt>
                <c:pt idx="14">
                  <c:v>72240.306871921173</c:v>
                </c:pt>
                <c:pt idx="15">
                  <c:v>73109.329822880376</c:v>
                </c:pt>
                <c:pt idx="16">
                  <c:v>73617.679829512053</c:v>
                </c:pt>
                <c:pt idx="17">
                  <c:v>73954.30653742612</c:v>
                </c:pt>
                <c:pt idx="18">
                  <c:v>74331.49825142631</c:v>
                </c:pt>
                <c:pt idx="19">
                  <c:v>74653.060341487682</c:v>
                </c:pt>
                <c:pt idx="20">
                  <c:v>74434.075166905954</c:v>
                </c:pt>
                <c:pt idx="21">
                  <c:v>74300.049271786716</c:v>
                </c:pt>
                <c:pt idx="22">
                  <c:v>74325.936874999999</c:v>
                </c:pt>
                <c:pt idx="23">
                  <c:v>73587.683956043969</c:v>
                </c:pt>
                <c:pt idx="24">
                  <c:v>73928.068069259214</c:v>
                </c:pt>
                <c:pt idx="25">
                  <c:v>72528.299952090601</c:v>
                </c:pt>
                <c:pt idx="26">
                  <c:v>72566.853557993745</c:v>
                </c:pt>
                <c:pt idx="27">
                  <c:v>71828.687844648055</c:v>
                </c:pt>
                <c:pt idx="28">
                  <c:v>71022.385936110877</c:v>
                </c:pt>
                <c:pt idx="29">
                  <c:v>71046.531883886259</c:v>
                </c:pt>
                <c:pt idx="30">
                  <c:v>70265.460720295319</c:v>
                </c:pt>
                <c:pt idx="31">
                  <c:v>69228.077637362629</c:v>
                </c:pt>
                <c:pt idx="32">
                  <c:v>67885.03595206952</c:v>
                </c:pt>
                <c:pt idx="33">
                  <c:v>66597.116190476198</c:v>
                </c:pt>
                <c:pt idx="34">
                  <c:v>64235.700855928764</c:v>
                </c:pt>
                <c:pt idx="35">
                  <c:v>60568.478615446176</c:v>
                </c:pt>
                <c:pt idx="36">
                  <c:v>56735.399699896283</c:v>
                </c:pt>
                <c:pt idx="37">
                  <c:v>53529.822581336186</c:v>
                </c:pt>
                <c:pt idx="38">
                  <c:v>50505.398972953219</c:v>
                </c:pt>
                <c:pt idx="39">
                  <c:v>48434.403456068278</c:v>
                </c:pt>
                <c:pt idx="40">
                  <c:v>45307.197582199544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5A09-494D-8526-CE077E875652}"/>
            </c:ext>
          </c:extLst>
        </c:ser>
        <c:ser>
          <c:idx val="11"/>
          <c:order val="5"/>
          <c:tx>
            <c:strRef>
              <c:f>Sheet1!$M$1</c:f>
              <c:strCache>
                <c:ptCount val="1"/>
                <c:pt idx="0">
                  <c:v>2016_Bachelor_50th percentile_Female</c:v>
                </c:pt>
              </c:strCache>
            </c:strRef>
          </c:tx>
          <c:spPr>
            <a:ln w="38100">
              <a:solidFill>
                <a:srgbClr val="F68B33">
                  <a:lumMod val="75000"/>
                </a:srgbClr>
              </a:solidFill>
            </a:ln>
          </c:spPr>
          <c:marker>
            <c:symbol val="none"/>
          </c:marker>
          <c:cat>
            <c:numRef>
              <c:f>Sheet1!$A$2:$A$42</c:f>
              <c:numCache>
                <c:formatCode>General</c:formatCode>
                <c:ptCount val="41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28</c:v>
                </c:pt>
                <c:pt idx="4">
                  <c:v>29</c:v>
                </c:pt>
                <c:pt idx="5">
                  <c:v>30</c:v>
                </c:pt>
                <c:pt idx="6">
                  <c:v>31</c:v>
                </c:pt>
                <c:pt idx="7">
                  <c:v>32</c:v>
                </c:pt>
                <c:pt idx="8">
                  <c:v>33</c:v>
                </c:pt>
                <c:pt idx="9">
                  <c:v>34</c:v>
                </c:pt>
                <c:pt idx="10">
                  <c:v>35</c:v>
                </c:pt>
                <c:pt idx="11">
                  <c:v>36</c:v>
                </c:pt>
                <c:pt idx="12">
                  <c:v>37</c:v>
                </c:pt>
                <c:pt idx="13">
                  <c:v>38</c:v>
                </c:pt>
                <c:pt idx="14">
                  <c:v>39</c:v>
                </c:pt>
                <c:pt idx="15">
                  <c:v>40</c:v>
                </c:pt>
                <c:pt idx="16">
                  <c:v>41</c:v>
                </c:pt>
                <c:pt idx="17">
                  <c:v>42</c:v>
                </c:pt>
                <c:pt idx="18">
                  <c:v>43</c:v>
                </c:pt>
                <c:pt idx="19">
                  <c:v>44</c:v>
                </c:pt>
                <c:pt idx="20">
                  <c:v>45</c:v>
                </c:pt>
                <c:pt idx="21">
                  <c:v>46</c:v>
                </c:pt>
                <c:pt idx="22">
                  <c:v>47</c:v>
                </c:pt>
                <c:pt idx="23">
                  <c:v>48</c:v>
                </c:pt>
                <c:pt idx="24">
                  <c:v>49</c:v>
                </c:pt>
                <c:pt idx="25">
                  <c:v>50</c:v>
                </c:pt>
                <c:pt idx="26">
                  <c:v>51</c:v>
                </c:pt>
                <c:pt idx="27">
                  <c:v>52</c:v>
                </c:pt>
                <c:pt idx="28">
                  <c:v>53</c:v>
                </c:pt>
                <c:pt idx="29">
                  <c:v>54</c:v>
                </c:pt>
                <c:pt idx="30">
                  <c:v>55</c:v>
                </c:pt>
                <c:pt idx="31">
                  <c:v>56</c:v>
                </c:pt>
                <c:pt idx="32">
                  <c:v>57</c:v>
                </c:pt>
                <c:pt idx="33">
                  <c:v>58</c:v>
                </c:pt>
                <c:pt idx="34">
                  <c:v>59</c:v>
                </c:pt>
                <c:pt idx="35">
                  <c:v>60</c:v>
                </c:pt>
                <c:pt idx="36">
                  <c:v>61</c:v>
                </c:pt>
                <c:pt idx="37">
                  <c:v>62</c:v>
                </c:pt>
                <c:pt idx="38">
                  <c:v>63</c:v>
                </c:pt>
                <c:pt idx="39">
                  <c:v>64</c:v>
                </c:pt>
                <c:pt idx="40">
                  <c:v>65</c:v>
                </c:pt>
              </c:numCache>
            </c:numRef>
          </c:cat>
          <c:val>
            <c:numRef>
              <c:f>Sheet1!$M$2:$M$42</c:f>
              <c:numCache>
                <c:formatCode>General</c:formatCode>
                <c:ptCount val="41"/>
                <c:pt idx="0">
                  <c:v>43961.008238858965</c:v>
                </c:pt>
                <c:pt idx="1">
                  <c:v>44002.837007270842</c:v>
                </c:pt>
                <c:pt idx="2">
                  <c:v>45783.634834183678</c:v>
                </c:pt>
                <c:pt idx="3">
                  <c:v>47127.723265546789</c:v>
                </c:pt>
                <c:pt idx="4">
                  <c:v>47618.0552028905</c:v>
                </c:pt>
                <c:pt idx="5">
                  <c:v>47539.838632841056</c:v>
                </c:pt>
                <c:pt idx="6">
                  <c:v>47307.53220863243</c:v>
                </c:pt>
                <c:pt idx="7">
                  <c:v>46175.878391279657</c:v>
                </c:pt>
                <c:pt idx="8">
                  <c:v>46034.839399303448</c:v>
                </c:pt>
                <c:pt idx="9">
                  <c:v>45307.956018363118</c:v>
                </c:pt>
                <c:pt idx="10">
                  <c:v>44642.995349299308</c:v>
                </c:pt>
                <c:pt idx="11">
                  <c:v>44190.218751207482</c:v>
                </c:pt>
                <c:pt idx="12">
                  <c:v>44404.133598242224</c:v>
                </c:pt>
                <c:pt idx="13">
                  <c:v>44329.996943230566</c:v>
                </c:pt>
                <c:pt idx="14">
                  <c:v>46671.522431981597</c:v>
                </c:pt>
                <c:pt idx="15">
                  <c:v>47491.638504751259</c:v>
                </c:pt>
                <c:pt idx="16">
                  <c:v>48149.422184229035</c:v>
                </c:pt>
                <c:pt idx="17">
                  <c:v>48708.432118511184</c:v>
                </c:pt>
                <c:pt idx="18">
                  <c:v>48731.00433396353</c:v>
                </c:pt>
                <c:pt idx="19">
                  <c:v>49681.292666024245</c:v>
                </c:pt>
                <c:pt idx="20">
                  <c:v>49957.119985455727</c:v>
                </c:pt>
                <c:pt idx="21">
                  <c:v>50518.57053736299</c:v>
                </c:pt>
                <c:pt idx="22">
                  <c:v>50455.917532600237</c:v>
                </c:pt>
                <c:pt idx="23">
                  <c:v>51270.619152955864</c:v>
                </c:pt>
                <c:pt idx="24">
                  <c:v>51581.603384885209</c:v>
                </c:pt>
                <c:pt idx="25">
                  <c:v>50794.543951000698</c:v>
                </c:pt>
                <c:pt idx="26">
                  <c:v>51554.664786508685</c:v>
                </c:pt>
                <c:pt idx="27">
                  <c:v>50939.871001862855</c:v>
                </c:pt>
                <c:pt idx="28">
                  <c:v>50896.480854288151</c:v>
                </c:pt>
                <c:pt idx="29">
                  <c:v>50970.187218969564</c:v>
                </c:pt>
                <c:pt idx="30">
                  <c:v>50328.138257604929</c:v>
                </c:pt>
                <c:pt idx="31">
                  <c:v>49343.131012812897</c:v>
                </c:pt>
                <c:pt idx="32">
                  <c:v>48551.010696312071</c:v>
                </c:pt>
                <c:pt idx="33">
                  <c:v>46863.41369525675</c:v>
                </c:pt>
                <c:pt idx="34">
                  <c:v>44814.45506557959</c:v>
                </c:pt>
                <c:pt idx="35">
                  <c:v>42728.071928181103</c:v>
                </c:pt>
                <c:pt idx="36">
                  <c:v>40034.249932556711</c:v>
                </c:pt>
                <c:pt idx="37">
                  <c:v>37560.188933901918</c:v>
                </c:pt>
                <c:pt idx="38">
                  <c:v>35461.982779503109</c:v>
                </c:pt>
                <c:pt idx="39">
                  <c:v>33094.043967880665</c:v>
                </c:pt>
                <c:pt idx="40">
                  <c:v>30471.434139784946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5A09-494D-8526-CE077E8756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9103872"/>
        <c:axId val="250419840"/>
      </c:lineChart>
      <c:catAx>
        <c:axId val="229103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50419840"/>
        <c:crosses val="autoZero"/>
        <c:auto val="1"/>
        <c:lblAlgn val="ctr"/>
        <c:lblOffset val="100"/>
        <c:tickLblSkip val="5"/>
        <c:noMultiLvlLbl val="0"/>
      </c:catAx>
      <c:valAx>
        <c:axId val="250419840"/>
        <c:scaling>
          <c:orientation val="minMax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29103872"/>
        <c:crosses val="autoZero"/>
        <c:crossBetween val="midCat"/>
        <c:dispUnits>
          <c:builtInUnit val="thousands"/>
        </c:dispUnits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6673228346456693E-2"/>
          <c:y val="3.2013852435112275E-2"/>
          <c:w val="0.88289166651371376"/>
          <c:h val="0.8858533100029163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Men</c:v>
                </c:pt>
              </c:strCache>
            </c:strRef>
          </c:tx>
          <c:spPr>
            <a:ln w="38100">
              <a:solidFill>
                <a:srgbClr val="F68B33"/>
              </a:solidFill>
            </a:ln>
          </c:spPr>
          <c:marker>
            <c:symbol val="none"/>
          </c:marker>
          <c:cat>
            <c:numRef>
              <c:f>Sheet1!$A$2:$A$28</c:f>
              <c:numCache>
                <c:formatCode>General</c:formatCode>
                <c:ptCount val="27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</c:numCache>
            </c:numRef>
          </c:cat>
          <c:val>
            <c:numRef>
              <c:f>Sheet1!$B$2:$B$28</c:f>
              <c:numCache>
                <c:formatCode>General</c:formatCode>
                <c:ptCount val="27"/>
                <c:pt idx="0">
                  <c:v>62.496029147196943</c:v>
                </c:pt>
                <c:pt idx="1">
                  <c:v>62.278560974812088</c:v>
                </c:pt>
                <c:pt idx="2">
                  <c:v>62.391532117103203</c:v>
                </c:pt>
                <c:pt idx="3">
                  <c:v>62.764472394540569</c:v>
                </c:pt>
                <c:pt idx="4">
                  <c:v>62.589041826858249</c:v>
                </c:pt>
                <c:pt idx="5">
                  <c:v>62.324744557820281</c:v>
                </c:pt>
                <c:pt idx="6">
                  <c:v>62.083122726999363</c:v>
                </c:pt>
                <c:pt idx="7">
                  <c:v>61.860945764347029</c:v>
                </c:pt>
                <c:pt idx="8">
                  <c:v>61.487487548194629</c:v>
                </c:pt>
                <c:pt idx="9">
                  <c:v>62.16771580069598</c:v>
                </c:pt>
                <c:pt idx="10">
                  <c:v>61.981705596567899</c:v>
                </c:pt>
                <c:pt idx="11">
                  <c:v>62.105877386186457</c:v>
                </c:pt>
                <c:pt idx="12">
                  <c:v>62.961316078393487</c:v>
                </c:pt>
                <c:pt idx="13">
                  <c:v>63.093765719201187</c:v>
                </c:pt>
                <c:pt idx="14">
                  <c:v>62.828669945183648</c:v>
                </c:pt>
                <c:pt idx="15">
                  <c:v>63.684443957368487</c:v>
                </c:pt>
                <c:pt idx="16">
                  <c:v>63.885539463450236</c:v>
                </c:pt>
                <c:pt idx="17">
                  <c:v>63.993365779335797</c:v>
                </c:pt>
                <c:pt idx="18">
                  <c:v>63.716925037429803</c:v>
                </c:pt>
                <c:pt idx="19">
                  <c:v>64.416211035620194</c:v>
                </c:pt>
                <c:pt idx="20">
                  <c:v>64.544797595231628</c:v>
                </c:pt>
                <c:pt idx="21">
                  <c:v>64.89585128600325</c:v>
                </c:pt>
                <c:pt idx="22">
                  <c:v>64.782672707538993</c:v>
                </c:pt>
                <c:pt idx="23">
                  <c:v>65.367020245977315</c:v>
                </c:pt>
                <c:pt idx="24">
                  <c:v>65.047194708694576</c:v>
                </c:pt>
                <c:pt idx="25">
                  <c:v>65.378195969351324</c:v>
                </c:pt>
                <c:pt idx="26">
                  <c:v>65.178593816065856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533-3F4C-B46F-024E8EBA7D4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Women</c:v>
                </c:pt>
              </c:strCache>
            </c:strRef>
          </c:tx>
          <c:spPr>
            <a:ln w="38100"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Sheet1!$A$2:$A$28</c:f>
              <c:numCache>
                <c:formatCode>General</c:formatCode>
                <c:ptCount val="27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</c:numCache>
            </c:numRef>
          </c:cat>
          <c:val>
            <c:numRef>
              <c:f>Sheet1!$C$2:$C$28</c:f>
              <c:numCache>
                <c:formatCode>General</c:formatCode>
                <c:ptCount val="27"/>
                <c:pt idx="0">
                  <c:v>60.370352338022691</c:v>
                </c:pt>
                <c:pt idx="1">
                  <c:v>60.049377844429813</c:v>
                </c:pt>
                <c:pt idx="2">
                  <c:v>60.117850156220499</c:v>
                </c:pt>
                <c:pt idx="3">
                  <c:v>60.490467326925838</c:v>
                </c:pt>
                <c:pt idx="4">
                  <c:v>59.223949798951459</c:v>
                </c:pt>
                <c:pt idx="5">
                  <c:v>59.370113950981569</c:v>
                </c:pt>
                <c:pt idx="6">
                  <c:v>59.034055734846625</c:v>
                </c:pt>
                <c:pt idx="7">
                  <c:v>58.960610049302943</c:v>
                </c:pt>
                <c:pt idx="8">
                  <c:v>59.002341698946033</c:v>
                </c:pt>
                <c:pt idx="9">
                  <c:v>59.508131417380653</c:v>
                </c:pt>
                <c:pt idx="10">
                  <c:v>59.641611963213727</c:v>
                </c:pt>
                <c:pt idx="11">
                  <c:v>60.129620939756116</c:v>
                </c:pt>
                <c:pt idx="12">
                  <c:v>60.50192037870211</c:v>
                </c:pt>
                <c:pt idx="13">
                  <c:v>61.00551633256034</c:v>
                </c:pt>
                <c:pt idx="14">
                  <c:v>60.598406540517992</c:v>
                </c:pt>
                <c:pt idx="15">
                  <c:v>61.270313279874593</c:v>
                </c:pt>
                <c:pt idx="16">
                  <c:v>62.084734107140456</c:v>
                </c:pt>
                <c:pt idx="17">
                  <c:v>61.760557335611878</c:v>
                </c:pt>
                <c:pt idx="18">
                  <c:v>61.40492832884339</c:v>
                </c:pt>
                <c:pt idx="19">
                  <c:v>62.490007956299287</c:v>
                </c:pt>
                <c:pt idx="20">
                  <c:v>62.682709538564019</c:v>
                </c:pt>
                <c:pt idx="21">
                  <c:v>62.663492905126013</c:v>
                </c:pt>
                <c:pt idx="22">
                  <c:v>62.725500895166689</c:v>
                </c:pt>
                <c:pt idx="23">
                  <c:v>62.906986631364013</c:v>
                </c:pt>
                <c:pt idx="24">
                  <c:v>62.690410310355588</c:v>
                </c:pt>
                <c:pt idx="25">
                  <c:v>63.207118469170013</c:v>
                </c:pt>
                <c:pt idx="26">
                  <c:v>63.551350113089384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533-3F4C-B46F-024E8EBA7D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9103872"/>
        <c:axId val="250419840"/>
      </c:lineChart>
      <c:catAx>
        <c:axId val="229103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 sz="1800"/>
            </a:pPr>
            <a:endParaRPr lang="en-US"/>
          </a:p>
        </c:txPr>
        <c:crossAx val="250419840"/>
        <c:crosses val="autoZero"/>
        <c:auto val="1"/>
        <c:lblAlgn val="ctr"/>
        <c:lblOffset val="100"/>
        <c:tickLblSkip val="5"/>
        <c:noMultiLvlLbl val="0"/>
      </c:catAx>
      <c:valAx>
        <c:axId val="250419840"/>
        <c:scaling>
          <c:orientation val="minMax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2910387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800">
                <a:solidFill>
                  <a:schemeClr val="tx2"/>
                </a:solidFill>
              </a:defRPr>
            </a:pPr>
            <a:r>
              <a:rPr lang="en-US" sz="1800" dirty="0">
                <a:solidFill>
                  <a:schemeClr val="tx2"/>
                </a:solidFill>
              </a:rPr>
              <a:t>Men</a:t>
            </a:r>
          </a:p>
        </c:rich>
      </c:tx>
      <c:layout>
        <c:manualLayout>
          <c:xMode val="edge"/>
          <c:yMode val="edge"/>
          <c:x val="0.46036656660871794"/>
          <c:y val="2.017901327008457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35036749988394539"/>
          <c:y val="0.11142276859470979"/>
          <c:w val="0.61015197427879564"/>
          <c:h val="0.7954827015420392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tx2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5"/>
            <c:invertIfNegative val="0"/>
            <c:bubble3D val="0"/>
            <c:spPr>
              <a:solidFill>
                <a:srgbClr val="B7595C"/>
              </a:solidFill>
              <a:ln w="9525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1BEC-B047-95E5-3D375FCE6FD0}"/>
              </c:ext>
            </c:extLst>
          </c:dPt>
          <c:cat>
            <c:strRef>
              <c:f>Sheet1!$A$2:$A$13</c:f>
              <c:strCache>
                <c:ptCount val="12"/>
                <c:pt idx="0">
                  <c:v>Performing arts</c:v>
                </c:pt>
                <c:pt idx="1">
                  <c:v>Humanities</c:v>
                </c:pt>
                <c:pt idx="2">
                  <c:v>Nursing</c:v>
                </c:pt>
                <c:pt idx="3">
                  <c:v>Education</c:v>
                </c:pt>
                <c:pt idx="4">
                  <c:v>Science</c:v>
                </c:pt>
                <c:pt idx="5">
                  <c:v>Bachelor</c:v>
                </c:pt>
                <c:pt idx="6">
                  <c:v>Other health</c:v>
                </c:pt>
                <c:pt idx="7">
                  <c:v>IT</c:v>
                </c:pt>
                <c:pt idx="8">
                  <c:v>Engineering</c:v>
                </c:pt>
                <c:pt idx="9">
                  <c:v>Commerce</c:v>
                </c:pt>
                <c:pt idx="10">
                  <c:v>Law</c:v>
                </c:pt>
                <c:pt idx="11">
                  <c:v>Medicine</c:v>
                </c:pt>
              </c:strCache>
            </c:strRef>
          </c:cat>
          <c:val>
            <c:numRef>
              <c:f>Sheet1!$B$2:$B$13</c:f>
              <c:numCache>
                <c:formatCode>"$"#,##0.00</c:formatCode>
                <c:ptCount val="12"/>
                <c:pt idx="0">
                  <c:v>-0.16286530484390305</c:v>
                </c:pt>
                <c:pt idx="1">
                  <c:v>9.6643513559161009E-2</c:v>
                </c:pt>
                <c:pt idx="2">
                  <c:v>0.58642853252876059</c:v>
                </c:pt>
                <c:pt idx="3">
                  <c:v>0.67952090966599443</c:v>
                </c:pt>
                <c:pt idx="4">
                  <c:v>0.53877971647987954</c:v>
                </c:pt>
                <c:pt idx="5">
                  <c:v>0.78856615887161685</c:v>
                </c:pt>
                <c:pt idx="6">
                  <c:v>0.77419837291534566</c:v>
                </c:pt>
                <c:pt idx="7">
                  <c:v>0.93903708724866264</c:v>
                </c:pt>
                <c:pt idx="8">
                  <c:v>1.126871863120648</c:v>
                </c:pt>
                <c:pt idx="9">
                  <c:v>1.0273680043484055</c:v>
                </c:pt>
                <c:pt idx="10">
                  <c:v>1.8444205250167454</c:v>
                </c:pt>
                <c:pt idx="11">
                  <c:v>2.2104561865915029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BEC-B047-95E5-3D375FCE6F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5"/>
        <c:axId val="342402176"/>
        <c:axId val="342778624"/>
      </c:barChart>
      <c:catAx>
        <c:axId val="3424021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 sz="1800"/>
            </a:pPr>
            <a:endParaRPr lang="en-US"/>
          </a:p>
        </c:txPr>
        <c:crossAx val="342778624"/>
        <c:crosses val="autoZero"/>
        <c:auto val="1"/>
        <c:lblAlgn val="ctr"/>
        <c:lblOffset val="100"/>
        <c:tickLblSkip val="1"/>
        <c:noMultiLvlLbl val="0"/>
      </c:catAx>
      <c:valAx>
        <c:axId val="342778624"/>
        <c:scaling>
          <c:orientation val="minMax"/>
          <c:max val="2.2000000000000002"/>
          <c:min val="-1"/>
        </c:scaling>
        <c:delete val="0"/>
        <c:axPos val="b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42402176"/>
        <c:crosses val="autoZero"/>
        <c:crossBetween val="between"/>
        <c:majorUnit val="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800">
                <a:solidFill>
                  <a:schemeClr val="accent5"/>
                </a:solidFill>
              </a:defRPr>
            </a:pPr>
            <a:r>
              <a:rPr lang="en-US" sz="1800" dirty="0">
                <a:solidFill>
                  <a:schemeClr val="accent5"/>
                </a:solidFill>
              </a:rPr>
              <a:t>Women</a:t>
            </a:r>
          </a:p>
        </c:rich>
      </c:tx>
      <c:layout>
        <c:manualLayout>
          <c:xMode val="edge"/>
          <c:yMode val="edge"/>
          <c:x val="0.46235476029042927"/>
          <c:y val="2.5031377916254077E-2"/>
        </c:manualLayout>
      </c:layout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5"/>
            <c:invertIfNegative val="0"/>
            <c:bubble3D val="0"/>
            <c:spPr>
              <a:solidFill>
                <a:srgbClr val="F8A866"/>
              </a:solidFill>
              <a:ln w="9525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A10A-F84C-8298-9728F731572F}"/>
              </c:ext>
            </c:extLst>
          </c:dPt>
          <c:cat>
            <c:strRef>
              <c:f>Sheet1!$A$2:$A$13</c:f>
              <c:strCache>
                <c:ptCount val="12"/>
                <c:pt idx="0">
                  <c:v>Performing Arts</c:v>
                </c:pt>
                <c:pt idx="1">
                  <c:v>Humanities</c:v>
                </c:pt>
                <c:pt idx="2">
                  <c:v>Nursing</c:v>
                </c:pt>
                <c:pt idx="3">
                  <c:v>Education</c:v>
                </c:pt>
                <c:pt idx="4">
                  <c:v>Science</c:v>
                </c:pt>
                <c:pt idx="5">
                  <c:v>All bachelor</c:v>
                </c:pt>
                <c:pt idx="6">
                  <c:v>Other health</c:v>
                </c:pt>
                <c:pt idx="7">
                  <c:v>IT</c:v>
                </c:pt>
                <c:pt idx="8">
                  <c:v>Engineering</c:v>
                </c:pt>
                <c:pt idx="9">
                  <c:v>Commerce</c:v>
                </c:pt>
                <c:pt idx="10">
                  <c:v>Law</c:v>
                </c:pt>
                <c:pt idx="11">
                  <c:v>Medicine</c:v>
                </c:pt>
              </c:strCache>
            </c:strRef>
          </c:cat>
          <c:val>
            <c:numRef>
              <c:f>Sheet1!$B$2:$B$13</c:f>
              <c:numCache>
                <c:formatCode>"$"#,##0.00</c:formatCode>
                <c:ptCount val="12"/>
                <c:pt idx="0">
                  <c:v>2.786275566029639E-2</c:v>
                </c:pt>
                <c:pt idx="1">
                  <c:v>0.23294031824476247</c:v>
                </c:pt>
                <c:pt idx="2">
                  <c:v>0.65371450782975637</c:v>
                </c:pt>
                <c:pt idx="3">
                  <c:v>0.71076705110278038</c:v>
                </c:pt>
                <c:pt idx="4">
                  <c:v>0.4306473658290968</c:v>
                </c:pt>
                <c:pt idx="5">
                  <c:v>0.58517345004048948</c:v>
                </c:pt>
                <c:pt idx="6">
                  <c:v>0.61155127115194574</c:v>
                </c:pt>
                <c:pt idx="7">
                  <c:v>0.86740902002073961</c:v>
                </c:pt>
                <c:pt idx="8">
                  <c:v>0.65994212964308385</c:v>
                </c:pt>
                <c:pt idx="9">
                  <c:v>0.66787482794712538</c:v>
                </c:pt>
                <c:pt idx="10">
                  <c:v>1.3319934656637056</c:v>
                </c:pt>
                <c:pt idx="11">
                  <c:v>2.1458197261628023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10A-F84C-8298-9728F73157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5"/>
        <c:axId val="342402176"/>
        <c:axId val="342778624"/>
      </c:barChart>
      <c:catAx>
        <c:axId val="3424021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spPr>
          <a:ln>
            <a:solidFill>
              <a:srgbClr val="000000"/>
            </a:solidFill>
          </a:ln>
        </c:spPr>
        <c:crossAx val="342778624"/>
        <c:crosses val="autoZero"/>
        <c:auto val="1"/>
        <c:lblAlgn val="ctr"/>
        <c:lblOffset val="100"/>
        <c:noMultiLvlLbl val="0"/>
      </c:catAx>
      <c:valAx>
        <c:axId val="342778624"/>
        <c:scaling>
          <c:orientation val="minMax"/>
          <c:max val="2.2000000000000002"/>
          <c:min val="-1"/>
        </c:scaling>
        <c:delete val="0"/>
        <c:axPos val="b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42402176"/>
        <c:crosses val="autoZero"/>
        <c:crossBetween val="between"/>
        <c:majorUnit val="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8.0823620823620823E-2"/>
          <c:y val="9.2453397194193598E-2"/>
          <c:w val="0.90208236208236203"/>
          <c:h val="0.830695456252066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2006</c:v>
                </c:pt>
              </c:strCache>
            </c:strRef>
          </c:tx>
          <c:spPr>
            <a:solidFill>
              <a:srgbClr val="F9B074"/>
            </a:solidFill>
            <a:ln w="9525"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F8A866"/>
              </a:solidFill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F-DEAA-954C-8877-077CE94B23BD}"/>
              </c:ext>
            </c:extLst>
          </c:dPt>
          <c:dPt>
            <c:idx val="1"/>
            <c:invertIfNegative val="0"/>
            <c:bubble3D val="0"/>
            <c:spPr>
              <a:solidFill>
                <a:srgbClr val="F8A866"/>
              </a:solidFill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20-DEAA-954C-8877-077CE94B23BD}"/>
              </c:ext>
            </c:extLst>
          </c:dPt>
          <c:dPt>
            <c:idx val="2"/>
            <c:invertIfNegative val="0"/>
            <c:bubble3D val="0"/>
            <c:spPr>
              <a:solidFill>
                <a:srgbClr val="F8A866"/>
              </a:solidFill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21-DEAA-954C-8877-077CE94B23BD}"/>
              </c:ext>
            </c:extLst>
          </c:dPt>
          <c:dPt>
            <c:idx val="3"/>
            <c:invertIfNegative val="0"/>
            <c:bubble3D val="0"/>
            <c:spPr>
              <a:solidFill>
                <a:srgbClr val="F8A866"/>
              </a:solidFill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22-DEAA-954C-8877-077CE94B23BD}"/>
              </c:ext>
            </c:extLst>
          </c:dPt>
          <c:dPt>
            <c:idx val="5"/>
            <c:invertIfNegative val="0"/>
            <c:bubble3D val="0"/>
            <c:spPr>
              <a:solidFill>
                <a:srgbClr val="B7595C"/>
              </a:solidFill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1-DEAA-954C-8877-077CE94B23BD}"/>
              </c:ext>
            </c:extLst>
          </c:dPt>
          <c:dPt>
            <c:idx val="6"/>
            <c:invertIfNegative val="0"/>
            <c:bubble3D val="0"/>
            <c:spPr>
              <a:solidFill>
                <a:srgbClr val="B7595C"/>
              </a:solidFill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3-DEAA-954C-8877-077CE94B23BD}"/>
              </c:ext>
            </c:extLst>
          </c:dPt>
          <c:dPt>
            <c:idx val="7"/>
            <c:invertIfNegative val="0"/>
            <c:bubble3D val="0"/>
            <c:spPr>
              <a:solidFill>
                <a:srgbClr val="B7595C"/>
              </a:solidFill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5-DEAA-954C-8877-077CE94B23BD}"/>
              </c:ext>
            </c:extLst>
          </c:dPt>
          <c:dPt>
            <c:idx val="8"/>
            <c:invertIfNegative val="0"/>
            <c:bubble3D val="0"/>
            <c:spPr>
              <a:solidFill>
                <a:srgbClr val="B7595C"/>
              </a:solidFill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7-DEAA-954C-8877-077CE94B23BD}"/>
              </c:ext>
            </c:extLst>
          </c:dPt>
          <c:cat>
            <c:strRef>
              <c:f>Sheet1!$A$2:$A$10</c:f>
              <c:strCache>
                <c:ptCount val="9"/>
                <c:pt idx="0">
                  <c:v>25-34</c:v>
                </c:pt>
                <c:pt idx="1">
                  <c:v>35-44</c:v>
                </c:pt>
                <c:pt idx="2">
                  <c:v>45-54</c:v>
                </c:pt>
                <c:pt idx="3">
                  <c:v>55-64</c:v>
                </c:pt>
                <c:pt idx="5">
                  <c:v>25-34</c:v>
                </c:pt>
                <c:pt idx="6">
                  <c:v>35-44</c:v>
                </c:pt>
                <c:pt idx="7">
                  <c:v>45-54</c:v>
                </c:pt>
                <c:pt idx="8">
                  <c:v>55-64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152.43635395235981</c:v>
                </c:pt>
                <c:pt idx="1">
                  <c:v>144.20738686675693</c:v>
                </c:pt>
                <c:pt idx="2">
                  <c:v>195.58176862005052</c:v>
                </c:pt>
                <c:pt idx="3">
                  <c:v>153.04952346562442</c:v>
                </c:pt>
                <c:pt idx="4">
                  <c:v>#N/A</c:v>
                </c:pt>
                <c:pt idx="5">
                  <c:v>144.8109501610956</c:v>
                </c:pt>
                <c:pt idx="6">
                  <c:v>236.43234572805162</c:v>
                </c:pt>
                <c:pt idx="7">
                  <c:v>252.82991573892627</c:v>
                </c:pt>
                <c:pt idx="8">
                  <c:v>215.93328248834709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EAA-954C-8877-077CE94B23B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5"/>
            <c:invertIfNegative val="0"/>
            <c:bubble3D val="0"/>
            <c:spPr>
              <a:solidFill>
                <a:srgbClr val="A0222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A-DEAA-954C-8877-077CE94B23BD}"/>
              </c:ext>
            </c:extLst>
          </c:dPt>
          <c:dPt>
            <c:idx val="6"/>
            <c:invertIfNegative val="0"/>
            <c:bubble3D val="0"/>
            <c:spPr>
              <a:solidFill>
                <a:srgbClr val="A0222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C-DEAA-954C-8877-077CE94B23BD}"/>
              </c:ext>
            </c:extLst>
          </c:dPt>
          <c:dPt>
            <c:idx val="7"/>
            <c:invertIfNegative val="0"/>
            <c:bubble3D val="0"/>
            <c:spPr>
              <a:solidFill>
                <a:srgbClr val="A0222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E-DEAA-954C-8877-077CE94B23BD}"/>
              </c:ext>
            </c:extLst>
          </c:dPt>
          <c:dPt>
            <c:idx val="8"/>
            <c:invertIfNegative val="0"/>
            <c:bubble3D val="0"/>
            <c:spPr>
              <a:solidFill>
                <a:srgbClr val="A0222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10-DEAA-954C-8877-077CE94B23BD}"/>
              </c:ext>
            </c:extLst>
          </c:dPt>
          <c:cat>
            <c:strRef>
              <c:f>Sheet1!$A$2:$A$10</c:f>
              <c:strCache>
                <c:ptCount val="9"/>
                <c:pt idx="0">
                  <c:v>25-34</c:v>
                </c:pt>
                <c:pt idx="1">
                  <c:v>35-44</c:v>
                </c:pt>
                <c:pt idx="2">
                  <c:v>45-54</c:v>
                </c:pt>
                <c:pt idx="3">
                  <c:v>55-64</c:v>
                </c:pt>
                <c:pt idx="5">
                  <c:v>25-34</c:v>
                </c:pt>
                <c:pt idx="6">
                  <c:v>35-44</c:v>
                </c:pt>
                <c:pt idx="7">
                  <c:v>45-54</c:v>
                </c:pt>
                <c:pt idx="8">
                  <c:v>55-64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147.5516002686837</c:v>
                </c:pt>
                <c:pt idx="1">
                  <c:v>159.38102284102837</c:v>
                </c:pt>
                <c:pt idx="2">
                  <c:v>192.47495128405635</c:v>
                </c:pt>
                <c:pt idx="3">
                  <c:v>173.51613250124575</c:v>
                </c:pt>
                <c:pt idx="4">
                  <c:v>#N/A</c:v>
                </c:pt>
                <c:pt idx="5">
                  <c:v>147.93936689293187</c:v>
                </c:pt>
                <c:pt idx="6">
                  <c:v>264.47885648635628</c:v>
                </c:pt>
                <c:pt idx="7">
                  <c:v>281.59913022261691</c:v>
                </c:pt>
                <c:pt idx="8">
                  <c:v>231.42420753476563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DEAA-954C-8877-077CE94B23B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rgbClr val="D4582A"/>
            </a:solidFill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EC700A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1B-DEAA-954C-8877-077CE94B23BD}"/>
              </c:ext>
            </c:extLst>
          </c:dPt>
          <c:dPt>
            <c:idx val="1"/>
            <c:invertIfNegative val="0"/>
            <c:bubble3D val="0"/>
            <c:spPr>
              <a:solidFill>
                <a:srgbClr val="EC700A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1C-DEAA-954C-8877-077CE94B23BD}"/>
              </c:ext>
            </c:extLst>
          </c:dPt>
          <c:dPt>
            <c:idx val="2"/>
            <c:invertIfNegative val="0"/>
            <c:bubble3D val="0"/>
            <c:spPr>
              <a:solidFill>
                <a:srgbClr val="EC700A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1D-DEAA-954C-8877-077CE94B23BD}"/>
              </c:ext>
            </c:extLst>
          </c:dPt>
          <c:dPt>
            <c:idx val="3"/>
            <c:invertIfNegative val="0"/>
            <c:bubble3D val="0"/>
            <c:spPr>
              <a:solidFill>
                <a:srgbClr val="EC700A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1E-DEAA-954C-8877-077CE94B23BD}"/>
              </c:ext>
            </c:extLst>
          </c:dPt>
          <c:dPt>
            <c:idx val="5"/>
            <c:invertIfNegative val="0"/>
            <c:bubble3D val="0"/>
            <c:spPr>
              <a:solidFill>
                <a:srgbClr val="681619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13-DEAA-954C-8877-077CE94B23BD}"/>
              </c:ext>
            </c:extLst>
          </c:dPt>
          <c:dPt>
            <c:idx val="6"/>
            <c:invertIfNegative val="0"/>
            <c:bubble3D val="0"/>
            <c:spPr>
              <a:solidFill>
                <a:srgbClr val="681619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15-DEAA-954C-8877-077CE94B23BD}"/>
              </c:ext>
            </c:extLst>
          </c:dPt>
          <c:dPt>
            <c:idx val="7"/>
            <c:invertIfNegative val="0"/>
            <c:bubble3D val="0"/>
            <c:spPr>
              <a:solidFill>
                <a:srgbClr val="681619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17-DEAA-954C-8877-077CE94B23BD}"/>
              </c:ext>
            </c:extLst>
          </c:dPt>
          <c:dPt>
            <c:idx val="8"/>
            <c:invertIfNegative val="0"/>
            <c:bubble3D val="0"/>
            <c:spPr>
              <a:solidFill>
                <a:srgbClr val="681619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19-DEAA-954C-8877-077CE94B23BD}"/>
              </c:ext>
            </c:extLst>
          </c:dPt>
          <c:cat>
            <c:strRef>
              <c:f>Sheet1!$A$2:$A$10</c:f>
              <c:strCache>
                <c:ptCount val="9"/>
                <c:pt idx="0">
                  <c:v>25-34</c:v>
                </c:pt>
                <c:pt idx="1">
                  <c:v>35-44</c:v>
                </c:pt>
                <c:pt idx="2">
                  <c:v>45-54</c:v>
                </c:pt>
                <c:pt idx="3">
                  <c:v>55-64</c:v>
                </c:pt>
                <c:pt idx="5">
                  <c:v>25-34</c:v>
                </c:pt>
                <c:pt idx="6">
                  <c:v>35-44</c:v>
                </c:pt>
                <c:pt idx="7">
                  <c:v>45-54</c:v>
                </c:pt>
                <c:pt idx="8">
                  <c:v>55-64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139.6287195527745</c:v>
                </c:pt>
                <c:pt idx="1">
                  <c:v>158.02721503533451</c:v>
                </c:pt>
                <c:pt idx="2">
                  <c:v>183.31898154484989</c:v>
                </c:pt>
                <c:pt idx="3">
                  <c:v>177.89021120053246</c:v>
                </c:pt>
                <c:pt idx="4">
                  <c:v>#N/A</c:v>
                </c:pt>
                <c:pt idx="5">
                  <c:v>127.54385162787833</c:v>
                </c:pt>
                <c:pt idx="6">
                  <c:v>250.44291356154343</c:v>
                </c:pt>
                <c:pt idx="7">
                  <c:v>262.95213357985438</c:v>
                </c:pt>
                <c:pt idx="8">
                  <c:v>225.0491943052719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DEAA-954C-8877-077CE94B23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24265856"/>
        <c:axId val="327427200"/>
      </c:barChart>
      <c:catAx>
        <c:axId val="324265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7427200"/>
        <c:crosses val="autoZero"/>
        <c:auto val="1"/>
        <c:lblAlgn val="ctr"/>
        <c:lblOffset val="100"/>
        <c:noMultiLvlLbl val="0"/>
      </c:catAx>
      <c:valAx>
        <c:axId val="327427200"/>
        <c:scaling>
          <c:orientation val="minMax"/>
          <c:max val="300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65856"/>
        <c:crosses val="autoZero"/>
        <c:crossBetween val="between"/>
        <c:majorUnit val="100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AE82BA3-0180-B04B-BDD0-A7BD4352E9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6888" cy="720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D401-D5A9-A34E-BCCE-5DF1F93C6DC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29275" y="0"/>
            <a:ext cx="4308475" cy="720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7EFE9-165F-7B4D-B823-87A95A1E979B}" type="datetimeFigureOut">
              <a:rPr lang="en-AU" smtClean="0"/>
              <a:t>4/8/18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F46AA5-3F20-F64C-939D-DF37791B28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3647738"/>
            <a:ext cx="4306888" cy="720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A34DBF-5027-9540-AC4F-D49EF363B09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29275" y="13647738"/>
            <a:ext cx="4308475" cy="720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74709-9AE1-394B-8617-F7D2B9A09E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65398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8888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1077913"/>
            <a:ext cx="8232775" cy="5387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3470" y="6825826"/>
            <a:ext cx="7952399" cy="6465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Chart title:</a:t>
            </a:r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8888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45" kern="1200" baseline="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59908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719816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079724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439631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799539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6pPr>
    <a:lvl7pPr marL="2159447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7pPr>
    <a:lvl8pPr marL="2519355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8pPr>
    <a:lvl9pPr marL="2879263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Domestic bachelor enrolments in 2016 at Table A institutions. </a:t>
            </a:r>
          </a:p>
          <a:p>
            <a:r>
              <a:rPr lang="en-AU" dirty="0"/>
              <a:t>Notes: Society &amp; culture is the two-digit field ’Society and Culture’ and is broader than humanities used elsewhere in this report.</a:t>
            </a:r>
          </a:p>
          <a:p>
            <a:r>
              <a:rPr lang="en-AU" dirty="0"/>
              <a:t>Source: DET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01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Title:</a:t>
            </a:r>
            <a:r>
              <a:rPr lang="en-US" baseline="0" dirty="0"/>
              <a:t> </a:t>
            </a:r>
            <a:r>
              <a:rPr lang="en-AU" dirty="0"/>
              <a:t>Average effective retirement age (3-year moving average)</a:t>
            </a:r>
            <a:endParaRPr lang="en-US" baseline="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Y-axis</a:t>
            </a:r>
            <a:r>
              <a:rPr lang="en-US" baseline="0" dirty="0"/>
              <a:t>: Age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Notes: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0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OECD (</a:t>
            </a:r>
            <a:r>
              <a:rPr lang="en-AU" sz="1000" b="1" i="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Ageing and Employment Policies - Statistics on average effective age of retirement</a:t>
            </a:r>
            <a:r>
              <a:rPr lang="en-GB" sz="10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0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http://</a:t>
            </a:r>
            <a:r>
              <a:rPr lang="en-GB" sz="1000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www.oecd.org</a:t>
            </a:r>
            <a:r>
              <a:rPr lang="en-GB" sz="10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/</a:t>
            </a:r>
            <a:r>
              <a:rPr lang="en-GB" sz="1000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els</a:t>
            </a:r>
            <a:r>
              <a:rPr lang="en-GB" sz="10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/</a:t>
            </a:r>
            <a:r>
              <a:rPr lang="en-GB" sz="1000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emp</a:t>
            </a:r>
            <a:r>
              <a:rPr lang="en-GB" sz="10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/average-effective-age-of-</a:t>
            </a:r>
            <a:r>
              <a:rPr lang="en-GB" sz="1000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retirement.htm</a:t>
            </a:r>
            <a:endParaRPr lang="en-GB" sz="1000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Path</a:t>
            </a:r>
            <a:r>
              <a:rPr lang="en-US" baseline="0" dirty="0"/>
              <a:t>: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0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/Users/</a:t>
            </a:r>
            <a:r>
              <a:rPr lang="en-AU" sz="10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icherastidth</a:t>
            </a:r>
            <a:r>
              <a:rPr lang="en-AU" sz="10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/Documents/A. Higher Education/H. Mapping 2018 Grad premiums/B. Analysis/Retirement/[Retirement age OECD Summary_1970-2016.xls]Men</a:t>
            </a:r>
            <a:r>
              <a:rPr lang="en-AU" dirty="0"/>
              <a:t> </a:t>
            </a:r>
            <a:endParaRPr lang="en-AU" sz="1000" b="0" i="0" u="none" strike="noStrike" kern="120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68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Proportion of bachelor graduates by ATAR score and labour force status four months after graduation.</a:t>
            </a:r>
          </a:p>
          <a:p>
            <a:r>
              <a:rPr lang="en-AU" dirty="0"/>
              <a:t>Notes: Underemployed are people working part-time seeking more hours.</a:t>
            </a:r>
          </a:p>
          <a:p>
            <a:r>
              <a:rPr lang="en-AU" dirty="0"/>
              <a:t>Source: GOS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08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-82800" y="-75600"/>
            <a:ext cx="8172000" cy="536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76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347975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69595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043925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3919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913" b="1">
          <a:solidFill>
            <a:schemeClr val="tx1"/>
          </a:solidFill>
          <a:latin typeface="+mn-lt"/>
          <a:ea typeface="+mn-ea"/>
          <a:cs typeface="+mn-cs"/>
        </a:defRPr>
      </a:lvl1pPr>
      <a:lvl2pPr marL="136532" indent="-135324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913">
          <a:solidFill>
            <a:schemeClr val="tx1"/>
          </a:solidFill>
          <a:latin typeface="+mn-lt"/>
          <a:ea typeface="+mn-ea"/>
        </a:defRPr>
      </a:lvl2pPr>
      <a:lvl3pPr marL="306895" indent="-169154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913">
          <a:solidFill>
            <a:schemeClr val="tx1"/>
          </a:solidFill>
          <a:latin typeface="+mn-lt"/>
          <a:ea typeface="+mn-ea"/>
        </a:defRPr>
      </a:lvl3pPr>
      <a:lvl4pPr marL="426511" indent="-108742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913">
          <a:solidFill>
            <a:schemeClr val="tx1"/>
          </a:solidFill>
          <a:latin typeface="+mn-lt"/>
          <a:ea typeface="+mn-ea"/>
        </a:defRPr>
      </a:lvl4pPr>
      <a:lvl5pPr marL="600499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5pPr>
      <a:lvl6pPr marL="948474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6pPr>
      <a:lvl7pPr marL="1296449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7pPr>
      <a:lvl8pPr marL="1644424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8pPr>
      <a:lvl9pPr marL="1992398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2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90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8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8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824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799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13">
            <a:extLst>
              <a:ext uri="{FF2B5EF4-FFF2-40B4-BE49-F238E27FC236}">
                <a16:creationId xmlns:a16="http://schemas.microsoft.com/office/drawing/2014/main" id="{874C2050-8BE2-7E41-B4F2-FC90061A26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98355"/>
              </p:ext>
            </p:extLst>
          </p:nvPr>
        </p:nvGraphicFramePr>
        <p:xfrm>
          <a:off x="1154750" y="96839"/>
          <a:ext cx="3807543" cy="5188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2305CA9-CC69-954F-AE13-34BEF691D81E}"/>
              </a:ext>
            </a:extLst>
          </p:cNvPr>
          <p:cNvSpPr txBox="1"/>
          <p:nvPr/>
        </p:nvSpPr>
        <p:spPr>
          <a:xfrm>
            <a:off x="311591" y="314758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b="1" dirty="0">
                <a:solidFill>
                  <a:schemeClr val="accent3"/>
                </a:solidFill>
              </a:rPr>
              <a:t>Full-time</a:t>
            </a:r>
          </a:p>
        </p:txBody>
      </p:sp>
      <p:graphicFrame>
        <p:nvGraphicFramePr>
          <p:cNvPr id="5" name="Chart Placeholder 13">
            <a:extLst>
              <a:ext uri="{FF2B5EF4-FFF2-40B4-BE49-F238E27FC236}">
                <a16:creationId xmlns:a16="http://schemas.microsoft.com/office/drawing/2014/main" id="{949BE883-F8F0-C44E-A226-3D77EB5350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7999025"/>
              </p:ext>
            </p:extLst>
          </p:nvPr>
        </p:nvGraphicFramePr>
        <p:xfrm>
          <a:off x="4694662" y="176264"/>
          <a:ext cx="3428921" cy="5109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A298411-0F79-F94C-9003-80DD3B1CABF0}"/>
              </a:ext>
            </a:extLst>
          </p:cNvPr>
          <p:cNvSpPr txBox="1"/>
          <p:nvPr/>
        </p:nvSpPr>
        <p:spPr>
          <a:xfrm>
            <a:off x="283374" y="1378826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b="1" dirty="0">
                <a:solidFill>
                  <a:schemeClr val="accent2"/>
                </a:solidFill>
              </a:rPr>
              <a:t>Part-time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9710A8-0EC5-244E-8710-E28E7263A148}"/>
              </a:ext>
            </a:extLst>
          </p:cNvPr>
          <p:cNvSpPr txBox="1"/>
          <p:nvPr/>
        </p:nvSpPr>
        <p:spPr>
          <a:xfrm>
            <a:off x="685086" y="872366"/>
            <a:ext cx="783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b="1" dirty="0">
                <a:solidFill>
                  <a:schemeClr val="accent1"/>
                </a:solidFill>
              </a:rPr>
              <a:t>Away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199ACF-9C63-9E45-AC0F-18634CE1163A}"/>
              </a:ext>
            </a:extLst>
          </p:cNvPr>
          <p:cNvSpPr txBox="1"/>
          <p:nvPr/>
        </p:nvSpPr>
        <p:spPr>
          <a:xfrm>
            <a:off x="-73945" y="58433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b="1" dirty="0">
                <a:solidFill>
                  <a:schemeClr val="tx2"/>
                </a:solidFill>
              </a:rPr>
              <a:t>Unemployed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9C70E6-A2B4-044D-BC60-AABBE61EFFD3}"/>
              </a:ext>
            </a:extLst>
          </p:cNvPr>
          <p:cNvCxnSpPr>
            <a:cxnSpLocks/>
          </p:cNvCxnSpPr>
          <p:nvPr/>
        </p:nvCxnSpPr>
        <p:spPr bwMode="auto">
          <a:xfrm flipV="1">
            <a:off x="1292411" y="814349"/>
            <a:ext cx="223673" cy="1846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BEB2C51-95C9-3C4D-9CF8-38A27BC06ABC}"/>
              </a:ext>
            </a:extLst>
          </p:cNvPr>
          <p:cNvSpPr txBox="1"/>
          <p:nvPr/>
        </p:nvSpPr>
        <p:spPr>
          <a:xfrm>
            <a:off x="3942772" y="762259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dirty="0"/>
              <a:t>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0B136E-6AE5-E34E-BB05-1E0ECCE9E99F}"/>
              </a:ext>
            </a:extLst>
          </p:cNvPr>
          <p:cNvSpPr txBox="1"/>
          <p:nvPr/>
        </p:nvSpPr>
        <p:spPr>
          <a:xfrm>
            <a:off x="2182446" y="-47734"/>
            <a:ext cx="1014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b="1" dirty="0"/>
              <a:t>Women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D56987-E09D-0C46-8CE0-18EB5B770B72}"/>
              </a:ext>
            </a:extLst>
          </p:cNvPr>
          <p:cNvSpPr txBox="1"/>
          <p:nvPr/>
        </p:nvSpPr>
        <p:spPr>
          <a:xfrm>
            <a:off x="5793353" y="-477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b="1" dirty="0"/>
              <a:t>Men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E31C89-9999-7145-AC1B-8B27BD036FBD}"/>
              </a:ext>
            </a:extLst>
          </p:cNvPr>
          <p:cNvSpPr txBox="1"/>
          <p:nvPr/>
        </p:nvSpPr>
        <p:spPr>
          <a:xfrm>
            <a:off x="-115862" y="17562"/>
            <a:ext cx="1562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Not in the labour force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85B8EF-B72E-DB4A-B4A4-F0CEDDF2B885}"/>
              </a:ext>
            </a:extLst>
          </p:cNvPr>
          <p:cNvSpPr txBox="1"/>
          <p:nvPr/>
        </p:nvSpPr>
        <p:spPr>
          <a:xfrm>
            <a:off x="4309777" y="176263"/>
            <a:ext cx="589015" cy="2492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100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CA2B2D-0613-BF48-A39A-89BF8BB0A07D}"/>
              </a:ext>
            </a:extLst>
          </p:cNvPr>
          <p:cNvSpPr/>
          <p:nvPr/>
        </p:nvSpPr>
        <p:spPr bwMode="auto">
          <a:xfrm>
            <a:off x="4454611" y="4670854"/>
            <a:ext cx="308919" cy="27802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0289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Placeholder 6">
            <a:extLst>
              <a:ext uri="{FF2B5EF4-FFF2-40B4-BE49-F238E27FC236}">
                <a16:creationId xmlns:a16="http://schemas.microsoft.com/office/drawing/2014/main" id="{85D5351F-A7D3-904D-955D-A25B8A6E7E84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4274327619"/>
              </p:ext>
            </p:extLst>
          </p:nvPr>
        </p:nvGraphicFramePr>
        <p:xfrm>
          <a:off x="-82550" y="-76200"/>
          <a:ext cx="8172450" cy="5364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1">
            <a:extLst>
              <a:ext uri="{FF2B5EF4-FFF2-40B4-BE49-F238E27FC236}">
                <a16:creationId xmlns:a16="http://schemas.microsoft.com/office/drawing/2014/main" id="{5D1C3A94-46D8-B04F-96AA-C6DD6262C46A}"/>
              </a:ext>
            </a:extLst>
          </p:cNvPr>
          <p:cNvSpPr txBox="1"/>
          <p:nvPr/>
        </p:nvSpPr>
        <p:spPr>
          <a:xfrm>
            <a:off x="5225002" y="351389"/>
            <a:ext cx="9361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AU" sz="2000" b="1" dirty="0">
                <a:solidFill>
                  <a:schemeClr val="accent2"/>
                </a:solidFill>
              </a:rPr>
              <a:t>Female</a:t>
            </a: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5B7A9754-B218-064E-9A36-76C0CFE7596F}"/>
              </a:ext>
            </a:extLst>
          </p:cNvPr>
          <p:cNvSpPr txBox="1"/>
          <p:nvPr/>
        </p:nvSpPr>
        <p:spPr>
          <a:xfrm>
            <a:off x="5225002" y="614021"/>
            <a:ext cx="9361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AU" sz="2000" b="1" dirty="0">
                <a:solidFill>
                  <a:schemeClr val="tx2"/>
                </a:solidFill>
              </a:rPr>
              <a:t>Male</a:t>
            </a:r>
          </a:p>
        </p:txBody>
      </p:sp>
    </p:spTree>
    <p:extLst>
      <p:ext uri="{BB962C8B-B14F-4D97-AF65-F5344CB8AC3E}">
        <p14:creationId xmlns:p14="http://schemas.microsoft.com/office/powerpoint/2010/main" val="3866401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DC49EA64-E051-1146-8992-8AE6B22F18C0}"/>
              </a:ext>
            </a:extLst>
          </p:cNvPr>
          <p:cNvSpPr txBox="1">
            <a:spLocks/>
          </p:cNvSpPr>
          <p:nvPr/>
        </p:nvSpPr>
        <p:spPr>
          <a:xfrm>
            <a:off x="177419" y="-276583"/>
            <a:ext cx="7980911" cy="288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913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6532" indent="-135324" algn="l" rtl="0" eaLnBrk="1" fontAlgn="base" hangingPunct="1">
              <a:spcBef>
                <a:spcPct val="0"/>
              </a:spcBef>
              <a:spcAft>
                <a:spcPct val="0"/>
              </a:spcAft>
              <a:buSzPct val="130000"/>
              <a:buChar char="•"/>
              <a:defRPr sz="913">
                <a:solidFill>
                  <a:schemeClr val="tx1"/>
                </a:solidFill>
                <a:latin typeface="+mn-lt"/>
                <a:ea typeface="+mn-ea"/>
              </a:defRPr>
            </a:lvl2pPr>
            <a:lvl3pPr marL="306895" indent="-169154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913">
                <a:solidFill>
                  <a:schemeClr val="tx1"/>
                </a:solidFill>
                <a:latin typeface="+mn-lt"/>
                <a:ea typeface="+mn-ea"/>
              </a:defRPr>
            </a:lvl3pPr>
            <a:lvl4pPr marL="426511" indent="-108742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-"/>
              <a:defRPr sz="913">
                <a:solidFill>
                  <a:schemeClr val="tx1"/>
                </a:solidFill>
                <a:latin typeface="+mn-lt"/>
                <a:ea typeface="+mn-ea"/>
              </a:defRPr>
            </a:lvl4pPr>
            <a:lvl5pPr marL="600499" indent="-159489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5pPr>
            <a:lvl6pPr marL="948474" indent="-159489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6pPr>
            <a:lvl7pPr marL="1296449" indent="-159489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7pPr>
            <a:lvl8pPr marL="1644424" indent="-159489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8pPr>
            <a:lvl9pPr marL="1992398" indent="-159489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AU" kern="0"/>
              <a:t>Net earnings for the median person per year</a:t>
            </a:r>
            <a:endParaRPr lang="en-AU" kern="0" dirty="0"/>
          </a:p>
        </p:txBody>
      </p:sp>
      <p:graphicFrame>
        <p:nvGraphicFramePr>
          <p:cNvPr id="4" name="Chart Placeholder 11">
            <a:extLst>
              <a:ext uri="{FF2B5EF4-FFF2-40B4-BE49-F238E27FC236}">
                <a16:creationId xmlns:a16="http://schemas.microsoft.com/office/drawing/2014/main" id="{CEE0E6BA-14EA-8943-94D9-0B77E9B650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0521341"/>
              </p:ext>
            </p:extLst>
          </p:nvPr>
        </p:nvGraphicFramePr>
        <p:xfrm>
          <a:off x="-14120" y="321547"/>
          <a:ext cx="8172450" cy="47006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7C0CACF-02BB-C945-8737-78CEDD9914FF}"/>
              </a:ext>
            </a:extLst>
          </p:cNvPr>
          <p:cNvSpPr txBox="1"/>
          <p:nvPr/>
        </p:nvSpPr>
        <p:spPr>
          <a:xfrm>
            <a:off x="3683147" y="489542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dirty="0"/>
              <a:t>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B9688F-432F-FF46-A5D3-75A304DAA155}"/>
              </a:ext>
            </a:extLst>
          </p:cNvPr>
          <p:cNvSpPr txBox="1"/>
          <p:nvPr/>
        </p:nvSpPr>
        <p:spPr>
          <a:xfrm>
            <a:off x="765271" y="2557961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dirty="0">
                <a:solidFill>
                  <a:schemeClr val="accent2"/>
                </a:solidFill>
              </a:rPr>
              <a:t>Female graduates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F9BB62-8EC9-A544-942E-F5106FDAB102}"/>
              </a:ext>
            </a:extLst>
          </p:cNvPr>
          <p:cNvSpPr txBox="1"/>
          <p:nvPr/>
        </p:nvSpPr>
        <p:spPr>
          <a:xfrm>
            <a:off x="3709438" y="1069268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dirty="0">
                <a:solidFill>
                  <a:schemeClr val="tx2"/>
                </a:solidFill>
              </a:rPr>
              <a:t>Male graduates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00F6E9-E431-484E-B14C-39B042810350}"/>
              </a:ext>
            </a:extLst>
          </p:cNvPr>
          <p:cNvSpPr txBox="1"/>
          <p:nvPr/>
        </p:nvSpPr>
        <p:spPr>
          <a:xfrm>
            <a:off x="6037908" y="4122018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600" dirty="0"/>
              <a:t>2006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B67BFDF-357B-4E48-BDB0-2A1FC97F4B31}"/>
              </a:ext>
            </a:extLst>
          </p:cNvPr>
          <p:cNvCxnSpPr>
            <a:cxnSpLocks/>
          </p:cNvCxnSpPr>
          <p:nvPr/>
        </p:nvCxnSpPr>
        <p:spPr bwMode="auto">
          <a:xfrm>
            <a:off x="6067917" y="4492677"/>
            <a:ext cx="504056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D70758-6530-FB4A-A7BB-89D35965D86B}"/>
              </a:ext>
            </a:extLst>
          </p:cNvPr>
          <p:cNvCxnSpPr>
            <a:cxnSpLocks/>
          </p:cNvCxnSpPr>
          <p:nvPr/>
        </p:nvCxnSpPr>
        <p:spPr bwMode="auto">
          <a:xfrm>
            <a:off x="6700543" y="4482633"/>
            <a:ext cx="484937" cy="13487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71740DD-129F-214F-9BB2-BF1502B735A7}"/>
              </a:ext>
            </a:extLst>
          </p:cNvPr>
          <p:cNvSpPr txBox="1"/>
          <p:nvPr/>
        </p:nvSpPr>
        <p:spPr>
          <a:xfrm>
            <a:off x="6648716" y="4122018"/>
            <a:ext cx="6246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600" dirty="0"/>
              <a:t>2011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9CD6AC-D925-C340-B538-E74701E6A117}"/>
              </a:ext>
            </a:extLst>
          </p:cNvPr>
          <p:cNvSpPr txBox="1"/>
          <p:nvPr/>
        </p:nvSpPr>
        <p:spPr>
          <a:xfrm>
            <a:off x="7244263" y="4122018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600" dirty="0"/>
              <a:t>2016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AB3ECEB-4995-BF43-96CA-BF50D66CC8CC}"/>
              </a:ext>
            </a:extLst>
          </p:cNvPr>
          <p:cNvCxnSpPr>
            <a:cxnSpLocks/>
          </p:cNvCxnSpPr>
          <p:nvPr/>
        </p:nvCxnSpPr>
        <p:spPr bwMode="auto">
          <a:xfrm>
            <a:off x="7314051" y="4489377"/>
            <a:ext cx="504056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EF43775-5829-894B-B0D3-879CE78D8394}"/>
              </a:ext>
            </a:extLst>
          </p:cNvPr>
          <p:cNvSpPr/>
          <p:nvPr/>
        </p:nvSpPr>
        <p:spPr bwMode="auto">
          <a:xfrm>
            <a:off x="2633063" y="71735"/>
            <a:ext cx="1725577" cy="4550899"/>
          </a:xfrm>
          <a:prstGeom prst="rect">
            <a:avLst/>
          </a:prstGeom>
          <a:solidFill>
            <a:schemeClr val="accent6">
              <a:alpha val="1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B935813-81AA-BD48-9197-1A3F3E2667C6}"/>
              </a:ext>
            </a:extLst>
          </p:cNvPr>
          <p:cNvSpPr/>
          <p:nvPr/>
        </p:nvSpPr>
        <p:spPr bwMode="auto">
          <a:xfrm>
            <a:off x="6080222" y="51399"/>
            <a:ext cx="1725577" cy="4550899"/>
          </a:xfrm>
          <a:prstGeom prst="rect">
            <a:avLst/>
          </a:prstGeom>
          <a:solidFill>
            <a:schemeClr val="accent6">
              <a:alpha val="1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DC860A-E2CE-BD46-BA23-E0C2344FF0BD}"/>
              </a:ext>
            </a:extLst>
          </p:cNvPr>
          <p:cNvSpPr txBox="1"/>
          <p:nvPr/>
        </p:nvSpPr>
        <p:spPr>
          <a:xfrm>
            <a:off x="1004452" y="7488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b="1" dirty="0"/>
              <a:t>Early career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E60EC-CF54-A541-83AC-D57D1606ECBE}"/>
              </a:ext>
            </a:extLst>
          </p:cNvPr>
          <p:cNvSpPr txBox="1"/>
          <p:nvPr/>
        </p:nvSpPr>
        <p:spPr>
          <a:xfrm>
            <a:off x="2780958" y="8270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b="1" dirty="0"/>
              <a:t>Mid-career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75116B-3F1E-894E-BC4B-D04C7C0A699A}"/>
              </a:ext>
            </a:extLst>
          </p:cNvPr>
          <p:cNvSpPr txBox="1"/>
          <p:nvPr/>
        </p:nvSpPr>
        <p:spPr>
          <a:xfrm>
            <a:off x="4335517" y="6706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b="1" dirty="0"/>
              <a:t>Mid-late career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A8CAC2-9F9B-EE49-A857-1FF253F02451}"/>
              </a:ext>
            </a:extLst>
          </p:cNvPr>
          <p:cNvSpPr txBox="1"/>
          <p:nvPr/>
        </p:nvSpPr>
        <p:spPr>
          <a:xfrm>
            <a:off x="6292850" y="748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b="1" dirty="0"/>
              <a:t>Late career</a:t>
            </a:r>
          </a:p>
        </p:txBody>
      </p:sp>
    </p:spTree>
    <p:extLst>
      <p:ext uri="{BB962C8B-B14F-4D97-AF65-F5344CB8AC3E}">
        <p14:creationId xmlns:p14="http://schemas.microsoft.com/office/powerpoint/2010/main" val="1919099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DC49EA64-E051-1146-8992-8AE6B22F18C0}"/>
              </a:ext>
            </a:extLst>
          </p:cNvPr>
          <p:cNvSpPr txBox="1">
            <a:spLocks/>
          </p:cNvSpPr>
          <p:nvPr/>
        </p:nvSpPr>
        <p:spPr>
          <a:xfrm>
            <a:off x="181875" y="-270470"/>
            <a:ext cx="7980911" cy="288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913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6532" indent="-135324" algn="l" rtl="0" eaLnBrk="1" fontAlgn="base" hangingPunct="1">
              <a:spcBef>
                <a:spcPct val="0"/>
              </a:spcBef>
              <a:spcAft>
                <a:spcPct val="0"/>
              </a:spcAft>
              <a:buSzPct val="130000"/>
              <a:buChar char="•"/>
              <a:defRPr sz="913">
                <a:solidFill>
                  <a:schemeClr val="tx1"/>
                </a:solidFill>
                <a:latin typeface="+mn-lt"/>
                <a:ea typeface="+mn-ea"/>
              </a:defRPr>
            </a:lvl2pPr>
            <a:lvl3pPr marL="306895" indent="-169154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913">
                <a:solidFill>
                  <a:schemeClr val="tx1"/>
                </a:solidFill>
                <a:latin typeface="+mn-lt"/>
                <a:ea typeface="+mn-ea"/>
              </a:defRPr>
            </a:lvl3pPr>
            <a:lvl4pPr marL="426511" indent="-108742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-"/>
              <a:defRPr sz="913">
                <a:solidFill>
                  <a:schemeClr val="tx1"/>
                </a:solidFill>
                <a:latin typeface="+mn-lt"/>
                <a:ea typeface="+mn-ea"/>
              </a:defRPr>
            </a:lvl4pPr>
            <a:lvl5pPr marL="600499" indent="-159489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5pPr>
            <a:lvl6pPr marL="948474" indent="-159489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6pPr>
            <a:lvl7pPr marL="1296449" indent="-159489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7pPr>
            <a:lvl8pPr marL="1644424" indent="-159489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8pPr>
            <a:lvl9pPr marL="1992398" indent="-159489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AU" kern="0" dirty="0"/>
              <a:t>Net earnings for the median person per year, 000s</a:t>
            </a:r>
          </a:p>
        </p:txBody>
      </p:sp>
      <p:graphicFrame>
        <p:nvGraphicFramePr>
          <p:cNvPr id="4" name="Chart Placeholder 11">
            <a:extLst>
              <a:ext uri="{FF2B5EF4-FFF2-40B4-BE49-F238E27FC236}">
                <a16:creationId xmlns:a16="http://schemas.microsoft.com/office/drawing/2014/main" id="{CEE0E6BA-14EA-8943-94D9-0B77E9B650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7035711"/>
              </p:ext>
            </p:extLst>
          </p:nvPr>
        </p:nvGraphicFramePr>
        <p:xfrm>
          <a:off x="-187869" y="-71120"/>
          <a:ext cx="8241435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7C0CACF-02BB-C945-8737-78CEDD9914FF}"/>
              </a:ext>
            </a:extLst>
          </p:cNvPr>
          <p:cNvSpPr txBox="1"/>
          <p:nvPr/>
        </p:nvSpPr>
        <p:spPr>
          <a:xfrm>
            <a:off x="3228943" y="486026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dirty="0"/>
              <a:t>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B9688F-432F-FF46-A5D3-75A304DAA155}"/>
              </a:ext>
            </a:extLst>
          </p:cNvPr>
          <p:cNvSpPr txBox="1"/>
          <p:nvPr/>
        </p:nvSpPr>
        <p:spPr>
          <a:xfrm>
            <a:off x="388194" y="2325593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dirty="0">
                <a:solidFill>
                  <a:schemeClr val="accent2"/>
                </a:solidFill>
              </a:rPr>
              <a:t>Female graduates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F9BB62-8EC9-A544-942E-F5106FDAB102}"/>
              </a:ext>
            </a:extLst>
          </p:cNvPr>
          <p:cNvSpPr txBox="1"/>
          <p:nvPr/>
        </p:nvSpPr>
        <p:spPr>
          <a:xfrm>
            <a:off x="388194" y="305594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dirty="0">
                <a:solidFill>
                  <a:schemeClr val="tx2"/>
                </a:solidFill>
              </a:rPr>
              <a:t>Male graduates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8778B97-E91E-A74C-A284-D02C63BC083A}"/>
              </a:ext>
            </a:extLst>
          </p:cNvPr>
          <p:cNvGrpSpPr/>
          <p:nvPr/>
        </p:nvGrpSpPr>
        <p:grpSpPr>
          <a:xfrm>
            <a:off x="7427787" y="2652822"/>
            <a:ext cx="647027" cy="677108"/>
            <a:chOff x="7355947" y="2872621"/>
            <a:chExt cx="647027" cy="67710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700F6E9-E431-484E-B14C-39B042810350}"/>
                </a:ext>
              </a:extLst>
            </p:cNvPr>
            <p:cNvSpPr txBox="1"/>
            <p:nvPr/>
          </p:nvSpPr>
          <p:spPr>
            <a:xfrm>
              <a:off x="7355947" y="3211175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 dirty="0">
                  <a:solidFill>
                    <a:srgbClr val="F9B074"/>
                  </a:solidFill>
                </a:rPr>
                <a:t>2006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92C5A43-D7AE-864F-A6A6-A867874137F6}"/>
                </a:ext>
              </a:extLst>
            </p:cNvPr>
            <p:cNvSpPr txBox="1"/>
            <p:nvPr/>
          </p:nvSpPr>
          <p:spPr>
            <a:xfrm>
              <a:off x="7363578" y="3041898"/>
              <a:ext cx="6246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 dirty="0">
                  <a:solidFill>
                    <a:schemeClr val="accent2"/>
                  </a:solidFill>
                </a:rPr>
                <a:t>2011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0B63EA6-A34E-DE4A-8317-9617150B2BFC}"/>
                </a:ext>
              </a:extLst>
            </p:cNvPr>
            <p:cNvSpPr txBox="1"/>
            <p:nvPr/>
          </p:nvSpPr>
          <p:spPr>
            <a:xfrm>
              <a:off x="7363055" y="2872621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 dirty="0">
                  <a:solidFill>
                    <a:schemeClr val="accent2">
                      <a:lumMod val="75000"/>
                    </a:schemeClr>
                  </a:solidFill>
                </a:rPr>
                <a:t>2016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AF0793E-3755-7444-A378-A7F11E89DB75}"/>
              </a:ext>
            </a:extLst>
          </p:cNvPr>
          <p:cNvSpPr txBox="1"/>
          <p:nvPr/>
        </p:nvSpPr>
        <p:spPr>
          <a:xfrm>
            <a:off x="7427787" y="2156316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600" dirty="0">
                <a:solidFill>
                  <a:srgbClr val="D94E53"/>
                </a:solidFill>
              </a:rPr>
              <a:t>2006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C696C1-3E44-1942-975F-8576DFBC2F77}"/>
              </a:ext>
            </a:extLst>
          </p:cNvPr>
          <p:cNvSpPr txBox="1"/>
          <p:nvPr/>
        </p:nvSpPr>
        <p:spPr>
          <a:xfrm>
            <a:off x="7435418" y="1987039"/>
            <a:ext cx="6246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600" dirty="0">
                <a:solidFill>
                  <a:schemeClr val="tx2"/>
                </a:solidFill>
              </a:rPr>
              <a:t>2011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7C44F6-D4D5-8149-9925-F59C210BB39F}"/>
              </a:ext>
            </a:extLst>
          </p:cNvPr>
          <p:cNvSpPr txBox="1"/>
          <p:nvPr/>
        </p:nvSpPr>
        <p:spPr>
          <a:xfrm>
            <a:off x="7434895" y="1817762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600" dirty="0">
                <a:solidFill>
                  <a:srgbClr val="681619"/>
                </a:solidFill>
              </a:rPr>
              <a:t>2016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21FBD13-C751-E649-A2E0-13239C26D9B9}"/>
              </a:ext>
            </a:extLst>
          </p:cNvPr>
          <p:cNvGrpSpPr/>
          <p:nvPr/>
        </p:nvGrpSpPr>
        <p:grpSpPr>
          <a:xfrm>
            <a:off x="610931" y="-4341"/>
            <a:ext cx="6820410" cy="4555240"/>
            <a:chOff x="610931" y="-4341"/>
            <a:chExt cx="6820410" cy="455524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F52C1DD-9207-014E-9617-F9C097839A91}"/>
                </a:ext>
              </a:extLst>
            </p:cNvPr>
            <p:cNvSpPr/>
            <p:nvPr/>
          </p:nvSpPr>
          <p:spPr bwMode="auto">
            <a:xfrm>
              <a:off x="2188631" y="0"/>
              <a:ext cx="1750323" cy="4550899"/>
            </a:xfrm>
            <a:prstGeom prst="rect">
              <a:avLst/>
            </a:prstGeom>
            <a:solidFill>
              <a:schemeClr val="accent6">
                <a:alpha val="1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02D7B40-1186-A84F-B9B4-AC87C25A082A}"/>
                </a:ext>
              </a:extLst>
            </p:cNvPr>
            <p:cNvSpPr/>
            <p:nvPr/>
          </p:nvSpPr>
          <p:spPr bwMode="auto">
            <a:xfrm>
              <a:off x="5681018" y="-4341"/>
              <a:ext cx="1750323" cy="4550899"/>
            </a:xfrm>
            <a:prstGeom prst="rect">
              <a:avLst/>
            </a:prstGeom>
            <a:solidFill>
              <a:schemeClr val="accent6">
                <a:alpha val="1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C5BBBCE-DA73-944B-AF38-E443F6E37DDD}"/>
                </a:ext>
              </a:extLst>
            </p:cNvPr>
            <p:cNvSpPr txBox="1"/>
            <p:nvPr/>
          </p:nvSpPr>
          <p:spPr>
            <a:xfrm>
              <a:off x="610931" y="4102812"/>
              <a:ext cx="1505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800" b="1" dirty="0"/>
                <a:t>Early career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156E090-7264-2548-835D-EEB8A9F9D277}"/>
                </a:ext>
              </a:extLst>
            </p:cNvPr>
            <p:cNvSpPr txBox="1"/>
            <p:nvPr/>
          </p:nvSpPr>
          <p:spPr>
            <a:xfrm>
              <a:off x="2311022" y="4103594"/>
              <a:ext cx="1351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800" b="1" dirty="0"/>
                <a:t>Mid-career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19C7126-038E-0C4E-B453-DE09FAC6E3A3}"/>
                </a:ext>
              </a:extLst>
            </p:cNvPr>
            <p:cNvSpPr txBox="1"/>
            <p:nvPr/>
          </p:nvSpPr>
          <p:spPr>
            <a:xfrm>
              <a:off x="3916586" y="4102030"/>
              <a:ext cx="1813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800" b="1" dirty="0"/>
                <a:t>Mid-late career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5990494-5BE7-8D4D-90B9-7BFEAB0DF7FC}"/>
                </a:ext>
              </a:extLst>
            </p:cNvPr>
            <p:cNvSpPr txBox="1"/>
            <p:nvPr/>
          </p:nvSpPr>
          <p:spPr>
            <a:xfrm>
              <a:off x="5784374" y="4102812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800" b="1" dirty="0"/>
                <a:t>Late career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33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96013-FEBE-044E-A3AB-DE2C3549A2D2}"/>
              </a:ext>
            </a:extLst>
          </p:cNvPr>
          <p:cNvSpPr txBox="1">
            <a:spLocks/>
          </p:cNvSpPr>
          <p:nvPr/>
        </p:nvSpPr>
        <p:spPr>
          <a:xfrm>
            <a:off x="-55683" y="-284232"/>
            <a:ext cx="7980911" cy="288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913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6532" indent="-135324" algn="l" rtl="0" eaLnBrk="1" fontAlgn="base" hangingPunct="1">
              <a:spcBef>
                <a:spcPct val="0"/>
              </a:spcBef>
              <a:spcAft>
                <a:spcPct val="0"/>
              </a:spcAft>
              <a:buSzPct val="130000"/>
              <a:buChar char="•"/>
              <a:defRPr sz="913">
                <a:solidFill>
                  <a:schemeClr val="tx1"/>
                </a:solidFill>
                <a:latin typeface="+mn-lt"/>
                <a:ea typeface="+mn-ea"/>
              </a:defRPr>
            </a:lvl2pPr>
            <a:lvl3pPr marL="306895" indent="-169154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913">
                <a:solidFill>
                  <a:schemeClr val="tx1"/>
                </a:solidFill>
                <a:latin typeface="+mn-lt"/>
                <a:ea typeface="+mn-ea"/>
              </a:defRPr>
            </a:lvl3pPr>
            <a:lvl4pPr marL="426511" indent="-108742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-"/>
              <a:defRPr sz="913">
                <a:solidFill>
                  <a:schemeClr val="tx1"/>
                </a:solidFill>
                <a:latin typeface="+mn-lt"/>
                <a:ea typeface="+mn-ea"/>
              </a:defRPr>
            </a:lvl4pPr>
            <a:lvl5pPr marL="600499" indent="-159489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5pPr>
            <a:lvl6pPr marL="948474" indent="-159489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6pPr>
            <a:lvl7pPr marL="1296449" indent="-159489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7pPr>
            <a:lvl8pPr marL="1644424" indent="-159489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8pPr>
            <a:lvl9pPr marL="1992398" indent="-159489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AU" kern="0"/>
              <a:t>Average effective retirement age (3-year moving average)</a:t>
            </a:r>
            <a:endParaRPr lang="en-AU" kern="0" dirty="0"/>
          </a:p>
        </p:txBody>
      </p:sp>
      <p:graphicFrame>
        <p:nvGraphicFramePr>
          <p:cNvPr id="4" name="Chart Placeholder 13">
            <a:extLst>
              <a:ext uri="{FF2B5EF4-FFF2-40B4-BE49-F238E27FC236}">
                <a16:creationId xmlns:a16="http://schemas.microsoft.com/office/drawing/2014/main" id="{AB6535CB-0A3D-9840-9513-9946145FC4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4533419"/>
              </p:ext>
            </p:extLst>
          </p:nvPr>
        </p:nvGraphicFramePr>
        <p:xfrm>
          <a:off x="-146171" y="-5669"/>
          <a:ext cx="8172450" cy="4990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5A6E293-B02B-7242-81C8-D6FF2E51B1FF}"/>
              </a:ext>
            </a:extLst>
          </p:cNvPr>
          <p:cNvSpPr txBox="1"/>
          <p:nvPr/>
        </p:nvSpPr>
        <p:spPr>
          <a:xfrm>
            <a:off x="3325018" y="4894335"/>
            <a:ext cx="140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dirty="0"/>
              <a:t>Year ending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FCD33C-09FA-DA4B-810D-20746D4D252E}"/>
              </a:ext>
            </a:extLst>
          </p:cNvPr>
          <p:cNvSpPr txBox="1"/>
          <p:nvPr/>
        </p:nvSpPr>
        <p:spPr>
          <a:xfrm>
            <a:off x="5819036" y="1740653"/>
            <a:ext cx="1014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b="1" dirty="0">
                <a:solidFill>
                  <a:schemeClr val="tx2"/>
                </a:solidFill>
              </a:rPr>
              <a:t>Women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EACEE9-BC9E-934F-B11B-C36625A9FA28}"/>
              </a:ext>
            </a:extLst>
          </p:cNvPr>
          <p:cNvSpPr txBox="1"/>
          <p:nvPr/>
        </p:nvSpPr>
        <p:spPr>
          <a:xfrm>
            <a:off x="4660704" y="3929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b="1" dirty="0">
                <a:solidFill>
                  <a:schemeClr val="accent2"/>
                </a:solidFill>
              </a:rPr>
              <a:t>Men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C8321D-90A5-454D-A70F-25F00BDB7CEA}"/>
              </a:ext>
            </a:extLst>
          </p:cNvPr>
          <p:cNvSpPr/>
          <p:nvPr/>
        </p:nvSpPr>
        <p:spPr bwMode="auto">
          <a:xfrm>
            <a:off x="12413" y="4430737"/>
            <a:ext cx="289629" cy="25711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1DF5274-D36F-DD41-822A-5435456A7CFC}"/>
              </a:ext>
            </a:extLst>
          </p:cNvPr>
          <p:cNvCxnSpPr/>
          <p:nvPr/>
        </p:nvCxnSpPr>
        <p:spPr bwMode="auto">
          <a:xfrm flipH="1">
            <a:off x="43543" y="4184356"/>
            <a:ext cx="426666" cy="24612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988A6D-F285-B143-9DC9-4966966F5BA7}"/>
              </a:ext>
            </a:extLst>
          </p:cNvPr>
          <p:cNvCxnSpPr/>
          <p:nvPr/>
        </p:nvCxnSpPr>
        <p:spPr bwMode="auto">
          <a:xfrm flipH="1">
            <a:off x="43543" y="4307937"/>
            <a:ext cx="426666" cy="24612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76053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0">
            <a:extLst>
              <a:ext uri="{FF2B5EF4-FFF2-40B4-BE49-F238E27FC236}">
                <a16:creationId xmlns:a16="http://schemas.microsoft.com/office/drawing/2014/main" id="{3B9AB664-0600-5548-98B7-67E629C5F0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5676424"/>
              </p:ext>
            </p:extLst>
          </p:nvPr>
        </p:nvGraphicFramePr>
        <p:xfrm>
          <a:off x="3391071" y="-97364"/>
          <a:ext cx="4806548" cy="5034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Placeholder 20">
            <a:extLst>
              <a:ext uri="{FF2B5EF4-FFF2-40B4-BE49-F238E27FC236}">
                <a16:creationId xmlns:a16="http://schemas.microsoft.com/office/drawing/2014/main" id="{B9B3919F-F84F-1E47-BC44-830788702E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0164870"/>
              </p:ext>
            </p:extLst>
          </p:nvPr>
        </p:nvGraphicFramePr>
        <p:xfrm>
          <a:off x="-87217" y="-126083"/>
          <a:ext cx="5083923" cy="5073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04CF24E-9229-7B46-AD82-F8E6D7549947}"/>
              </a:ext>
            </a:extLst>
          </p:cNvPr>
          <p:cNvSpPr txBox="1"/>
          <p:nvPr/>
        </p:nvSpPr>
        <p:spPr>
          <a:xfrm>
            <a:off x="3052490" y="4894875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dirty="0"/>
              <a:t>Lifetime premium ($2016 million)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C1B1E1-7E9D-1044-ACF7-E8173BC1E5B2}"/>
              </a:ext>
            </a:extLst>
          </p:cNvPr>
          <p:cNvCxnSpPr/>
          <p:nvPr/>
        </p:nvCxnSpPr>
        <p:spPr bwMode="auto">
          <a:xfrm>
            <a:off x="3224796" y="430811"/>
            <a:ext cx="0" cy="40324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72F8F0-4914-5A42-8CA4-2359C483DFF0}"/>
              </a:ext>
            </a:extLst>
          </p:cNvPr>
          <p:cNvCxnSpPr/>
          <p:nvPr/>
        </p:nvCxnSpPr>
        <p:spPr bwMode="auto">
          <a:xfrm>
            <a:off x="6669581" y="433558"/>
            <a:ext cx="0" cy="40324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8951F91-38AF-FD41-886B-E42EFD1DF9AD}"/>
              </a:ext>
            </a:extLst>
          </p:cNvPr>
          <p:cNvCxnSpPr>
            <a:cxnSpLocks/>
          </p:cNvCxnSpPr>
          <p:nvPr/>
        </p:nvCxnSpPr>
        <p:spPr bwMode="auto">
          <a:xfrm>
            <a:off x="4813341" y="-5770"/>
            <a:ext cx="0" cy="49487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97198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BCC55-D1DD-B24E-A605-9E75CB13D62B}"/>
              </a:ext>
            </a:extLst>
          </p:cNvPr>
          <p:cNvSpPr txBox="1">
            <a:spLocks/>
          </p:cNvSpPr>
          <p:nvPr/>
        </p:nvSpPr>
        <p:spPr>
          <a:xfrm>
            <a:off x="17781" y="-480175"/>
            <a:ext cx="7980911" cy="288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913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6532" indent="-135324" algn="l" rtl="0" eaLnBrk="1" fontAlgn="base" hangingPunct="1">
              <a:spcBef>
                <a:spcPct val="0"/>
              </a:spcBef>
              <a:spcAft>
                <a:spcPct val="0"/>
              </a:spcAft>
              <a:buSzPct val="130000"/>
              <a:buChar char="•"/>
              <a:defRPr sz="913">
                <a:solidFill>
                  <a:schemeClr val="tx1"/>
                </a:solidFill>
                <a:latin typeface="+mn-lt"/>
                <a:ea typeface="+mn-ea"/>
              </a:defRPr>
            </a:lvl2pPr>
            <a:lvl3pPr marL="306895" indent="-169154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913">
                <a:solidFill>
                  <a:schemeClr val="tx1"/>
                </a:solidFill>
                <a:latin typeface="+mn-lt"/>
                <a:ea typeface="+mn-ea"/>
              </a:defRPr>
            </a:lvl3pPr>
            <a:lvl4pPr marL="426511" indent="-108742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-"/>
              <a:defRPr sz="913">
                <a:solidFill>
                  <a:schemeClr val="tx1"/>
                </a:solidFill>
                <a:latin typeface="+mn-lt"/>
                <a:ea typeface="+mn-ea"/>
              </a:defRPr>
            </a:lvl4pPr>
            <a:lvl5pPr marL="600499" indent="-159489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5pPr>
            <a:lvl6pPr marL="948474" indent="-159489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6pPr>
            <a:lvl7pPr marL="1296449" indent="-159489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7pPr>
            <a:lvl8pPr marL="1644424" indent="-159489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8pPr>
            <a:lvl9pPr marL="1992398" indent="-159489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AU" kern="0"/>
              <a:t>Premium, $2016 (‘000) </a:t>
            </a:r>
            <a:endParaRPr lang="en-AU" kern="0" dirty="0"/>
          </a:p>
        </p:txBody>
      </p:sp>
      <p:graphicFrame>
        <p:nvGraphicFramePr>
          <p:cNvPr id="4" name="Chart Placeholder 9">
            <a:extLst>
              <a:ext uri="{FF2B5EF4-FFF2-40B4-BE49-F238E27FC236}">
                <a16:creationId xmlns:a16="http://schemas.microsoft.com/office/drawing/2014/main" id="{1401E702-6E10-6E48-ADE6-1F7C18A3CE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9923278"/>
              </p:ext>
            </p:extLst>
          </p:nvPr>
        </p:nvGraphicFramePr>
        <p:xfrm>
          <a:off x="-72707" y="-74292"/>
          <a:ext cx="8172450" cy="4957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0B51A5D-2BCE-B44C-9A31-F71D4911878F}"/>
              </a:ext>
            </a:extLst>
          </p:cNvPr>
          <p:cNvSpPr txBox="1"/>
          <p:nvPr/>
        </p:nvSpPr>
        <p:spPr>
          <a:xfrm>
            <a:off x="1709832" y="-63738"/>
            <a:ext cx="1014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b="1" dirty="0"/>
              <a:t>Women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C00A5A-30FB-3047-A938-14D1721A05FD}"/>
              </a:ext>
            </a:extLst>
          </p:cNvPr>
          <p:cNvSpPr txBox="1"/>
          <p:nvPr/>
        </p:nvSpPr>
        <p:spPr>
          <a:xfrm>
            <a:off x="6076364" y="-637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b="1" dirty="0"/>
              <a:t>Men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13FD89-A5E9-8B44-BC40-A7C59E0797AD}"/>
              </a:ext>
            </a:extLst>
          </p:cNvPr>
          <p:cNvSpPr txBox="1"/>
          <p:nvPr/>
        </p:nvSpPr>
        <p:spPr>
          <a:xfrm>
            <a:off x="4008236" y="488277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dirty="0"/>
              <a:t>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856B43-36D7-524C-A270-2488929727E5}"/>
              </a:ext>
            </a:extLst>
          </p:cNvPr>
          <p:cNvSpPr txBox="1"/>
          <p:nvPr/>
        </p:nvSpPr>
        <p:spPr>
          <a:xfrm>
            <a:off x="513605" y="35289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dirty="0">
                <a:solidFill>
                  <a:srgbClr val="F9B074"/>
                </a:solidFill>
              </a:rPr>
              <a:t>2006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BC5EAE-F10B-3042-ABCF-DCC25FC6B2E1}"/>
              </a:ext>
            </a:extLst>
          </p:cNvPr>
          <p:cNvSpPr txBox="1"/>
          <p:nvPr/>
        </p:nvSpPr>
        <p:spPr>
          <a:xfrm>
            <a:off x="1075992" y="352899"/>
            <a:ext cx="475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dirty="0">
                <a:solidFill>
                  <a:schemeClr val="accent2"/>
                </a:solidFill>
              </a:rPr>
              <a:t>‘11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9274FC-094E-C949-8065-0827EB1F0139}"/>
              </a:ext>
            </a:extLst>
          </p:cNvPr>
          <p:cNvSpPr txBox="1"/>
          <p:nvPr/>
        </p:nvSpPr>
        <p:spPr>
          <a:xfrm>
            <a:off x="1367279" y="352899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dirty="0">
                <a:solidFill>
                  <a:srgbClr val="EC700A"/>
                </a:solidFill>
              </a:rPr>
              <a:t>‘16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2195E5-3EA7-8E44-84C7-E6C7FC6483C0}"/>
              </a:ext>
            </a:extLst>
          </p:cNvPr>
          <p:cNvSpPr txBox="1"/>
          <p:nvPr/>
        </p:nvSpPr>
        <p:spPr>
          <a:xfrm>
            <a:off x="735054" y="196794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b="1" dirty="0"/>
              <a:t>-8%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54CB4A-FC8C-3346-BBD8-B07A8CDA2E65}"/>
              </a:ext>
            </a:extLst>
          </p:cNvPr>
          <p:cNvSpPr txBox="1"/>
          <p:nvPr/>
        </p:nvSpPr>
        <p:spPr>
          <a:xfrm>
            <a:off x="1430407" y="1798373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dirty="0"/>
              <a:t>+10%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40635E-B6F4-5C4F-8C51-B6E75D831C14}"/>
              </a:ext>
            </a:extLst>
          </p:cNvPr>
          <p:cNvSpPr txBox="1"/>
          <p:nvPr/>
        </p:nvSpPr>
        <p:spPr>
          <a:xfrm>
            <a:off x="2363886" y="134805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b="1" dirty="0"/>
              <a:t>-6%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5EDC7F-ABB1-8C43-8DA1-E2DCFE31BF1C}"/>
              </a:ext>
            </a:extLst>
          </p:cNvPr>
          <p:cNvSpPr txBox="1"/>
          <p:nvPr/>
        </p:nvSpPr>
        <p:spPr>
          <a:xfrm>
            <a:off x="3105945" y="1520438"/>
            <a:ext cx="78098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AU" sz="1800" dirty="0"/>
              <a:t>+16%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2AEDAA-EEFB-3A4A-BB19-B7499F1D042A}"/>
              </a:ext>
            </a:extLst>
          </p:cNvPr>
          <p:cNvSpPr txBox="1"/>
          <p:nvPr/>
        </p:nvSpPr>
        <p:spPr>
          <a:xfrm>
            <a:off x="4639066" y="1917024"/>
            <a:ext cx="72327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AU" sz="1800" b="1" dirty="0"/>
              <a:t>-12%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CE88F1-CDBC-144D-9991-98F23C6C1751}"/>
              </a:ext>
            </a:extLst>
          </p:cNvPr>
          <p:cNvSpPr txBox="1"/>
          <p:nvPr/>
        </p:nvSpPr>
        <p:spPr>
          <a:xfrm>
            <a:off x="5584477" y="427898"/>
            <a:ext cx="6527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AU" sz="1800" dirty="0"/>
              <a:t>+6%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38DA65-34C0-9142-93FA-516B90277973}"/>
              </a:ext>
            </a:extLst>
          </p:cNvPr>
          <p:cNvSpPr txBox="1"/>
          <p:nvPr/>
        </p:nvSpPr>
        <p:spPr>
          <a:xfrm>
            <a:off x="6473236" y="247908"/>
            <a:ext cx="6527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AU" sz="1800" dirty="0"/>
              <a:t>+4%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BE487A-D191-4648-AC28-678FA12082FF}"/>
              </a:ext>
            </a:extLst>
          </p:cNvPr>
          <p:cNvSpPr txBox="1"/>
          <p:nvPr/>
        </p:nvSpPr>
        <p:spPr>
          <a:xfrm>
            <a:off x="7223704" y="831838"/>
            <a:ext cx="6527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AU" sz="1800" dirty="0"/>
              <a:t>+4%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4BCE48-C627-8540-A141-0D85114A34D9}"/>
              </a:ext>
            </a:extLst>
          </p:cNvPr>
          <p:cNvSpPr txBox="1"/>
          <p:nvPr/>
        </p:nvSpPr>
        <p:spPr>
          <a:xfrm>
            <a:off x="-60255" y="-1691665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dirty="0"/>
              <a:t>Early career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1E281A-0622-E642-BBB5-45C8CEDFFA89}"/>
              </a:ext>
            </a:extLst>
          </p:cNvPr>
          <p:cNvSpPr txBox="1"/>
          <p:nvPr/>
        </p:nvSpPr>
        <p:spPr>
          <a:xfrm>
            <a:off x="2008524" y="-169166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/>
              <a:t>Mid-career </a:t>
            </a:r>
            <a:endParaRPr lang="en-AU" sz="1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26AC74-4085-9341-8BFD-0136C57F9D61}"/>
              </a:ext>
            </a:extLst>
          </p:cNvPr>
          <p:cNvSpPr txBox="1"/>
          <p:nvPr/>
        </p:nvSpPr>
        <p:spPr>
          <a:xfrm>
            <a:off x="3965271" y="-1691665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dirty="0"/>
              <a:t>Mid-late career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80AC77-E55B-F04C-B3BB-315635BD8826}"/>
              </a:ext>
            </a:extLst>
          </p:cNvPr>
          <p:cNvSpPr txBox="1"/>
          <p:nvPr/>
        </p:nvSpPr>
        <p:spPr>
          <a:xfrm>
            <a:off x="6196552" y="-1691665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dirty="0"/>
              <a:t>Late-career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6D7A8B1-813D-6A40-9AE1-52A38C080900}"/>
              </a:ext>
            </a:extLst>
          </p:cNvPr>
          <p:cNvCxnSpPr>
            <a:cxnSpLocks/>
          </p:cNvCxnSpPr>
          <p:nvPr/>
        </p:nvCxnSpPr>
        <p:spPr bwMode="auto">
          <a:xfrm>
            <a:off x="5002064" y="1564392"/>
            <a:ext cx="0" cy="34259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Right Arrow 28">
            <a:extLst>
              <a:ext uri="{FF2B5EF4-FFF2-40B4-BE49-F238E27FC236}">
                <a16:creationId xmlns:a16="http://schemas.microsoft.com/office/drawing/2014/main" id="{0328236B-10A5-9949-96D5-59A48274FD2E}"/>
              </a:ext>
            </a:extLst>
          </p:cNvPr>
          <p:cNvSpPr/>
          <p:nvPr/>
        </p:nvSpPr>
        <p:spPr bwMode="auto">
          <a:xfrm rot="5400000">
            <a:off x="880429" y="1725724"/>
            <a:ext cx="265036" cy="222343"/>
          </a:xfrm>
          <a:prstGeom prst="rightArrow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E0CED418-71B9-6B48-AB19-D79F294AC553}"/>
              </a:ext>
            </a:extLst>
          </p:cNvPr>
          <p:cNvSpPr/>
          <p:nvPr/>
        </p:nvSpPr>
        <p:spPr bwMode="auto">
          <a:xfrm rot="5400000">
            <a:off x="2516189" y="1126285"/>
            <a:ext cx="265036" cy="222343"/>
          </a:xfrm>
          <a:prstGeom prst="rightArrow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4478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Placeholder 6">
            <a:extLst>
              <a:ext uri="{FF2B5EF4-FFF2-40B4-BE49-F238E27FC236}">
                <a16:creationId xmlns:a16="http://schemas.microsoft.com/office/drawing/2014/main" id="{79684FC9-EC24-6F48-938B-AF4764A1DA1A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1371651401"/>
              </p:ext>
            </p:extLst>
          </p:nvPr>
        </p:nvGraphicFramePr>
        <p:xfrm>
          <a:off x="-82550" y="-76199"/>
          <a:ext cx="8172450" cy="51343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C0F544A-93F7-444C-9AEF-1937FCEFC4DA}"/>
              </a:ext>
            </a:extLst>
          </p:cNvPr>
          <p:cNvSpPr txBox="1"/>
          <p:nvPr/>
        </p:nvSpPr>
        <p:spPr>
          <a:xfrm>
            <a:off x="2260402" y="4970401"/>
            <a:ext cx="3960440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b="1" dirty="0"/>
              <a:t>ATAR</a:t>
            </a:r>
          </a:p>
        </p:txBody>
      </p:sp>
    </p:spTree>
    <p:extLst>
      <p:ext uri="{BB962C8B-B14F-4D97-AF65-F5344CB8AC3E}">
        <p14:creationId xmlns:p14="http://schemas.microsoft.com/office/powerpoint/2010/main" val="4280045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Placeholder 6">
            <a:extLst>
              <a:ext uri="{FF2B5EF4-FFF2-40B4-BE49-F238E27FC236}">
                <a16:creationId xmlns:a16="http://schemas.microsoft.com/office/drawing/2014/main" id="{79684FC9-EC24-6F48-938B-AF4764A1DA1A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581428082"/>
              </p:ext>
            </p:extLst>
          </p:nvPr>
        </p:nvGraphicFramePr>
        <p:xfrm>
          <a:off x="-82550" y="-76199"/>
          <a:ext cx="8172450" cy="51343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C0F544A-93F7-444C-9AEF-1937FCEFC4DA}"/>
              </a:ext>
            </a:extLst>
          </p:cNvPr>
          <p:cNvSpPr txBox="1"/>
          <p:nvPr/>
        </p:nvSpPr>
        <p:spPr>
          <a:xfrm>
            <a:off x="2260402" y="4970401"/>
            <a:ext cx="3960440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b="1" dirty="0"/>
              <a:t>ATAR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A6A5EE-8D62-D741-BEF7-48424608DF75}"/>
              </a:ext>
            </a:extLst>
          </p:cNvPr>
          <p:cNvSpPr txBox="1"/>
          <p:nvPr/>
        </p:nvSpPr>
        <p:spPr>
          <a:xfrm>
            <a:off x="1540322" y="141382"/>
            <a:ext cx="2232248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1"/>
                </a:solidFill>
              </a:rPr>
              <a:t>Underemployed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84E32A-8DFB-FE45-BB7B-153FD8B82030}"/>
              </a:ext>
            </a:extLst>
          </p:cNvPr>
          <p:cNvSpPr txBox="1"/>
          <p:nvPr/>
        </p:nvSpPr>
        <p:spPr>
          <a:xfrm>
            <a:off x="1540322" y="390681"/>
            <a:ext cx="2232248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Unemployed</a:t>
            </a:r>
          </a:p>
        </p:txBody>
      </p:sp>
    </p:spTree>
    <p:extLst>
      <p:ext uri="{BB962C8B-B14F-4D97-AF65-F5344CB8AC3E}">
        <p14:creationId xmlns:p14="http://schemas.microsoft.com/office/powerpoint/2010/main" val="2686945636"/>
      </p:ext>
    </p:extLst>
  </p:cSld>
  <p:clrMapOvr>
    <a:masterClrMapping/>
  </p:clrMapOvr>
</p:sld>
</file>

<file path=ppt/theme/theme1.xml><?xml version="1.0" encoding="utf-8"?>
<a:theme xmlns:a="http://schemas.openxmlformats.org/drawingml/2006/main" name="NEW IMPROVED Charts for REPORTS 16 MAY 2016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4" id="{ECC6BBDC-5024-43E6-91EA-413EF790023A}" vid="{F9740326-9B4C-4171-B780-5C6D9FE1A8B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NEW IMPROVED Charts for REPORTS 16 MAY 2016</Template>
  <TotalTime>238</TotalTime>
  <Words>291</Words>
  <Application>Microsoft Macintosh PowerPoint</Application>
  <PresentationFormat>Custom</PresentationFormat>
  <Paragraphs>82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ＭＳ Ｐゴシック</vt:lpstr>
      <vt:lpstr>Arial</vt:lpstr>
      <vt:lpstr>NEW IMPROVED Charts for REPORTS 16 MAY 2016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Mackey</dc:creator>
  <cp:lastModifiedBy>William Mackey</cp:lastModifiedBy>
  <cp:revision>25</cp:revision>
  <cp:lastPrinted>2018-08-04T03:30:19Z</cp:lastPrinted>
  <dcterms:created xsi:type="dcterms:W3CDTF">2018-08-02T23:05:58Z</dcterms:created>
  <dcterms:modified xsi:type="dcterms:W3CDTF">2018-08-04T04:18:40Z</dcterms:modified>
</cp:coreProperties>
</file>