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8" userDrawn="1">
          <p15:clr>
            <a:srgbClr val="A4A3A4"/>
          </p15:clr>
        </p15:guide>
        <p15:guide id="4" pos="2513" userDrawn="1">
          <p15:clr>
            <a:srgbClr val="A4A3A4"/>
          </p15:clr>
        </p15:guide>
        <p15:guide id="5" pos="4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2952" autoAdjust="0"/>
  </p:normalViewPr>
  <p:slideViewPr>
    <p:cSldViewPr>
      <p:cViewPr>
        <p:scale>
          <a:sx n="168" d="100"/>
          <a:sy n="168" d="100"/>
        </p:scale>
        <p:origin x="1880" y="640"/>
      </p:cViewPr>
      <p:guideLst>
        <p:guide orient="horz" pos="3277"/>
        <p:guide orient="horz" pos="280"/>
        <p:guide pos="18"/>
        <p:guide pos="2513"/>
        <p:guide pos="4672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Sheet1!$B$2:$B$12</c:f>
              <c:numCache>
                <c:formatCode>0.0</c:formatCode>
                <c:ptCount val="11"/>
                <c:pt idx="0">
                  <c:v>31.363845094137456</c:v>
                </c:pt>
                <c:pt idx="1">
                  <c:v>43.231441048034938</c:v>
                </c:pt>
                <c:pt idx="2">
                  <c:v>43.585834084136117</c:v>
                </c:pt>
                <c:pt idx="3">
                  <c:v>51.608912932328352</c:v>
                </c:pt>
                <c:pt idx="4">
                  <c:v>71.432458168956586</c:v>
                </c:pt>
                <c:pt idx="5">
                  <c:v>69.242301925960092</c:v>
                </c:pt>
                <c:pt idx="6">
                  <c:v>75.925476556391359</c:v>
                </c:pt>
                <c:pt idx="7">
                  <c:v>85.311284046692606</c:v>
                </c:pt>
                <c:pt idx="8">
                  <c:v>82.90399638453097</c:v>
                </c:pt>
                <c:pt idx="9">
                  <c:v>82.822424744545714</c:v>
                </c:pt>
                <c:pt idx="10">
                  <c:v>94.29133858267717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F-8D4D-86C1-F3839C16B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25.582301919890849</c:v>
                </c:pt>
                <c:pt idx="1">
                  <c:v>40.971253139826963</c:v>
                </c:pt>
                <c:pt idx="2">
                  <c:v>43.385203675181899</c:v>
                </c:pt>
                <c:pt idx="3">
                  <c:v>47.287744006197862</c:v>
                </c:pt>
                <c:pt idx="4">
                  <c:v>52.666278844289316</c:v>
                </c:pt>
                <c:pt idx="5">
                  <c:v>67.670614005065374</c:v>
                </c:pt>
                <c:pt idx="6">
                  <c:v>67.136613562667421</c:v>
                </c:pt>
                <c:pt idx="7">
                  <c:v>51.046228710462294</c:v>
                </c:pt>
                <c:pt idx="8">
                  <c:v>77.878659451000843</c:v>
                </c:pt>
                <c:pt idx="9">
                  <c:v>84.795338845893539</c:v>
                </c:pt>
                <c:pt idx="10">
                  <c:v>90.612076095947074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F-8D4D-86C1-F3839C16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7335247"/>
        <c:axId val="427498847"/>
      </c:barChart>
      <c:catAx>
        <c:axId val="437335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98847"/>
        <c:crosses val="autoZero"/>
        <c:auto val="1"/>
        <c:lblAlgn val="ctr"/>
        <c:lblOffset val="100"/>
        <c:noMultiLvlLbl val="0"/>
      </c:catAx>
      <c:valAx>
        <c:axId val="42749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Sheet1!$B$2:$B$12</c:f>
              <c:numCache>
                <c:formatCode>0.0</c:formatCode>
                <c:ptCount val="11"/>
                <c:pt idx="0">
                  <c:v>37.383689107827038</c:v>
                </c:pt>
                <c:pt idx="1">
                  <c:v>48.513557660895131</c:v>
                </c:pt>
                <c:pt idx="2">
                  <c:v>52.539682539682545</c:v>
                </c:pt>
                <c:pt idx="3">
                  <c:v>54.693071383625821</c:v>
                </c:pt>
                <c:pt idx="4">
                  <c:v>76.511729564330437</c:v>
                </c:pt>
                <c:pt idx="5">
                  <c:v>74.086870681145115</c:v>
                </c:pt>
                <c:pt idx="6">
                  <c:v>80.720059622771288</c:v>
                </c:pt>
                <c:pt idx="7">
                  <c:v>88.675429726996967</c:v>
                </c:pt>
                <c:pt idx="8">
                  <c:v>85.561034115138611</c:v>
                </c:pt>
                <c:pt idx="9">
                  <c:v>86.776620370370367</c:v>
                </c:pt>
                <c:pt idx="10">
                  <c:v>97.682610307749357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F-8D4D-86C1-F3839C16B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32.220449245120903</c:v>
                </c:pt>
                <c:pt idx="1">
                  <c:v>48.30536360644949</c:v>
                </c:pt>
                <c:pt idx="2">
                  <c:v>53.486544883127088</c:v>
                </c:pt>
                <c:pt idx="3">
                  <c:v>53.684623841683674</c:v>
                </c:pt>
                <c:pt idx="4">
                  <c:v>64.360189573459721</c:v>
                </c:pt>
                <c:pt idx="5">
                  <c:v>74.269401247088879</c:v>
                </c:pt>
                <c:pt idx="6">
                  <c:v>77.886817140987901</c:v>
                </c:pt>
                <c:pt idx="7">
                  <c:v>56.733369388858854</c:v>
                </c:pt>
                <c:pt idx="8">
                  <c:v>87.449207453234251</c:v>
                </c:pt>
                <c:pt idx="9">
                  <c:v>91.829190567240289</c:v>
                </c:pt>
                <c:pt idx="10">
                  <c:v>97.406639004149397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F-8D4D-86C1-F3839C16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7335247"/>
        <c:axId val="427498847"/>
      </c:barChart>
      <c:catAx>
        <c:axId val="437335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98847"/>
        <c:crosses val="autoZero"/>
        <c:auto val="1"/>
        <c:lblAlgn val="ctr"/>
        <c:lblOffset val="100"/>
        <c:noMultiLvlLbl val="0"/>
      </c:catAx>
      <c:valAx>
        <c:axId val="427498847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Sheet1!$A$2:$A$20</c:f>
              <c:strCache>
                <c:ptCount val="19"/>
                <c:pt idx="0">
                  <c:v>IT</c:v>
                </c:pt>
                <c:pt idx="1">
                  <c:v>IT</c:v>
                </c:pt>
                <c:pt idx="2">
                  <c:v>IT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Science (excl maths)</c:v>
                </c:pt>
                <c:pt idx="9">
                  <c:v>Science (excl maths)</c:v>
                </c:pt>
                <c:pt idx="10">
                  <c:v>Science (excl maths)</c:v>
                </c:pt>
                <c:pt idx="12">
                  <c:v>Performing Arts</c:v>
                </c:pt>
                <c:pt idx="13">
                  <c:v>Performing Arts</c:v>
                </c:pt>
                <c:pt idx="14">
                  <c:v>Performing Arts</c:v>
                </c:pt>
                <c:pt idx="16">
                  <c:v>Humanities</c:v>
                </c:pt>
                <c:pt idx="17">
                  <c:v>Humanities</c:v>
                </c:pt>
                <c:pt idx="18">
                  <c:v>Humanities</c:v>
                </c:pt>
              </c:strCache>
            </c:strRef>
          </c:cat>
          <c:val>
            <c:numRef>
              <c:f>Sheet1!$B$2:$B$20</c:f>
              <c:numCache>
                <c:formatCode>_(* #,##0.00_);_(* \(#,##0.00\);_(* "-"??_);_(@_)</c:formatCode>
                <c:ptCount val="19"/>
                <c:pt idx="0">
                  <c:v>78.979591836734713</c:v>
                </c:pt>
                <c:pt idx="1">
                  <c:v>78.558484349258649</c:v>
                </c:pt>
                <c:pt idx="2">
                  <c:v>76.511729564330437</c:v>
                </c:pt>
                <c:pt idx="4">
                  <c:v>63.069335654192059</c:v>
                </c:pt>
                <c:pt idx="5">
                  <c:v>60.214707244858914</c:v>
                </c:pt>
                <c:pt idx="6">
                  <c:v>54.693071383625821</c:v>
                </c:pt>
                <c:pt idx="8">
                  <c:v>57.412910681855713</c:v>
                </c:pt>
                <c:pt idx="9">
                  <c:v>61.604480982925267</c:v>
                </c:pt>
                <c:pt idx="10">
                  <c:v>52.539682539682545</c:v>
                </c:pt>
                <c:pt idx="12">
                  <c:v>56.061381074168793</c:v>
                </c:pt>
                <c:pt idx="13">
                  <c:v>54.97942386831275</c:v>
                </c:pt>
                <c:pt idx="14">
                  <c:v>48.513557660895131</c:v>
                </c:pt>
                <c:pt idx="16">
                  <c:v>38.7593984962406</c:v>
                </c:pt>
                <c:pt idx="17">
                  <c:v>41.481913652275381</c:v>
                </c:pt>
                <c:pt idx="18">
                  <c:v>37.383689107827038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8D-414F-B795-461ED10222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Sheet1!$A$2:$A$20</c:f>
              <c:strCache>
                <c:ptCount val="19"/>
                <c:pt idx="0">
                  <c:v>IT</c:v>
                </c:pt>
                <c:pt idx="1">
                  <c:v>IT</c:v>
                </c:pt>
                <c:pt idx="2">
                  <c:v>IT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Science (excl maths)</c:v>
                </c:pt>
                <c:pt idx="9">
                  <c:v>Science (excl maths)</c:v>
                </c:pt>
                <c:pt idx="10">
                  <c:v>Science (excl maths)</c:v>
                </c:pt>
                <c:pt idx="12">
                  <c:v>Performing Arts</c:v>
                </c:pt>
                <c:pt idx="13">
                  <c:v>Performing Arts</c:v>
                </c:pt>
                <c:pt idx="14">
                  <c:v>Performing Arts</c:v>
                </c:pt>
                <c:pt idx="16">
                  <c:v>Humanities</c:v>
                </c:pt>
                <c:pt idx="17">
                  <c:v>Humanities</c:v>
                </c:pt>
                <c:pt idx="18">
                  <c:v>Humanities</c:v>
                </c:pt>
              </c:strCache>
            </c:strRef>
          </c:cat>
          <c:val>
            <c:numRef>
              <c:f>Sheet1!$C$2:$C$20</c:f>
              <c:numCache>
                <c:formatCode>_(* #,##0.00_);_(* \(#,##0.00\);_(* "-"??_);_(@_)</c:formatCode>
                <c:ptCount val="19"/>
                <c:pt idx="0">
                  <c:v>71.632174931667322</c:v>
                </c:pt>
                <c:pt idx="1">
                  <c:v>69.058130978660785</c:v>
                </c:pt>
                <c:pt idx="2">
                  <c:v>64.360189573459721</c:v>
                </c:pt>
                <c:pt idx="4">
                  <c:v>60.608771593499057</c:v>
                </c:pt>
                <c:pt idx="5">
                  <c:v>57.923930269413624</c:v>
                </c:pt>
                <c:pt idx="6">
                  <c:v>53.684623841683674</c:v>
                </c:pt>
                <c:pt idx="8">
                  <c:v>58.440700363396104</c:v>
                </c:pt>
                <c:pt idx="9">
                  <c:v>60.53010471204189</c:v>
                </c:pt>
                <c:pt idx="10">
                  <c:v>53.486544883127088</c:v>
                </c:pt>
                <c:pt idx="12">
                  <c:v>50.833333333333329</c:v>
                </c:pt>
                <c:pt idx="13">
                  <c:v>53.467029231815097</c:v>
                </c:pt>
                <c:pt idx="14">
                  <c:v>48.30536360644949</c:v>
                </c:pt>
                <c:pt idx="16">
                  <c:v>32.977767796990797</c:v>
                </c:pt>
                <c:pt idx="17">
                  <c:v>35.692307692307693</c:v>
                </c:pt>
                <c:pt idx="18">
                  <c:v>32.220449245120903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8D-414F-B795-461ED1022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Sheet1!$A$2:$A$20</c:f>
              <c:strCache>
                <c:ptCount val="1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Law</c:v>
                </c:pt>
                <c:pt idx="17">
                  <c:v>Law</c:v>
                </c:pt>
                <c:pt idx="18">
                  <c:v>Law</c:v>
                </c:pt>
              </c:strCache>
            </c:strRef>
          </c:cat>
          <c:val>
            <c:numRef>
              <c:f>Sheet1!$B$2:$B$20</c:f>
              <c:numCache>
                <c:formatCode>_(* #,##0.00_);_(* \(#,##0.00\);_(* "-"??_);_(@_)</c:formatCode>
                <c:ptCount val="19"/>
                <c:pt idx="0">
                  <c:v>96.328578975171681</c:v>
                </c:pt>
                <c:pt idx="1">
                  <c:v>97.555012224938878</c:v>
                </c:pt>
                <c:pt idx="2">
                  <c:v>97.682610307749357</c:v>
                </c:pt>
                <c:pt idx="4">
                  <c:v>82.530356443399924</c:v>
                </c:pt>
                <c:pt idx="5">
                  <c:v>85.2</c:v>
                </c:pt>
                <c:pt idx="6">
                  <c:v>86.776620370370367</c:v>
                </c:pt>
                <c:pt idx="8">
                  <c:v>85.137529855921102</c:v>
                </c:pt>
                <c:pt idx="9">
                  <c:v>85.711291224147573</c:v>
                </c:pt>
                <c:pt idx="10">
                  <c:v>85.561034115138611</c:v>
                </c:pt>
                <c:pt idx="12">
                  <c:v>83.994664888296086</c:v>
                </c:pt>
                <c:pt idx="13">
                  <c:v>86.569040500135912</c:v>
                </c:pt>
                <c:pt idx="14">
                  <c:v>80.720059622771288</c:v>
                </c:pt>
                <c:pt idx="16">
                  <c:v>80.021648368640783</c:v>
                </c:pt>
                <c:pt idx="17">
                  <c:v>80.058262711864401</c:v>
                </c:pt>
                <c:pt idx="18">
                  <c:v>74.086870681145115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C4-6646-AE70-1CF04DD76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Sheet1!$A$2:$A$20</c:f>
              <c:strCache>
                <c:ptCount val="19"/>
                <c:pt idx="0">
                  <c:v>Medicine</c:v>
                </c:pt>
                <c:pt idx="1">
                  <c:v>Medicine</c:v>
                </c:pt>
                <c:pt idx="2">
                  <c:v>Medicine</c:v>
                </c:pt>
                <c:pt idx="4">
                  <c:v>Nursing</c:v>
                </c:pt>
                <c:pt idx="5">
                  <c:v>Nursing</c:v>
                </c:pt>
                <c:pt idx="6">
                  <c:v>Nursing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Law</c:v>
                </c:pt>
                <c:pt idx="17">
                  <c:v>Law</c:v>
                </c:pt>
                <c:pt idx="18">
                  <c:v>Law</c:v>
                </c:pt>
              </c:strCache>
            </c:strRef>
          </c:cat>
          <c:val>
            <c:numRef>
              <c:f>Sheet1!$C$2:$C$20</c:f>
              <c:numCache>
                <c:formatCode>_(* #,##0.00_);_(* \(#,##0.00\);_(* "-"??_);_(@_)</c:formatCode>
                <c:ptCount val="19"/>
                <c:pt idx="0">
                  <c:v>96.245642263341381</c:v>
                </c:pt>
                <c:pt idx="1">
                  <c:v>97.019344650611927</c:v>
                </c:pt>
                <c:pt idx="2">
                  <c:v>97.406639004149397</c:v>
                </c:pt>
                <c:pt idx="4">
                  <c:v>88.738384725625252</c:v>
                </c:pt>
                <c:pt idx="5">
                  <c:v>91.846754043746998</c:v>
                </c:pt>
                <c:pt idx="6">
                  <c:v>91.829190567240289</c:v>
                </c:pt>
                <c:pt idx="8">
                  <c:v>86.703145758742593</c:v>
                </c:pt>
                <c:pt idx="9">
                  <c:v>87.294246747139042</c:v>
                </c:pt>
                <c:pt idx="10">
                  <c:v>87.449207453234251</c:v>
                </c:pt>
                <c:pt idx="12">
                  <c:v>79.924717691342536</c:v>
                </c:pt>
                <c:pt idx="13">
                  <c:v>84.090909090909108</c:v>
                </c:pt>
                <c:pt idx="14">
                  <c:v>77.886817140987901</c:v>
                </c:pt>
                <c:pt idx="16">
                  <c:v>79.224258009214623</c:v>
                </c:pt>
                <c:pt idx="17">
                  <c:v>79.120613150463896</c:v>
                </c:pt>
                <c:pt idx="18">
                  <c:v>74.269401247088879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C4-6646-AE70-1CF04DD7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31/7/18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900" dirty="0"/>
              <a:t>Y-axis: Graduates working in relevant occupations, proportion of graduates. 25-34 year </a:t>
            </a:r>
            <a:r>
              <a:rPr lang="en-AU" sz="900" dirty="0" err="1"/>
              <a:t>olds</a:t>
            </a:r>
            <a:r>
              <a:rPr lang="en-AU" sz="900" dirty="0"/>
              <a:t>.</a:t>
            </a:r>
          </a:p>
          <a:p>
            <a:r>
              <a:rPr lang="en-AU" dirty="0"/>
              <a:t>Notes: 25-34 year-olds with a bachelor degree in the specified field. Not employed is included in not relevant.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Source: ABS Census 2006, 2011 and 2016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/>
              <a:t>Y-axis: Graduates working in relevant occupations, proportion of working graduates. 25-34 year </a:t>
            </a:r>
            <a:r>
              <a:rPr lang="en-AU" sz="1000" dirty="0" err="1"/>
              <a:t>olds</a:t>
            </a:r>
            <a:r>
              <a:rPr lang="en-AU" sz="1000" dirty="0"/>
              <a:t>.</a:t>
            </a:r>
            <a:endParaRPr lang="en-AU" dirty="0"/>
          </a:p>
          <a:p>
            <a:r>
              <a:rPr lang="en-AU" dirty="0"/>
              <a:t>Notes: 25-34 year-olds with a bachelor degree in the specified field. Relevant is a proportion of people employed, ignoring unemployed and those who are not in the labour force. </a:t>
            </a:r>
          </a:p>
          <a:p>
            <a:r>
              <a:rPr lang="en-AU" dirty="0"/>
              <a:t>Source: ABS Census 2006, 2011 and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dirty="0"/>
              <a:t>Y-axis: Graduates working in relevant occupations, proportion of working graduates. 25-34 year </a:t>
            </a:r>
            <a:r>
              <a:rPr lang="en-AU" sz="1000" dirty="0" err="1"/>
              <a:t>olds</a:t>
            </a:r>
            <a:r>
              <a:rPr lang="en-AU" sz="1000" dirty="0"/>
              <a:t>.</a:t>
            </a:r>
            <a:endParaRPr lang="en-AU" dirty="0"/>
          </a:p>
          <a:p>
            <a:r>
              <a:rPr lang="en-AU" dirty="0"/>
              <a:t>Notes: 25-34 year-olds with a bachelor degree in the specified field. Relevant is a proportion of people employed, ignoring unemployed and those who are not in the labour force. </a:t>
            </a:r>
          </a:p>
          <a:p>
            <a:r>
              <a:rPr lang="en-AU" dirty="0"/>
              <a:t>Source: ABS Census 2006, 2011 and 2016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686CEE37-C28C-A345-80AC-2D2A839696B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54657347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65268B-C110-8C4D-8023-D254BBBBA331}"/>
              </a:ext>
            </a:extLst>
          </p:cNvPr>
          <p:cNvSpPr txBox="1"/>
          <p:nvPr/>
        </p:nvSpPr>
        <p:spPr>
          <a:xfrm>
            <a:off x="4629170" y="3760203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A3C7C-F58D-6B41-BB9D-3482D9E48E97}"/>
              </a:ext>
            </a:extLst>
          </p:cNvPr>
          <p:cNvSpPr txBox="1"/>
          <p:nvPr/>
        </p:nvSpPr>
        <p:spPr>
          <a:xfrm>
            <a:off x="4629170" y="3539330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EDED1-9F53-C04A-95FD-60A87C896BF0}"/>
              </a:ext>
            </a:extLst>
          </p:cNvPr>
          <p:cNvSpPr txBox="1"/>
          <p:nvPr/>
        </p:nvSpPr>
        <p:spPr>
          <a:xfrm>
            <a:off x="28575" y="-625052"/>
            <a:ext cx="432005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Relevant occupations as a proportion of graduates</a:t>
            </a:r>
          </a:p>
        </p:txBody>
      </p:sp>
    </p:spTree>
    <p:extLst>
      <p:ext uri="{BB962C8B-B14F-4D97-AF65-F5344CB8AC3E}">
        <p14:creationId xmlns:p14="http://schemas.microsoft.com/office/powerpoint/2010/main" val="341368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686CEE37-C28C-A345-80AC-2D2A839696B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22324881"/>
              </p:ext>
            </p:extLst>
          </p:nvPr>
        </p:nvGraphicFramePr>
        <p:xfrm>
          <a:off x="-82550" y="-54446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65268B-C110-8C4D-8023-D254BBBBA331}"/>
              </a:ext>
            </a:extLst>
          </p:cNvPr>
          <p:cNvSpPr txBox="1"/>
          <p:nvPr/>
        </p:nvSpPr>
        <p:spPr>
          <a:xfrm>
            <a:off x="6769543" y="2039776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A3C7C-F58D-6B41-BB9D-3482D9E48E97}"/>
              </a:ext>
            </a:extLst>
          </p:cNvPr>
          <p:cNvSpPr txBox="1"/>
          <p:nvPr/>
        </p:nvSpPr>
        <p:spPr>
          <a:xfrm>
            <a:off x="6769543" y="1818903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DBAF-B917-554A-B124-C0FA2A1E0614}"/>
              </a:ext>
            </a:extLst>
          </p:cNvPr>
          <p:cNvSpPr txBox="1"/>
          <p:nvPr/>
        </p:nvSpPr>
        <p:spPr>
          <a:xfrm>
            <a:off x="28575" y="-625052"/>
            <a:ext cx="432005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Relevant occupations as a proportion of working graduates</a:t>
            </a:r>
          </a:p>
        </p:txBody>
      </p:sp>
    </p:spTree>
    <p:extLst>
      <p:ext uri="{BB962C8B-B14F-4D97-AF65-F5344CB8AC3E}">
        <p14:creationId xmlns:p14="http://schemas.microsoft.com/office/powerpoint/2010/main" val="2755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2">
            <a:extLst>
              <a:ext uri="{FF2B5EF4-FFF2-40B4-BE49-F238E27FC236}">
                <a16:creationId xmlns:a16="http://schemas.microsoft.com/office/drawing/2014/main" id="{FAA00C9D-DF88-F848-9A69-E7B252DA3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95718"/>
              </p:ext>
            </p:extLst>
          </p:nvPr>
        </p:nvGraphicFramePr>
        <p:xfrm>
          <a:off x="-105073" y="2817452"/>
          <a:ext cx="8082261" cy="238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2">
            <a:extLst>
              <a:ext uri="{FF2B5EF4-FFF2-40B4-BE49-F238E27FC236}">
                <a16:creationId xmlns:a16="http://schemas.microsoft.com/office/drawing/2014/main" id="{4C99943D-AE1C-8847-9892-8D829C440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77391"/>
              </p:ext>
            </p:extLst>
          </p:nvPr>
        </p:nvGraphicFramePr>
        <p:xfrm>
          <a:off x="-105074" y="260519"/>
          <a:ext cx="8082261" cy="238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637C08-5388-3546-B837-C502C0BAD01B}"/>
              </a:ext>
            </a:extLst>
          </p:cNvPr>
          <p:cNvSpPr/>
          <p:nvPr/>
        </p:nvSpPr>
        <p:spPr bwMode="auto">
          <a:xfrm>
            <a:off x="100162" y="17562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Medicine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BAADD-AA67-9B47-AAD6-AAED523DDAE7}"/>
              </a:ext>
            </a:extLst>
          </p:cNvPr>
          <p:cNvSpPr/>
          <p:nvPr/>
        </p:nvSpPr>
        <p:spPr bwMode="auto">
          <a:xfrm>
            <a:off x="1756420" y="17561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Nursing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59A7B-D064-CE49-809C-FD51837E55CE}"/>
              </a:ext>
            </a:extLst>
          </p:cNvPr>
          <p:cNvSpPr/>
          <p:nvPr/>
        </p:nvSpPr>
        <p:spPr bwMode="auto">
          <a:xfrm>
            <a:off x="3412530" y="17561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Education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EE55C-6EB0-3442-A68F-8FBCBFC6CBC6}"/>
              </a:ext>
            </a:extLst>
          </p:cNvPr>
          <p:cNvSpPr/>
          <p:nvPr/>
        </p:nvSpPr>
        <p:spPr bwMode="auto">
          <a:xfrm>
            <a:off x="5053658" y="17561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Engineering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BC0437-96A7-A94A-9261-039D5FB84BAF}"/>
              </a:ext>
            </a:extLst>
          </p:cNvPr>
          <p:cNvSpPr/>
          <p:nvPr/>
        </p:nvSpPr>
        <p:spPr bwMode="auto">
          <a:xfrm>
            <a:off x="6697603" y="24385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Law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0C560E-CAC6-E145-907A-CE634DB5A642}"/>
              </a:ext>
            </a:extLst>
          </p:cNvPr>
          <p:cNvSpPr/>
          <p:nvPr/>
        </p:nvSpPr>
        <p:spPr bwMode="auto">
          <a:xfrm>
            <a:off x="100162" y="2646145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IT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AB88C7-FE0A-044A-9074-6A4C22778F9F}"/>
              </a:ext>
            </a:extLst>
          </p:cNvPr>
          <p:cNvSpPr/>
          <p:nvPr/>
        </p:nvSpPr>
        <p:spPr bwMode="auto">
          <a:xfrm>
            <a:off x="1756420" y="2646144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Commerce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98DE5-5A30-6447-B660-C99F6916946F}"/>
              </a:ext>
            </a:extLst>
          </p:cNvPr>
          <p:cNvSpPr/>
          <p:nvPr/>
        </p:nvSpPr>
        <p:spPr bwMode="auto">
          <a:xfrm>
            <a:off x="3412530" y="2531437"/>
            <a:ext cx="1440160" cy="4723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Science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(</a:t>
            </a:r>
            <a:r>
              <a:rPr lang="en-AU" sz="1400" dirty="0" err="1"/>
              <a:t>excl</a:t>
            </a:r>
            <a:r>
              <a:rPr lang="en-AU" sz="1400" dirty="0"/>
              <a:t> maths)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8747F-7285-3E4B-BB05-67A41E4ECAD7}"/>
              </a:ext>
            </a:extLst>
          </p:cNvPr>
          <p:cNvSpPr/>
          <p:nvPr/>
        </p:nvSpPr>
        <p:spPr bwMode="auto">
          <a:xfrm>
            <a:off x="5053658" y="2646144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Performing arts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C02CC-CCB9-6641-8D92-DAE3F2C415C0}"/>
              </a:ext>
            </a:extLst>
          </p:cNvPr>
          <p:cNvSpPr/>
          <p:nvPr/>
        </p:nvSpPr>
        <p:spPr bwMode="auto">
          <a:xfrm>
            <a:off x="6697603" y="2652968"/>
            <a:ext cx="1440160" cy="242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/>
              <a:t>Humanities</a:t>
            </a:r>
            <a:endParaRPr kumimoji="0" lang="en-AU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42E29-4696-134A-BEF9-D7EFD60AC12A}"/>
              </a:ext>
            </a:extLst>
          </p:cNvPr>
          <p:cNvSpPr/>
          <p:nvPr/>
        </p:nvSpPr>
        <p:spPr bwMode="auto">
          <a:xfrm>
            <a:off x="2960142" y="622854"/>
            <a:ext cx="434048" cy="1859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b="1" dirty="0">
                <a:solidFill>
                  <a:schemeClr val="accent3"/>
                </a:solidFill>
              </a:rPr>
              <a:t>Male</a:t>
            </a:r>
            <a:endParaRPr kumimoji="0" lang="en-AU" sz="1200" b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E4407-6F7B-2E4E-B4E3-5587D0A4EC59}"/>
              </a:ext>
            </a:extLst>
          </p:cNvPr>
          <p:cNvSpPr/>
          <p:nvPr/>
        </p:nvSpPr>
        <p:spPr bwMode="auto">
          <a:xfrm>
            <a:off x="2960142" y="443819"/>
            <a:ext cx="538708" cy="1859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b="1" dirty="0">
                <a:solidFill>
                  <a:schemeClr val="accent2"/>
                </a:solidFill>
              </a:rPr>
              <a:t>Female</a:t>
            </a:r>
            <a:endParaRPr kumimoji="0" lang="en-AU" sz="1200" b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93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367708D7-62DD-DC4F-9BFF-8528A13E4E74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69900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7701</TotalTime>
  <Words>203</Words>
  <Application>Microsoft Macintosh PowerPoint</Application>
  <PresentationFormat>Custom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121</cp:revision>
  <cp:lastPrinted>2018-07-23T23:45:26Z</cp:lastPrinted>
  <dcterms:created xsi:type="dcterms:W3CDTF">2018-05-30T01:33:21Z</dcterms:created>
  <dcterms:modified xsi:type="dcterms:W3CDTF">2018-07-31T02:23:51Z</dcterms:modified>
</cp:coreProperties>
</file>