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257" r:id="rId2"/>
    <p:sldId id="258" r:id="rId3"/>
  </p:sldIdLst>
  <p:sldSz cx="17543463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7593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7192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6791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3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3666" userDrawn="1">
          <p15:clr>
            <a:srgbClr val="A4A3A4"/>
          </p15:clr>
        </p15:guide>
        <p15:guide id="4" pos="11051" userDrawn="1">
          <p15:clr>
            <a:srgbClr val="A4A3A4"/>
          </p15:clr>
        </p15:guide>
        <p15:guide id="6" pos="9566" userDrawn="1">
          <p15:clr>
            <a:srgbClr val="A4A3A4"/>
          </p15:clr>
        </p15:guide>
        <p15:guide id="7" pos="5105" userDrawn="1">
          <p15:clr>
            <a:srgbClr val="A4A3A4"/>
          </p15:clr>
        </p15:guide>
        <p15:guide id="8" pos="7683" userDrawn="1">
          <p15:clr>
            <a:srgbClr val="A4A3A4"/>
          </p15:clr>
        </p15:guide>
        <p15:guide id="9" orient="horz" pos="1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2" autoAdjust="0"/>
    <p:restoredTop sz="91287" autoAdjust="0"/>
  </p:normalViewPr>
  <p:slideViewPr>
    <p:cSldViewPr>
      <p:cViewPr varScale="1">
        <p:scale>
          <a:sx n="96" d="100"/>
          <a:sy n="96" d="100"/>
        </p:scale>
        <p:origin x="216" y="792"/>
      </p:cViewPr>
      <p:guideLst>
        <p:guide orient="horz" pos="4363"/>
        <p:guide orient="horz" pos="2513"/>
        <p:guide pos="3666"/>
        <p:guide pos="11051"/>
        <p:guide pos="9566"/>
        <p:guide pos="5105"/>
        <p:guide pos="7683"/>
        <p:guide orient="horz" pos="185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Medicine</c:v>
                </c:pt>
                <c:pt idx="1">
                  <c:v>Medicine</c:v>
                </c:pt>
                <c:pt idx="2">
                  <c:v>Medicine</c:v>
                </c:pt>
                <c:pt idx="4">
                  <c:v>Nursing</c:v>
                </c:pt>
                <c:pt idx="5">
                  <c:v>Nursing</c:v>
                </c:pt>
                <c:pt idx="6">
                  <c:v>Nursing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Engineering</c:v>
                </c:pt>
                <c:pt idx="17">
                  <c:v>Engineering</c:v>
                </c:pt>
                <c:pt idx="18">
                  <c:v>Engineering</c:v>
                </c:pt>
                <c:pt idx="20">
                  <c:v>IT</c:v>
                </c:pt>
                <c:pt idx="21">
                  <c:v>IT</c:v>
                </c:pt>
                <c:pt idx="22">
                  <c:v>IT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Performing Arts</c:v>
                </c:pt>
                <c:pt idx="29">
                  <c:v>Performing Arts</c:v>
                </c:pt>
                <c:pt idx="30">
                  <c:v>Performing Arts</c:v>
                </c:pt>
                <c:pt idx="32">
                  <c:v>Science (excl maths)</c:v>
                </c:pt>
                <c:pt idx="33">
                  <c:v>Science (excl maths)</c:v>
                </c:pt>
                <c:pt idx="34">
                  <c:v>Science (excl maths)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</c:strCache>
            </c:strRef>
          </c:cat>
          <c:val>
            <c:numRef>
              <c:f>Sheet1!$B$2:$B$40</c:f>
              <c:numCache>
                <c:formatCode>_(* #,##0.00_);_(* \(#,##0.00\);_(* "-"??_);_(@_)</c:formatCode>
                <c:ptCount val="39"/>
                <c:pt idx="0">
                  <c:v>96.724775488642365</c:v>
                </c:pt>
                <c:pt idx="1">
                  <c:v>97.750611246943777</c:v>
                </c:pt>
                <c:pt idx="2">
                  <c:v>97.497219132369324</c:v>
                </c:pt>
                <c:pt idx="4">
                  <c:v>86.251468860164522</c:v>
                </c:pt>
                <c:pt idx="5">
                  <c:v>86.720000000000013</c:v>
                </c:pt>
                <c:pt idx="6">
                  <c:v>87.239583333333343</c:v>
                </c:pt>
                <c:pt idx="8">
                  <c:v>84.436397257107643</c:v>
                </c:pt>
                <c:pt idx="9">
                  <c:v>84.998602571268862</c:v>
                </c:pt>
                <c:pt idx="10">
                  <c:v>84.734808102345426</c:v>
                </c:pt>
                <c:pt idx="12">
                  <c:v>79.1247873820937</c:v>
                </c:pt>
                <c:pt idx="13">
                  <c:v>78.959216101694906</c:v>
                </c:pt>
                <c:pt idx="14">
                  <c:v>72.852912142152022</c:v>
                </c:pt>
                <c:pt idx="16">
                  <c:v>75.143566373976512</c:v>
                </c:pt>
                <c:pt idx="17">
                  <c:v>78.835960858929042</c:v>
                </c:pt>
                <c:pt idx="18">
                  <c:v>72.094823138221628</c:v>
                </c:pt>
                <c:pt idx="20">
                  <c:v>68.49293563579279</c:v>
                </c:pt>
                <c:pt idx="21">
                  <c:v>67.825370675453058</c:v>
                </c:pt>
                <c:pt idx="22">
                  <c:v>66.380105881781532</c:v>
                </c:pt>
                <c:pt idx="24">
                  <c:v>63.511749347258487</c:v>
                </c:pt>
                <c:pt idx="25">
                  <c:v>61.258031380289637</c:v>
                </c:pt>
                <c:pt idx="26">
                  <c:v>55.802978396140681</c:v>
                </c:pt>
                <c:pt idx="28">
                  <c:v>53.248081841432217</c:v>
                </c:pt>
                <c:pt idx="29">
                  <c:v>51.152263374485599</c:v>
                </c:pt>
                <c:pt idx="30">
                  <c:v>46.52074485462267</c:v>
                </c:pt>
                <c:pt idx="32">
                  <c:v>44.989268614825825</c:v>
                </c:pt>
                <c:pt idx="33">
                  <c:v>48.143463727527319</c:v>
                </c:pt>
                <c:pt idx="34">
                  <c:v>39.949874686716782</c:v>
                </c:pt>
                <c:pt idx="36">
                  <c:v>31.109022556390975</c:v>
                </c:pt>
                <c:pt idx="37">
                  <c:v>33.722287047841313</c:v>
                </c:pt>
                <c:pt idx="38">
                  <c:v>30.961503375296477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37-3842-9DC2-B98BAAE5FD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Medicine</c:v>
                </c:pt>
                <c:pt idx="1">
                  <c:v>Medicine</c:v>
                </c:pt>
                <c:pt idx="2">
                  <c:v>Medicine</c:v>
                </c:pt>
                <c:pt idx="4">
                  <c:v>Nursing</c:v>
                </c:pt>
                <c:pt idx="5">
                  <c:v>Nursing</c:v>
                </c:pt>
                <c:pt idx="6">
                  <c:v>Nursing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Engineering</c:v>
                </c:pt>
                <c:pt idx="17">
                  <c:v>Engineering</c:v>
                </c:pt>
                <c:pt idx="18">
                  <c:v>Engineering</c:v>
                </c:pt>
                <c:pt idx="20">
                  <c:v>IT</c:v>
                </c:pt>
                <c:pt idx="21">
                  <c:v>IT</c:v>
                </c:pt>
                <c:pt idx="22">
                  <c:v>IT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Performing Arts</c:v>
                </c:pt>
                <c:pt idx="29">
                  <c:v>Performing Arts</c:v>
                </c:pt>
                <c:pt idx="30">
                  <c:v>Performing Arts</c:v>
                </c:pt>
                <c:pt idx="32">
                  <c:v>Science (excl maths)</c:v>
                </c:pt>
                <c:pt idx="33">
                  <c:v>Science (excl maths)</c:v>
                </c:pt>
                <c:pt idx="34">
                  <c:v>Science (excl maths)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</c:strCache>
            </c:strRef>
          </c:cat>
          <c:val>
            <c:numRef>
              <c:f>Sheet1!$C$2:$C$40</c:f>
              <c:numCache>
                <c:formatCode>_(* #,##0.00_);_(* \(#,##0.00\);_(* "-"??_);_(@_)</c:formatCode>
                <c:ptCount val="39"/>
                <c:pt idx="0">
                  <c:v>96.567444355054974</c:v>
                </c:pt>
                <c:pt idx="1">
                  <c:v>97.453612317410204</c:v>
                </c:pt>
                <c:pt idx="2">
                  <c:v>97.747480735032624</c:v>
                </c:pt>
                <c:pt idx="4">
                  <c:v>89.981970320373534</c:v>
                </c:pt>
                <c:pt idx="5">
                  <c:v>92.34208565291722</c:v>
                </c:pt>
                <c:pt idx="6">
                  <c:v>92.106437221159979</c:v>
                </c:pt>
                <c:pt idx="8">
                  <c:v>86.191988110518125</c:v>
                </c:pt>
                <c:pt idx="9">
                  <c:v>86.710299419971776</c:v>
                </c:pt>
                <c:pt idx="10">
                  <c:v>86.975143683420583</c:v>
                </c:pt>
                <c:pt idx="12">
                  <c:v>78.195649844637316</c:v>
                </c:pt>
                <c:pt idx="13">
                  <c:v>78.104074223477213</c:v>
                </c:pt>
                <c:pt idx="14">
                  <c:v>73.097438209000089</c:v>
                </c:pt>
                <c:pt idx="16">
                  <c:v>68.276871601840242</c:v>
                </c:pt>
                <c:pt idx="17">
                  <c:v>72.880061115355247</c:v>
                </c:pt>
                <c:pt idx="18">
                  <c:v>65.799803729146234</c:v>
                </c:pt>
                <c:pt idx="20">
                  <c:v>63.002733307301838</c:v>
                </c:pt>
                <c:pt idx="21">
                  <c:v>60.890360559234736</c:v>
                </c:pt>
                <c:pt idx="22">
                  <c:v>56.469194312796198</c:v>
                </c:pt>
                <c:pt idx="24">
                  <c:v>62.368202441050549</c:v>
                </c:pt>
                <c:pt idx="25">
                  <c:v>60.538827258320126</c:v>
                </c:pt>
                <c:pt idx="26">
                  <c:v>56.692319773833823</c:v>
                </c:pt>
                <c:pt idx="28">
                  <c:v>48.06818181818182</c:v>
                </c:pt>
                <c:pt idx="29">
                  <c:v>49.558123725356907</c:v>
                </c:pt>
                <c:pt idx="30">
                  <c:v>47.087857847976316</c:v>
                </c:pt>
                <c:pt idx="32">
                  <c:v>44.043607532210117</c:v>
                </c:pt>
                <c:pt idx="33">
                  <c:v>46.819371727748695</c:v>
                </c:pt>
                <c:pt idx="34">
                  <c:v>40.614155699600602</c:v>
                </c:pt>
                <c:pt idx="36">
                  <c:v>26.117224343139462</c:v>
                </c:pt>
                <c:pt idx="37">
                  <c:v>28.508875739644967</c:v>
                </c:pt>
                <c:pt idx="38">
                  <c:v>26.046397446912973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37-3842-9DC2-B98BAAE5F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Medicine</c:v>
                </c:pt>
                <c:pt idx="1">
                  <c:v>Medicine</c:v>
                </c:pt>
                <c:pt idx="2">
                  <c:v>Medicine</c:v>
                </c:pt>
                <c:pt idx="4">
                  <c:v>Nursing</c:v>
                </c:pt>
                <c:pt idx="5">
                  <c:v>Nursing</c:v>
                </c:pt>
                <c:pt idx="6">
                  <c:v>Nursing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Engineering</c:v>
                </c:pt>
                <c:pt idx="17">
                  <c:v>Engineering</c:v>
                </c:pt>
                <c:pt idx="18">
                  <c:v>Engineering</c:v>
                </c:pt>
                <c:pt idx="20">
                  <c:v>IT</c:v>
                </c:pt>
                <c:pt idx="21">
                  <c:v>IT</c:v>
                </c:pt>
                <c:pt idx="22">
                  <c:v>IT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Performing Arts</c:v>
                </c:pt>
                <c:pt idx="29">
                  <c:v>Performing Arts</c:v>
                </c:pt>
                <c:pt idx="30">
                  <c:v>Performing Arts</c:v>
                </c:pt>
                <c:pt idx="32">
                  <c:v>Science (excl maths)</c:v>
                </c:pt>
                <c:pt idx="33">
                  <c:v>Science (excl maths)</c:v>
                </c:pt>
                <c:pt idx="34">
                  <c:v>Science (excl maths)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</c:strCache>
            </c:strRef>
          </c:cat>
          <c:val>
            <c:numRef>
              <c:f>Sheet1!$B$2:$B$40</c:f>
              <c:numCache>
                <c:formatCode>_(* #,##0.00_);_(* \(#,##0.00\);_(* "-"??_);_(@_)</c:formatCode>
                <c:ptCount val="39"/>
                <c:pt idx="0">
                  <c:v>93.323139653414884</c:v>
                </c:pt>
                <c:pt idx="1">
                  <c:v>94.270219287903799</c:v>
                </c:pt>
                <c:pt idx="2">
                  <c:v>94.112383679312828</c:v>
                </c:pt>
                <c:pt idx="4">
                  <c:v>83.157099697885201</c:v>
                </c:pt>
                <c:pt idx="5">
                  <c:v>83.86847195357835</c:v>
                </c:pt>
                <c:pt idx="6">
                  <c:v>83.264291632145827</c:v>
                </c:pt>
                <c:pt idx="8">
                  <c:v>81.692135669027209</c:v>
                </c:pt>
                <c:pt idx="9">
                  <c:v>82.340598348449973</c:v>
                </c:pt>
                <c:pt idx="10">
                  <c:v>82.103428239395711</c:v>
                </c:pt>
                <c:pt idx="12">
                  <c:v>75.261067804088825</c:v>
                </c:pt>
                <c:pt idx="13">
                  <c:v>74.139002859629485</c:v>
                </c:pt>
                <c:pt idx="14">
                  <c:v>68.089032406873486</c:v>
                </c:pt>
                <c:pt idx="16">
                  <c:v>71.975584655239714</c:v>
                </c:pt>
                <c:pt idx="17">
                  <c:v>75.417668855229792</c:v>
                </c:pt>
                <c:pt idx="18">
                  <c:v>67.812558979751401</c:v>
                </c:pt>
                <c:pt idx="20">
                  <c:v>64.678559074961711</c:v>
                </c:pt>
                <c:pt idx="21">
                  <c:v>64.0006218180405</c:v>
                </c:pt>
                <c:pt idx="22">
                  <c:v>61.973427651566674</c:v>
                </c:pt>
                <c:pt idx="24">
                  <c:v>61.007384701128608</c:v>
                </c:pt>
                <c:pt idx="25">
                  <c:v>58.138512415651938</c:v>
                </c:pt>
                <c:pt idx="26">
                  <c:v>52.65623196054824</c:v>
                </c:pt>
                <c:pt idx="28">
                  <c:v>47.840073529411761</c:v>
                </c:pt>
                <c:pt idx="29">
                  <c:v>46.019992595335061</c:v>
                </c:pt>
                <c:pt idx="30">
                  <c:v>41.455604075691411</c:v>
                </c:pt>
                <c:pt idx="32">
                  <c:v>39.593171086087906</c:v>
                </c:pt>
                <c:pt idx="33">
                  <c:v>41.05863317667</c:v>
                </c:pt>
                <c:pt idx="34">
                  <c:v>33.141589853766718</c:v>
                </c:pt>
                <c:pt idx="36">
                  <c:v>26.784269299239359</c:v>
                </c:pt>
                <c:pt idx="37">
                  <c:v>28.780082987551868</c:v>
                </c:pt>
                <c:pt idx="38">
                  <c:v>25.975815092606766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37-3842-9DC2-B98BAAE5FD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Medicine</c:v>
                </c:pt>
                <c:pt idx="1">
                  <c:v>Medicine</c:v>
                </c:pt>
                <c:pt idx="2">
                  <c:v>Medicine</c:v>
                </c:pt>
                <c:pt idx="4">
                  <c:v>Nursing</c:v>
                </c:pt>
                <c:pt idx="5">
                  <c:v>Nursing</c:v>
                </c:pt>
                <c:pt idx="6">
                  <c:v>Nursing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Engineering</c:v>
                </c:pt>
                <c:pt idx="17">
                  <c:v>Engineering</c:v>
                </c:pt>
                <c:pt idx="18">
                  <c:v>Engineering</c:v>
                </c:pt>
                <c:pt idx="20">
                  <c:v>IT</c:v>
                </c:pt>
                <c:pt idx="21">
                  <c:v>IT</c:v>
                </c:pt>
                <c:pt idx="22">
                  <c:v>IT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Performing Arts</c:v>
                </c:pt>
                <c:pt idx="29">
                  <c:v>Performing Arts</c:v>
                </c:pt>
                <c:pt idx="30">
                  <c:v>Performing Arts</c:v>
                </c:pt>
                <c:pt idx="32">
                  <c:v>Science (excl maths)</c:v>
                </c:pt>
                <c:pt idx="33">
                  <c:v>Science (excl maths)</c:v>
                </c:pt>
                <c:pt idx="34">
                  <c:v>Science (excl maths)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</c:strCache>
            </c:strRef>
          </c:cat>
          <c:val>
            <c:numRef>
              <c:f>Sheet1!$C$2:$C$40</c:f>
              <c:numCache>
                <c:formatCode>_(* #,##0.00_);_(* \(#,##0.00\);_(* "-"??_);_(@_)</c:formatCode>
                <c:ptCount val="39"/>
                <c:pt idx="0">
                  <c:v>89.111606038109386</c:v>
                </c:pt>
                <c:pt idx="1">
                  <c:v>90.620411160058751</c:v>
                </c:pt>
                <c:pt idx="2">
                  <c:v>90.929142542045781</c:v>
                </c:pt>
                <c:pt idx="4">
                  <c:v>79.279866400553956</c:v>
                </c:pt>
                <c:pt idx="5">
                  <c:v>83.945008965929475</c:v>
                </c:pt>
                <c:pt idx="6">
                  <c:v>85.051349204013775</c:v>
                </c:pt>
                <c:pt idx="8">
                  <c:v>73.060258441335336</c:v>
                </c:pt>
                <c:pt idx="9">
                  <c:v>74.790839178568405</c:v>
                </c:pt>
                <c:pt idx="10">
                  <c:v>77.456477798787247</c:v>
                </c:pt>
                <c:pt idx="12">
                  <c:v>70.614417029511372</c:v>
                </c:pt>
                <c:pt idx="13">
                  <c:v>70.607541390124723</c:v>
                </c:pt>
                <c:pt idx="14">
                  <c:v>66.602779108768573</c:v>
                </c:pt>
                <c:pt idx="16">
                  <c:v>59.116422234292962</c:v>
                </c:pt>
                <c:pt idx="17">
                  <c:v>62.5984251968504</c:v>
                </c:pt>
                <c:pt idx="18">
                  <c:v>56.717890878330756</c:v>
                </c:pt>
                <c:pt idx="20">
                  <c:v>54.280908326324642</c:v>
                </c:pt>
                <c:pt idx="21">
                  <c:v>51.807794647049619</c:v>
                </c:pt>
                <c:pt idx="22">
                  <c:v>46.209036261392285</c:v>
                </c:pt>
                <c:pt idx="24">
                  <c:v>54.840703489352137</c:v>
                </c:pt>
                <c:pt idx="25">
                  <c:v>53.05555555555555</c:v>
                </c:pt>
                <c:pt idx="26">
                  <c:v>49.937052972344809</c:v>
                </c:pt>
                <c:pt idx="28">
                  <c:v>39.880578252671278</c:v>
                </c:pt>
                <c:pt idx="29">
                  <c:v>41.024198086662913</c:v>
                </c:pt>
                <c:pt idx="30">
                  <c:v>39.938598939436233</c:v>
                </c:pt>
                <c:pt idx="32">
                  <c:v>35.972154767686582</c:v>
                </c:pt>
                <c:pt idx="33">
                  <c:v>38.002656042496682</c:v>
                </c:pt>
                <c:pt idx="34">
                  <c:v>32.943863189760478</c:v>
                </c:pt>
                <c:pt idx="36">
                  <c:v>20.777132648503798</c:v>
                </c:pt>
                <c:pt idx="37">
                  <c:v>22.592141048485416</c:v>
                </c:pt>
                <c:pt idx="38">
                  <c:v>20.68024559009843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37-3842-9DC2-B98BAAE5F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54088" y="1077913"/>
            <a:ext cx="118491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7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17593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87192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56791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/>
              <a:t>Y-axis: Graduates working in top 3 managerial, professional or technical occupation, proportion of working graduates. 25-34 year </a:t>
            </a:r>
            <a:r>
              <a:rPr lang="en-AU" sz="2000" dirty="0" err="1"/>
              <a:t>olds</a:t>
            </a:r>
            <a:r>
              <a:rPr lang="en-AU" sz="2000" dirty="0"/>
              <a:t>.</a:t>
            </a:r>
            <a:endParaRPr lang="en-AU" dirty="0"/>
          </a:p>
          <a:p>
            <a:r>
              <a:rPr lang="en-AU" dirty="0"/>
              <a:t>Notes: 25-34 year-olds with a bachelor degree in the specified field. Relevant is a proportion of people employed, ignoring unemployed and those who are not in the labour force. Science excludes maths.</a:t>
            </a:r>
          </a:p>
          <a:p>
            <a:r>
              <a:rPr lang="en-AU" dirty="0"/>
              <a:t>Source: ABS Census 2006, 2011 and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/>
              <a:t>Y-axis: Graduates working in top 3 managerial, professional or technical occupation, proportion of graduates. 25-34 year </a:t>
            </a:r>
            <a:r>
              <a:rPr lang="en-AU" sz="2000" dirty="0" err="1"/>
              <a:t>olds</a:t>
            </a:r>
            <a:r>
              <a:rPr lang="en-AU" sz="2000" dirty="0"/>
              <a:t>.</a:t>
            </a:r>
            <a:endParaRPr lang="en-AU" dirty="0"/>
          </a:p>
          <a:p>
            <a:r>
              <a:rPr lang="en-AU" dirty="0"/>
              <a:t>Notes: 25-34 year-olds with a bachelor degree in the specified field. Science excludes maths.</a:t>
            </a:r>
          </a:p>
          <a:p>
            <a:r>
              <a:rPr lang="en-AU" dirty="0"/>
              <a:t>Source: ABS Census 2006, 2011 and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115538"/>
            <a:ext cx="17971894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318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636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5954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272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395" b="1">
          <a:solidFill>
            <a:schemeClr val="tx1"/>
          </a:solidFill>
          <a:latin typeface="+mn-lt"/>
          <a:ea typeface="+mn-ea"/>
          <a:cs typeface="+mn-cs"/>
        </a:defRPr>
      </a:lvl1pPr>
      <a:lvl2pPr marL="208662" indent="-2068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395">
          <a:solidFill>
            <a:schemeClr val="tx1"/>
          </a:solidFill>
          <a:latin typeface="+mn-lt"/>
          <a:ea typeface="+mn-ea"/>
        </a:defRPr>
      </a:lvl2pPr>
      <a:lvl3pPr marL="469028" indent="-25851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395">
          <a:solidFill>
            <a:schemeClr val="tx1"/>
          </a:solidFill>
          <a:latin typeface="+mn-lt"/>
          <a:ea typeface="+mn-ea"/>
        </a:defRPr>
      </a:lvl3pPr>
      <a:lvl4pPr marL="651837" indent="-16619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395">
          <a:solidFill>
            <a:schemeClr val="tx1"/>
          </a:solidFill>
          <a:latin typeface="+mn-lt"/>
          <a:ea typeface="+mn-ea"/>
        </a:defRPr>
      </a:lvl4pPr>
      <a:lvl5pPr marL="91774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5pPr>
      <a:lvl6pPr marL="144955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6pPr>
      <a:lvl7pPr marL="198136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7pPr>
      <a:lvl8pPr marL="251317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8pPr>
      <a:lvl9pPr marL="3044982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2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4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5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6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67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48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5E8EB348-F3F6-8947-9CBE-075BCF03F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422457"/>
              </p:ext>
            </p:extLst>
          </p:nvPr>
        </p:nvGraphicFramePr>
        <p:xfrm>
          <a:off x="-105074" y="0"/>
          <a:ext cx="17648537" cy="66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5CBF501-BA29-A14F-935A-FE471EF849E2}"/>
              </a:ext>
            </a:extLst>
          </p:cNvPr>
          <p:cNvSpPr/>
          <p:nvPr/>
        </p:nvSpPr>
        <p:spPr bwMode="auto">
          <a:xfrm>
            <a:off x="1384462" y="898312"/>
            <a:ext cx="853307" cy="3044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b="1" dirty="0">
                <a:solidFill>
                  <a:schemeClr val="accent3"/>
                </a:solidFill>
              </a:rPr>
              <a:t>Male</a:t>
            </a:r>
            <a:endParaRPr kumimoji="0" lang="en-AU" sz="1800" b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305C6-150A-4F4F-8569-A858A826260A}"/>
              </a:ext>
            </a:extLst>
          </p:cNvPr>
          <p:cNvSpPr/>
          <p:nvPr/>
        </p:nvSpPr>
        <p:spPr bwMode="auto">
          <a:xfrm>
            <a:off x="1445066" y="596203"/>
            <a:ext cx="792703" cy="3044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b="1" dirty="0">
                <a:solidFill>
                  <a:schemeClr val="accent2"/>
                </a:solidFill>
              </a:rPr>
              <a:t>Female</a:t>
            </a:r>
            <a:endParaRPr kumimoji="0" lang="en-AU" sz="1800" b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F76856-69CD-6F4E-8D01-5B673597C1B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5781" y="688442"/>
            <a:ext cx="65573" cy="296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F04B3-71B6-2D4A-8E54-294B73B495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66572" y="668575"/>
            <a:ext cx="70259" cy="2868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541C7F-7288-1340-B704-A55163F409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9877" y="679490"/>
            <a:ext cx="80708" cy="264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7E767-3D06-3A4E-A92A-4E847E319D76}"/>
              </a:ext>
            </a:extLst>
          </p:cNvPr>
          <p:cNvSpPr txBox="1"/>
          <p:nvPr/>
        </p:nvSpPr>
        <p:spPr>
          <a:xfrm>
            <a:off x="3673414" y="435720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9CA59-9C75-7649-8108-03DD90FF2740}"/>
              </a:ext>
            </a:extLst>
          </p:cNvPr>
          <p:cNvSpPr txBox="1"/>
          <p:nvPr/>
        </p:nvSpPr>
        <p:spPr>
          <a:xfrm>
            <a:off x="4278053" y="438895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6"/>
                </a:solidFill>
              </a:rPr>
              <a:t>‘11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5CFAB-4FF3-9C4F-B931-943047107404}"/>
              </a:ext>
            </a:extLst>
          </p:cNvPr>
          <p:cNvSpPr txBox="1"/>
          <p:nvPr/>
        </p:nvSpPr>
        <p:spPr>
          <a:xfrm>
            <a:off x="4700781" y="439143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6"/>
                </a:solidFill>
              </a:rPr>
              <a:t>‘16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D39DFD-E7C6-A343-ADBF-6B940EE47DFA}"/>
              </a:ext>
            </a:extLst>
          </p:cNvPr>
          <p:cNvGrpSpPr/>
          <p:nvPr/>
        </p:nvGrpSpPr>
        <p:grpSpPr>
          <a:xfrm>
            <a:off x="295903" y="6580882"/>
            <a:ext cx="17368350" cy="286449"/>
            <a:chOff x="295903" y="6193909"/>
            <a:chExt cx="17368350" cy="28644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FF6136-2C16-DA4F-BD6E-C50B76465454}"/>
                </a:ext>
              </a:extLst>
            </p:cNvPr>
            <p:cNvSpPr/>
            <p:nvPr/>
          </p:nvSpPr>
          <p:spPr bwMode="auto">
            <a:xfrm>
              <a:off x="29590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Medicine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1E52CD-CA53-EE44-A402-340BD2D209EB}"/>
                </a:ext>
              </a:extLst>
            </p:cNvPr>
            <p:cNvSpPr/>
            <p:nvPr/>
          </p:nvSpPr>
          <p:spPr bwMode="auto">
            <a:xfrm>
              <a:off x="205963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Nursing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ED7570-4997-C94B-9843-C656E636C942}"/>
                </a:ext>
              </a:extLst>
            </p:cNvPr>
            <p:cNvSpPr/>
            <p:nvPr/>
          </p:nvSpPr>
          <p:spPr bwMode="auto">
            <a:xfrm>
              <a:off x="3838959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Education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DED70-27AC-CD4D-816F-52466D048586}"/>
                </a:ext>
              </a:extLst>
            </p:cNvPr>
            <p:cNvSpPr/>
            <p:nvPr/>
          </p:nvSpPr>
          <p:spPr bwMode="auto">
            <a:xfrm>
              <a:off x="5602689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Law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FC9E35-DF5F-8B4F-B5F5-AA58E2205C46}"/>
                </a:ext>
              </a:extLst>
            </p:cNvPr>
            <p:cNvSpPr/>
            <p:nvPr/>
          </p:nvSpPr>
          <p:spPr bwMode="auto">
            <a:xfrm>
              <a:off x="7380117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Engineering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75D4A3-57E1-4043-B146-A5DFB402158C}"/>
                </a:ext>
              </a:extLst>
            </p:cNvPr>
            <p:cNvSpPr/>
            <p:nvPr/>
          </p:nvSpPr>
          <p:spPr bwMode="auto">
            <a:xfrm>
              <a:off x="9143847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IT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966BEE-2019-C441-BAAC-AA12C264623E}"/>
                </a:ext>
              </a:extLst>
            </p:cNvPr>
            <p:cNvSpPr/>
            <p:nvPr/>
          </p:nvSpPr>
          <p:spPr bwMode="auto">
            <a:xfrm>
              <a:off x="1092317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Commerce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6D37A6-0C21-7E4A-8DEA-476860CF6357}"/>
                </a:ext>
              </a:extLst>
            </p:cNvPr>
            <p:cNvSpPr/>
            <p:nvPr/>
          </p:nvSpPr>
          <p:spPr bwMode="auto">
            <a:xfrm>
              <a:off x="12516147" y="6193909"/>
              <a:ext cx="1812868" cy="28644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Performing arts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D4651-C415-E240-A0D4-95701BE5364C}"/>
                </a:ext>
              </a:extLst>
            </p:cNvPr>
            <p:cNvSpPr/>
            <p:nvPr/>
          </p:nvSpPr>
          <p:spPr bwMode="auto">
            <a:xfrm>
              <a:off x="1446036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1800" dirty="0"/>
                <a:t>Science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577159-8FD9-554C-9125-4F437BE5D6CA}"/>
                </a:ext>
              </a:extLst>
            </p:cNvPr>
            <p:cNvSpPr/>
            <p:nvPr/>
          </p:nvSpPr>
          <p:spPr bwMode="auto">
            <a:xfrm>
              <a:off x="1622409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Humanities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F183AD-F3AA-7646-97BB-AFB1AA2D29C4}"/>
              </a:ext>
            </a:extLst>
          </p:cNvPr>
          <p:cNvSpPr/>
          <p:nvPr/>
        </p:nvSpPr>
        <p:spPr bwMode="auto">
          <a:xfrm>
            <a:off x="273473" y="7255788"/>
            <a:ext cx="1656927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1. Health professional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2. Eng.</a:t>
            </a: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science </a:t>
            </a: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prof’l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3. Education professional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DE749-E821-7C40-9B67-24EB5A38DF40}"/>
              </a:ext>
            </a:extLst>
          </p:cNvPr>
          <p:cNvSpPr/>
          <p:nvPr/>
        </p:nvSpPr>
        <p:spPr bwMode="auto">
          <a:xfrm>
            <a:off x="2059633" y="7267478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Health professional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48C0A9-66CA-494B-8EC8-C9DDE81F3E39}"/>
              </a:ext>
            </a:extLst>
          </p:cNvPr>
          <p:cNvSpPr/>
          <p:nvPr/>
        </p:nvSpPr>
        <p:spPr bwMode="auto">
          <a:xfrm>
            <a:off x="3838959" y="7267478"/>
            <a:ext cx="1481186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Education professional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algn="ctr"/>
            <a:endParaRPr lang="en-AU" sz="1400" dirty="0">
              <a:solidFill>
                <a:schemeClr val="accent6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6BDB4-00E6-0449-BF6C-F59CE7FF01D0}"/>
              </a:ext>
            </a:extLst>
          </p:cNvPr>
          <p:cNvSpPr/>
          <p:nvPr/>
        </p:nvSpPr>
        <p:spPr bwMode="auto">
          <a:xfrm>
            <a:off x="5602396" y="7267478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Legal/welfare prof’l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261EB-DD35-154F-80E2-5B5715ED60E0}"/>
              </a:ext>
            </a:extLst>
          </p:cNvPr>
          <p:cNvSpPr/>
          <p:nvPr/>
        </p:nvSpPr>
        <p:spPr bwMode="auto">
          <a:xfrm>
            <a:off x="7331571" y="7244637"/>
            <a:ext cx="1543023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Eng./science prof’l</a:t>
            </a:r>
          </a:p>
          <a:p>
            <a:pPr algn="ctr"/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Specialis</a:t>
            </a: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 manager</a:t>
            </a:r>
          </a:p>
          <a:p>
            <a:pPr algn="ctr"/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ICT professional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E0352-E8B2-9847-9949-C7A9894DC0DC}"/>
              </a:ext>
            </a:extLst>
          </p:cNvPr>
          <p:cNvSpPr/>
          <p:nvPr/>
        </p:nvSpPr>
        <p:spPr bwMode="auto">
          <a:xfrm>
            <a:off x="9148296" y="7251795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ICT professional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6F67B-4A06-2A4C-B53B-1076C803E7F2}"/>
              </a:ext>
            </a:extLst>
          </p:cNvPr>
          <p:cNvSpPr/>
          <p:nvPr/>
        </p:nvSpPr>
        <p:spPr bwMode="auto">
          <a:xfrm>
            <a:off x="10927622" y="7251795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Service manager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41262-8174-2645-ADBC-6E4993E20FC1}"/>
              </a:ext>
            </a:extLst>
          </p:cNvPr>
          <p:cNvSpPr/>
          <p:nvPr/>
        </p:nvSpPr>
        <p:spPr bwMode="auto">
          <a:xfrm>
            <a:off x="12691059" y="7251795"/>
            <a:ext cx="1476203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Education professional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Arts/media prof’l Service manager</a:t>
            </a:r>
          </a:p>
          <a:p>
            <a:pPr algn="ctr"/>
            <a:endParaRPr lang="en-AU" sz="1400" dirty="0">
              <a:solidFill>
                <a:schemeClr val="accent6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41F035-EEE9-854F-A007-8CDEC4851A4D}"/>
              </a:ext>
            </a:extLst>
          </p:cNvPr>
          <p:cNvSpPr/>
          <p:nvPr/>
        </p:nvSpPr>
        <p:spPr bwMode="auto">
          <a:xfrm>
            <a:off x="14464009" y="7228954"/>
            <a:ext cx="1496427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Eng./science prof’l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Eng/science technician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341B85-8340-FC4F-BA24-3C25310DE4C5}"/>
              </a:ext>
            </a:extLst>
          </p:cNvPr>
          <p:cNvSpPr/>
          <p:nvPr/>
        </p:nvSpPr>
        <p:spPr bwMode="auto">
          <a:xfrm>
            <a:off x="16183784" y="7228954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Legal/welfare prof’l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6201B2-FA97-B343-B740-D31B7870BCA4}"/>
              </a:ext>
            </a:extLst>
          </p:cNvPr>
          <p:cNvSpPr/>
          <p:nvPr/>
        </p:nvSpPr>
        <p:spPr bwMode="auto">
          <a:xfrm>
            <a:off x="229928" y="7012930"/>
            <a:ext cx="1485019" cy="2319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Top 3 jobs:</a:t>
            </a:r>
          </a:p>
        </p:txBody>
      </p:sp>
    </p:spTree>
    <p:extLst>
      <p:ext uri="{BB962C8B-B14F-4D97-AF65-F5344CB8AC3E}">
        <p14:creationId xmlns:p14="http://schemas.microsoft.com/office/powerpoint/2010/main" val="40706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5E8EB348-F3F6-8947-9CBE-075BCF03F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288232"/>
              </p:ext>
            </p:extLst>
          </p:nvPr>
        </p:nvGraphicFramePr>
        <p:xfrm>
          <a:off x="-105074" y="0"/>
          <a:ext cx="17648537" cy="662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5CBF501-BA29-A14F-935A-FE471EF849E2}"/>
              </a:ext>
            </a:extLst>
          </p:cNvPr>
          <p:cNvSpPr/>
          <p:nvPr/>
        </p:nvSpPr>
        <p:spPr bwMode="auto">
          <a:xfrm>
            <a:off x="1359062" y="1076112"/>
            <a:ext cx="853307" cy="3044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b="1" dirty="0">
                <a:solidFill>
                  <a:schemeClr val="accent3"/>
                </a:solidFill>
              </a:rPr>
              <a:t>Male</a:t>
            </a:r>
            <a:endParaRPr kumimoji="0" lang="en-AU" sz="1800" b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305C6-150A-4F4F-8569-A858A826260A}"/>
              </a:ext>
            </a:extLst>
          </p:cNvPr>
          <p:cNvSpPr/>
          <p:nvPr/>
        </p:nvSpPr>
        <p:spPr bwMode="auto">
          <a:xfrm>
            <a:off x="1419666" y="1332803"/>
            <a:ext cx="792703" cy="3044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b="1" dirty="0">
                <a:solidFill>
                  <a:schemeClr val="accent2"/>
                </a:solidFill>
              </a:rPr>
              <a:t>Female</a:t>
            </a:r>
            <a:endParaRPr kumimoji="0" lang="en-AU" sz="1800" b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F76856-69CD-6F4E-8D01-5B673597C1B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47374" y="1076112"/>
            <a:ext cx="43982" cy="176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F04B3-71B6-2D4A-8E54-294B73B495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0282" y="1051859"/>
            <a:ext cx="36550" cy="171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541C7F-7288-1340-B704-A55163F409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42541" y="1081741"/>
            <a:ext cx="46272" cy="1640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7E767-3D06-3A4E-A92A-4E847E319D76}"/>
              </a:ext>
            </a:extLst>
          </p:cNvPr>
          <p:cNvSpPr txBox="1"/>
          <p:nvPr/>
        </p:nvSpPr>
        <p:spPr>
          <a:xfrm>
            <a:off x="3691343" y="822801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9CA59-9C75-7649-8108-03DD90FF2740}"/>
              </a:ext>
            </a:extLst>
          </p:cNvPr>
          <p:cNvSpPr txBox="1"/>
          <p:nvPr/>
        </p:nvSpPr>
        <p:spPr>
          <a:xfrm>
            <a:off x="4295982" y="825976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6"/>
                </a:solidFill>
              </a:rPr>
              <a:t>‘11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5CFAB-4FF3-9C4F-B931-943047107404}"/>
              </a:ext>
            </a:extLst>
          </p:cNvPr>
          <p:cNvSpPr txBox="1"/>
          <p:nvPr/>
        </p:nvSpPr>
        <p:spPr>
          <a:xfrm>
            <a:off x="4718710" y="826224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6"/>
                </a:solidFill>
              </a:rPr>
              <a:t>‘16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D39DFD-E7C6-A343-ADBF-6B940EE47DFA}"/>
              </a:ext>
            </a:extLst>
          </p:cNvPr>
          <p:cNvGrpSpPr/>
          <p:nvPr/>
        </p:nvGrpSpPr>
        <p:grpSpPr>
          <a:xfrm>
            <a:off x="295903" y="6580882"/>
            <a:ext cx="17368350" cy="286449"/>
            <a:chOff x="295903" y="6193909"/>
            <a:chExt cx="17368350" cy="28644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FF6136-2C16-DA4F-BD6E-C50B76465454}"/>
                </a:ext>
              </a:extLst>
            </p:cNvPr>
            <p:cNvSpPr/>
            <p:nvPr/>
          </p:nvSpPr>
          <p:spPr bwMode="auto">
            <a:xfrm>
              <a:off x="29590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Medicine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1E52CD-CA53-EE44-A402-340BD2D209EB}"/>
                </a:ext>
              </a:extLst>
            </p:cNvPr>
            <p:cNvSpPr/>
            <p:nvPr/>
          </p:nvSpPr>
          <p:spPr bwMode="auto">
            <a:xfrm>
              <a:off x="205963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Nursing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ED7570-4997-C94B-9843-C656E636C942}"/>
                </a:ext>
              </a:extLst>
            </p:cNvPr>
            <p:cNvSpPr/>
            <p:nvPr/>
          </p:nvSpPr>
          <p:spPr bwMode="auto">
            <a:xfrm>
              <a:off x="3838959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Education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DED70-27AC-CD4D-816F-52466D048586}"/>
                </a:ext>
              </a:extLst>
            </p:cNvPr>
            <p:cNvSpPr/>
            <p:nvPr/>
          </p:nvSpPr>
          <p:spPr bwMode="auto">
            <a:xfrm>
              <a:off x="5602689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Law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FC9E35-DF5F-8B4F-B5F5-AA58E2205C46}"/>
                </a:ext>
              </a:extLst>
            </p:cNvPr>
            <p:cNvSpPr/>
            <p:nvPr/>
          </p:nvSpPr>
          <p:spPr bwMode="auto">
            <a:xfrm>
              <a:off x="7380117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Engineering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75D4A3-57E1-4043-B146-A5DFB402158C}"/>
                </a:ext>
              </a:extLst>
            </p:cNvPr>
            <p:cNvSpPr/>
            <p:nvPr/>
          </p:nvSpPr>
          <p:spPr bwMode="auto">
            <a:xfrm>
              <a:off x="9143847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IT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966BEE-2019-C441-BAAC-AA12C264623E}"/>
                </a:ext>
              </a:extLst>
            </p:cNvPr>
            <p:cNvSpPr/>
            <p:nvPr/>
          </p:nvSpPr>
          <p:spPr bwMode="auto">
            <a:xfrm>
              <a:off x="1092317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Commerce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6D37A6-0C21-7E4A-8DEA-476860CF6357}"/>
                </a:ext>
              </a:extLst>
            </p:cNvPr>
            <p:cNvSpPr/>
            <p:nvPr/>
          </p:nvSpPr>
          <p:spPr bwMode="auto">
            <a:xfrm>
              <a:off x="12516147" y="6193909"/>
              <a:ext cx="1812868" cy="28644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Performing arts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D4651-C415-E240-A0D4-95701BE5364C}"/>
                </a:ext>
              </a:extLst>
            </p:cNvPr>
            <p:cNvSpPr/>
            <p:nvPr/>
          </p:nvSpPr>
          <p:spPr bwMode="auto">
            <a:xfrm>
              <a:off x="1446036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1800" dirty="0"/>
                <a:t>Science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577159-8FD9-554C-9125-4F437BE5D6CA}"/>
                </a:ext>
              </a:extLst>
            </p:cNvPr>
            <p:cNvSpPr/>
            <p:nvPr/>
          </p:nvSpPr>
          <p:spPr bwMode="auto">
            <a:xfrm>
              <a:off x="16224093" y="6193909"/>
              <a:ext cx="1440160" cy="2429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Humanities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F183AD-F3AA-7646-97BB-AFB1AA2D29C4}"/>
              </a:ext>
            </a:extLst>
          </p:cNvPr>
          <p:cNvSpPr/>
          <p:nvPr/>
        </p:nvSpPr>
        <p:spPr bwMode="auto">
          <a:xfrm>
            <a:off x="273473" y="7255788"/>
            <a:ext cx="1656927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1. Health professional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2. Eng.</a:t>
            </a: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science </a:t>
            </a: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prof’l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3. Education professional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DE749-E821-7C40-9B67-24EB5A38DF40}"/>
              </a:ext>
            </a:extLst>
          </p:cNvPr>
          <p:cNvSpPr/>
          <p:nvPr/>
        </p:nvSpPr>
        <p:spPr bwMode="auto">
          <a:xfrm>
            <a:off x="2059633" y="7267478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Health professional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48C0A9-66CA-494B-8EC8-C9DDE81F3E39}"/>
              </a:ext>
            </a:extLst>
          </p:cNvPr>
          <p:cNvSpPr/>
          <p:nvPr/>
        </p:nvSpPr>
        <p:spPr bwMode="auto">
          <a:xfrm>
            <a:off x="3838959" y="7267478"/>
            <a:ext cx="1481186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Education professional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algn="ctr"/>
            <a:endParaRPr lang="en-AU" sz="1400" dirty="0">
              <a:solidFill>
                <a:schemeClr val="accent6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6BDB4-00E6-0449-BF6C-F59CE7FF01D0}"/>
              </a:ext>
            </a:extLst>
          </p:cNvPr>
          <p:cNvSpPr/>
          <p:nvPr/>
        </p:nvSpPr>
        <p:spPr bwMode="auto">
          <a:xfrm>
            <a:off x="5602396" y="7267478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Legal/welfare prof’l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261EB-DD35-154F-80E2-5B5715ED60E0}"/>
              </a:ext>
            </a:extLst>
          </p:cNvPr>
          <p:cNvSpPr/>
          <p:nvPr/>
        </p:nvSpPr>
        <p:spPr bwMode="auto">
          <a:xfrm>
            <a:off x="7331571" y="7244637"/>
            <a:ext cx="1543023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Eng./science prof’l</a:t>
            </a:r>
          </a:p>
          <a:p>
            <a:pPr algn="ctr"/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Specialis</a:t>
            </a: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 manager</a:t>
            </a:r>
          </a:p>
          <a:p>
            <a:pPr algn="ctr"/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ICT professional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E0352-E8B2-9847-9949-C7A9894DC0DC}"/>
              </a:ext>
            </a:extLst>
          </p:cNvPr>
          <p:cNvSpPr/>
          <p:nvPr/>
        </p:nvSpPr>
        <p:spPr bwMode="auto">
          <a:xfrm>
            <a:off x="9148296" y="7251795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ICT professional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6F67B-4A06-2A4C-B53B-1076C803E7F2}"/>
              </a:ext>
            </a:extLst>
          </p:cNvPr>
          <p:cNvSpPr/>
          <p:nvPr/>
        </p:nvSpPr>
        <p:spPr bwMode="auto">
          <a:xfrm>
            <a:off x="10927622" y="7251795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Service manager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41262-8174-2645-ADBC-6E4993E20FC1}"/>
              </a:ext>
            </a:extLst>
          </p:cNvPr>
          <p:cNvSpPr/>
          <p:nvPr/>
        </p:nvSpPr>
        <p:spPr bwMode="auto">
          <a:xfrm>
            <a:off x="12691059" y="7251795"/>
            <a:ext cx="1476203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Education professional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Arts/media prof’l Service manager</a:t>
            </a:r>
          </a:p>
          <a:p>
            <a:pPr algn="ctr"/>
            <a:endParaRPr lang="en-AU" sz="1400" dirty="0">
              <a:solidFill>
                <a:schemeClr val="accent6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41F035-EEE9-854F-A007-8CDEC4851A4D}"/>
              </a:ext>
            </a:extLst>
          </p:cNvPr>
          <p:cNvSpPr/>
          <p:nvPr/>
        </p:nvSpPr>
        <p:spPr bwMode="auto">
          <a:xfrm>
            <a:off x="14464009" y="7228954"/>
            <a:ext cx="1496427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Eng./science prof’l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Eng/science technician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341B85-8340-FC4F-BA24-3C25310DE4C5}"/>
              </a:ext>
            </a:extLst>
          </p:cNvPr>
          <p:cNvSpPr/>
          <p:nvPr/>
        </p:nvSpPr>
        <p:spPr bwMode="auto">
          <a:xfrm>
            <a:off x="16183784" y="7228954"/>
            <a:ext cx="1444931" cy="905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Business/HR prof’l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Specialist manager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Legal/welfare prof’l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6201B2-FA97-B343-B740-D31B7870BCA4}"/>
              </a:ext>
            </a:extLst>
          </p:cNvPr>
          <p:cNvSpPr/>
          <p:nvPr/>
        </p:nvSpPr>
        <p:spPr bwMode="auto">
          <a:xfrm>
            <a:off x="229928" y="7012930"/>
            <a:ext cx="1485019" cy="2319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Top 3 jobs:</a:t>
            </a:r>
          </a:p>
        </p:txBody>
      </p:sp>
    </p:spTree>
    <p:extLst>
      <p:ext uri="{BB962C8B-B14F-4D97-AF65-F5344CB8AC3E}">
        <p14:creationId xmlns:p14="http://schemas.microsoft.com/office/powerpoint/2010/main" val="3345438504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378</TotalTime>
  <Words>347</Words>
  <Application>Microsoft Macintosh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Arial Narrow</vt:lpstr>
      <vt:lpstr>NEW IMPROVED Charts for REPORTS 16 MAY 2016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46</cp:revision>
  <cp:lastPrinted>2018-07-31T02:13:31Z</cp:lastPrinted>
  <dcterms:created xsi:type="dcterms:W3CDTF">2018-07-30T03:54:33Z</dcterms:created>
  <dcterms:modified xsi:type="dcterms:W3CDTF">2018-08-02T07:23:01Z</dcterms:modified>
</cp:coreProperties>
</file>