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78" r:id="rId4"/>
    <p:sldId id="280" r:id="rId5"/>
    <p:sldId id="284" r:id="rId6"/>
    <p:sldId id="285" r:id="rId7"/>
    <p:sldId id="286" r:id="rId8"/>
    <p:sldId id="287" r:id="rId9"/>
    <p:sldId id="288" r:id="rId10"/>
    <p:sldId id="293" r:id="rId11"/>
    <p:sldId id="289" r:id="rId12"/>
    <p:sldId id="290" r:id="rId13"/>
    <p:sldId id="291" r:id="rId14"/>
    <p:sldId id="292" r:id="rId15"/>
    <p:sldId id="294" r:id="rId16"/>
    <p:sldId id="29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6E9E8-1196-6D41-BDBF-41E46DFCC23C}" v="620" dt="2024-09-06T11:33:45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>
      <p:cViewPr varScale="1">
        <p:scale>
          <a:sx n="107" d="100"/>
          <a:sy n="107" d="100"/>
        </p:scale>
        <p:origin x="14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9A69B-B545-7C4A-98AA-DCE2FA3A4350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3A091-B49C-3541-8291-AADC7DAD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70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701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62326-11DC-4886-3610-BB68C06DD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51FA476-1F21-54A4-CB98-4AF607132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00A8A01-B6E6-7F85-8825-5BBCB5A67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555E52-87C7-D3BA-351A-80EE0B25DD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099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095F5-9E8A-CA51-34BB-7A2BE7556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E49CA84-F3D9-D11B-8A9D-8718F2086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252AC5E-F902-036D-42FB-4DD1B2CE2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50E473-9606-E488-72C5-8B1970FB3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766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2D4F7-A19C-6881-B84A-BAD65DEFF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4F60A02-2768-8BB6-4A32-CA2C7B0EA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F35A550-155D-76FE-61E5-1B2FF32CA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A55C05-948E-4A0E-E943-A383E1015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52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B6754-C6FF-051D-F95D-FB0F414BF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37A955A-C29A-DB41-B602-0660F1687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0EB0D55-0AE8-5A6A-B440-F4E924FBA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4B204E-B014-CDE8-37E3-81F7011D5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973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5F0CA-A023-B214-2A2F-0A6372112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1C96E7B-75AA-740D-64F0-D01D236FC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55A898-6FEC-039E-3D22-36CBD98E0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B98784-645C-E72F-1527-2643D5799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568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8726B-E6B0-DB68-5E44-D032F8523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2F6AABC-10AE-F9F9-085B-FD8EB8C44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DF5661-69AC-9370-62B9-E32D1E4DD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2A4DD2-9409-2D47-DD27-1551EBF1E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287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22938-177C-CF6B-5F39-18CED4E5E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B1BFFE-902F-ABF5-EB50-602DD9BDD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692D64B-B0E4-4F67-18B1-28D66FA96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B44736-7321-0A7D-08CC-D40828517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639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FFA1C-AB84-2144-92F2-482CA5B71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6C563C-54FD-D60A-171B-757D493A4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EFA483-39D7-A5D0-0442-5E296FFFB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5BC3CF-E696-0D43-C767-8C37FB467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4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660CE-BAC6-ED3E-8677-5CE64D6AD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2A1520-4E34-BFC1-4886-B1E31FC8C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EEB88A-7C41-96F7-BFF3-173184405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08F6BE-DAA5-E360-9C33-5C572228B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809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3B9D7-0F24-2436-2060-F6B05074B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B09DA7A-6942-04B9-A1C6-9AB93EFBEC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D600398-CD95-B2FE-5E4F-D3E6ACAFD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80FBBF-CF26-E02A-3DA5-740B0E4F3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10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973B8-2709-627C-518F-EAB2F4238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033F2E1-F4E5-A907-6285-44C3CDAD9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AD3AE8F-F63A-CD3E-CC2A-A264815CD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A23661-EDCE-0726-2950-418CA62BE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619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2824-71F3-1B8E-EFF5-D543C6A2C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4F0BD0-033A-61D4-6E16-F24ADA2FE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632F152-B584-B760-40BE-FDB56ED31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8A79E8-F0A0-8EB2-9D42-30179B499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45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CE11-1509-4185-3FAB-7FCDB61B2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79FFCC5-03FB-A00E-DDB6-4756C76BB1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5D4B1A-7F20-FF89-26A9-2A94E4F8E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AB0923-5041-4C12-8914-5AD1391B5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09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6952B-F72D-6440-E4CD-F999DF7E7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472D1B9-1625-E9C5-71BD-E49E3080D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0F41F5-4F25-CA84-7E27-2130AF636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5532A-F2EB-B3A0-527E-8D8BF9C86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44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0F2E-6648-8798-15F1-10FD30A50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FED986-0BE8-92A7-9CE9-2CDAE7D12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CE21EEC-3223-B096-6254-6E4C44760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BD81B-219E-F8AD-6449-9FC8C8A14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3A091-B49C-3541-8291-AADC7DADD57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10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C18B3-556B-001B-E011-7EAE35A86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F77C58-D825-27D1-3C48-9BE0893DA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A996F-81CE-C16B-C43D-4799E4B4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6A8B-9D61-D544-8697-8925B86A2506}" type="datetime1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E9E0A-18C5-2FD7-3B3B-CACA2034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95C2F5-9225-426A-4790-E5DBE29A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1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B4006-B3AA-05D5-C8FB-29998539E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953340-A4E6-5829-3FC8-B4806F46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7E3F91-5E85-2550-1180-5070D8D5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3F885-C400-5B4E-A1B3-263102A5237E}" type="datetime1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88FB1C-9934-802B-D2F8-E0275341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CB6C7-CECA-4121-7C1C-FB2FD3C3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73B21A-66A3-B1E1-6926-09F464DD5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6CEBFF-F3B6-D8AB-F6FA-732DE2F0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4DE33B-2AAB-858F-3FF1-0B882D45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D2FC8-C34D-F241-8F48-C7491493742E}" type="datetime1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482517-E192-11B8-BF20-11846AB5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AF69C-C677-8B01-DFF8-604AA905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39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F1CC2-B5A2-B06E-03D2-725F73E5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08CCA-EE0A-90AD-0599-A66C1409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1B66E-1A35-B001-9CCF-7E6538C4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86CA-B1C3-B24C-A798-8E70DC8D136D}" type="datetime1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A1AB1-E77E-907D-4420-1BB11BBF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8F934-653B-A87B-6964-E7A76A6D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20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46D14-17A9-9549-A42C-9D749CF4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728A76-8C18-570A-C4A9-7D4E46085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43F1B3-61F8-785D-21E1-462ADD36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353F-2BEF-2D40-A061-19E40260FADA}" type="datetime1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51802-91EA-716B-EE6D-6000F125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D4EDA-AF18-4B64-C2CF-E550946A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07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7E9AC-6414-C954-608A-12DB2C05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BEF2-3963-7A18-3959-B71959F5D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BFF049-5BAE-1030-F735-000A6F79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DE8920-D9BB-E4D8-B936-6224A971B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730A-3433-7646-8704-7E88950DBD60}" type="datetime1">
              <a:rPr lang="de-DE" smtClean="0"/>
              <a:t>07.05.25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B4C40B-E0C0-0520-6FC6-18B3F34D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AFEA12-7BB3-986B-D931-787ADBC1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98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037FB-181E-E502-A0B5-29624C87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0AD707-72F8-5808-6C6F-C3C0E844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F6744D-E434-031D-DB00-BD7F71361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696C95-F8E4-2D27-BFA5-BC487AA0F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44B4FC-2610-87BA-BD21-FAFF88E24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948404-5ABB-C68C-5C55-FB67D8F4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7DDE-89DD-E444-82BD-318DA60E6A56}" type="datetime1">
              <a:rPr lang="de-DE" smtClean="0"/>
              <a:t>07.05.25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CAFB79-FD61-FED1-6F4E-49460B56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0B8768-7679-710B-AD9C-1461E6FC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73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5EE10-A179-0A53-9CD9-A6254FF3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D33C95-4CF3-C03C-C05F-B75A64D6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0402-86EE-D84B-8C58-4B49B874034C}" type="datetime1">
              <a:rPr lang="de-DE" smtClean="0"/>
              <a:t>07.05.25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8C3A5-77C8-D067-B628-4070E3DA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618947-96F5-8B42-9A85-FBC540DA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52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B82B90-CFD3-C113-7398-1D94F230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CF69F-DA1E-6749-9F24-8E5FAF9DA952}" type="datetime1">
              <a:rPr lang="de-DE" smtClean="0"/>
              <a:t>07.05.25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043385-C4FE-25ED-EC97-5EBDB69E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FE76A0-A1DC-6D64-D3B2-F9AC3A4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94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16817-1E02-59A4-DC65-659D43EF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644F3B-3BDD-83AF-1384-5B849F94F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A41CF3-1D80-93E0-05F0-28F151C1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8CAF57-5D4C-3D0B-5394-0045D35D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424C7-AF79-9446-82CE-6EEB2B5E05E2}" type="datetime1">
              <a:rPr lang="de-DE" smtClean="0"/>
              <a:t>07.05.25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EEFD50-69E3-C4DB-D2EA-5DA3BDD6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17552B-F3D4-359C-58A9-FF31F1AB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55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F79C2-44E4-397F-1E1A-7C641F6E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141E85-A097-7070-41FF-369C3360E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EFB54-4B1F-9469-BEE6-5140E211F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B2B076-F9EF-4BD8-DAC1-975AE41C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DA13-9A8D-8E45-B93C-E27BE1DDD9FF}" type="datetime1">
              <a:rPr lang="de-DE" smtClean="0"/>
              <a:t>07.05.25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38EF57-02FB-AFCF-9AC0-AB704280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3CE001-66E7-0386-3F8A-F178272A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0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F3363C7-803C-2A26-9C9D-7335B27F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199D8B-BE75-608C-5708-4861AAFB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253733-A8DC-7121-6A38-3C410CEE9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5E268-DBF6-9A4C-958A-D0430BA56504}" type="datetime1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A28163-B782-3081-E637-81604EA6A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224BFA-5769-887F-BA7B-5504BB3DC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426AE-2729-8A41-89B1-4F0A0089CE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37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BC2B-134C-83E9-9A47-DF2F16B2D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FAE26C-AA34-B11F-F764-82A3C8E22A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Blau, Electric Blue (Farbe), Verschwommen enthält.&#10;&#10;Automatisch generierte Beschreibung">
            <a:extLst>
              <a:ext uri="{FF2B5EF4-FFF2-40B4-BE49-F238E27FC236}">
                <a16:creationId xmlns:a16="http://schemas.microsoft.com/office/drawing/2014/main" id="{D4DA72C8-F491-DD9D-27C4-0157467A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220341" cy="6858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1B33C60-302B-254D-4B51-1DF5139A6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5896" y="1409084"/>
            <a:ext cx="6716803" cy="31096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0CAB3FF-D1F5-190F-6C82-AF88BA3B1B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5345" y="290670"/>
            <a:ext cx="1695751" cy="78507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3B24BAE-5351-B030-ADE5-BD2DAA48B8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7399" y="78057"/>
            <a:ext cx="2383152" cy="110331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4137C5F-64BA-4F9B-2182-A7F9AF7F35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21744" y="128751"/>
            <a:ext cx="2164152" cy="100192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B87E0D4D-7709-B9D5-1F2B-05B4183C47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92787" y="37969"/>
            <a:ext cx="2164154" cy="1001923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F3A7F46-6EC9-9ABE-3351-17100E492A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834293" y="89728"/>
            <a:ext cx="2383152" cy="110331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5209694-47E5-02A4-6D27-FD516082B3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35045" y="113611"/>
            <a:ext cx="2211610" cy="1023893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10ECC33-52F5-2DE4-3828-260715F000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61848" y="99697"/>
            <a:ext cx="2267155" cy="104960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F7B60F2E-A7F9-2F5C-2ADE-C07B17345A5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22484" y="28638"/>
            <a:ext cx="2597076" cy="120235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E30F1C0B-2312-50BA-1D7A-C6CD6982B8FA}"/>
              </a:ext>
            </a:extLst>
          </p:cNvPr>
          <p:cNvSpPr txBox="1"/>
          <p:nvPr/>
        </p:nvSpPr>
        <p:spPr>
          <a:xfrm>
            <a:off x="411302" y="4668675"/>
            <a:ext cx="1138699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400" b="0" i="0">
                <a:solidFill>
                  <a:schemeClr val="bg1"/>
                </a:solidFill>
                <a:effectLst/>
                <a:latin typeface="Google Sans"/>
              </a:rPr>
              <a:t>Datenanalyse Das Erste und Dritte Programme</a:t>
            </a:r>
            <a:br>
              <a:rPr lang="de-DE" sz="4400" b="0" i="0">
                <a:solidFill>
                  <a:schemeClr val="bg1"/>
                </a:solidFill>
                <a:effectLst/>
                <a:latin typeface="Google Sans"/>
              </a:rPr>
            </a:br>
            <a:r>
              <a:rPr lang="de-DE" sz="4400" b="0" i="0">
                <a:solidFill>
                  <a:schemeClr val="bg1"/>
                </a:solidFill>
                <a:effectLst/>
                <a:latin typeface="Google Sans"/>
              </a:rPr>
              <a:t>2000 - 2023</a:t>
            </a:r>
            <a:endParaRPr lang="de-DE" sz="440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CAE72E-9A02-5CD7-B630-08C373E5DFE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905750" y="272575"/>
            <a:ext cx="1593251" cy="737616"/>
          </a:xfrm>
          <a:prstGeom prst="rect">
            <a:avLst/>
          </a:prstGeom>
        </p:spPr>
      </p:pic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264742A-240F-9199-8848-B9430680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78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F96D-08F0-5F85-1901-1EFE3FC3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17024F92-2554-A4FC-A2BB-60328294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66FC319-0C48-1449-F456-76D7A9BC6632}"/>
              </a:ext>
            </a:extLst>
          </p:cNvPr>
          <p:cNvSpPr txBox="1"/>
          <p:nvPr/>
        </p:nvSpPr>
        <p:spPr>
          <a:xfrm>
            <a:off x="1746388" y="330431"/>
            <a:ext cx="91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Verteilung der Kategorien an der Sendezeit (Dritte Programme)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DB9F68A7-6E3E-679E-A788-26125F70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10</a:t>
            </a:fld>
            <a:endParaRPr lang="de-DE"/>
          </a:p>
        </p:txBody>
      </p:sp>
      <p:pic>
        <p:nvPicPr>
          <p:cNvPr id="5" name="Grafik 4" descr="Ein Bild, das Screenshot, Tex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2E29E201-AC7E-589D-2C47-66A86CB12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44" y="1040020"/>
            <a:ext cx="8820807" cy="54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27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81983-E5B2-FA8E-2FE0-532D5BAEE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4B34F663-343A-2B2B-1A29-488427E67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C2C8F55-68E4-E886-CEB5-C18E0FB3C9C6}"/>
              </a:ext>
            </a:extLst>
          </p:cNvPr>
          <p:cNvSpPr txBox="1"/>
          <p:nvPr/>
        </p:nvSpPr>
        <p:spPr>
          <a:xfrm>
            <a:off x="1746388" y="330431"/>
            <a:ext cx="96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Welches Dritte Programm sendet am meisten im Bereich „Bildung“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5818A3DF-C215-CB4A-6A12-4D30B8BD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 descr="Ein Bild, das Screenshot, Text, Diagramm, Reihe enthält.&#10;&#10;Automatisch generierte Beschreibung">
            <a:extLst>
              <a:ext uri="{FF2B5EF4-FFF2-40B4-BE49-F238E27FC236}">
                <a16:creationId xmlns:a16="http://schemas.microsoft.com/office/drawing/2014/main" id="{CAFA753A-6DDB-050B-2D85-29FF5391C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139" y="792095"/>
            <a:ext cx="8713232" cy="57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2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48387-5A80-6690-1BBA-FCE34488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198B2B09-A395-2603-24FB-20CDB321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A0501289-3552-9ED9-525A-B54A1C108269}"/>
              </a:ext>
            </a:extLst>
          </p:cNvPr>
          <p:cNvSpPr txBox="1"/>
          <p:nvPr/>
        </p:nvSpPr>
        <p:spPr>
          <a:xfrm>
            <a:off x="1746388" y="330431"/>
            <a:ext cx="9607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Wie entwickelte sich der Anteil der Kategorien von 2003 - 2023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6A4F9781-9D3F-380E-272A-7FCDA7E2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12</a:t>
            </a:fld>
            <a:endParaRPr lang="de-DE"/>
          </a:p>
        </p:txBody>
      </p:sp>
      <p:pic>
        <p:nvPicPr>
          <p:cNvPr id="13" name="Grafik 12" descr="Ein Bild, das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010BF444-D3BE-2CBF-5819-F907180C7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71" y="1038224"/>
            <a:ext cx="8554358" cy="570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76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0DF7-DCA4-8109-EB80-C4A048F3C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1528771A-D88D-15BF-3103-35A1A79A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730DB925-7B7C-32C6-C572-0D3B6628D533}"/>
              </a:ext>
            </a:extLst>
          </p:cNvPr>
          <p:cNvSpPr txBox="1"/>
          <p:nvPr/>
        </p:nvSpPr>
        <p:spPr>
          <a:xfrm>
            <a:off x="1746388" y="330431"/>
            <a:ext cx="91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Prozentualer Anteil der TOP 5 – Kategorien Dritte Programme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5B8F1883-FB98-F3AD-6F2D-E74E0FFC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 descr="Ein Bild, das Screenshot, Diagramm, Kreis, Farbigkeit enthält.&#10;&#10;Automatisch generierte Beschreibung">
            <a:extLst>
              <a:ext uri="{FF2B5EF4-FFF2-40B4-BE49-F238E27FC236}">
                <a16:creationId xmlns:a16="http://schemas.microsoft.com/office/drawing/2014/main" id="{260048DC-342D-37B7-BE6D-C1E52B9AA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61" y="825811"/>
            <a:ext cx="11061077" cy="553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3FBB8-DE32-2EA8-E195-107B2479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45DB3931-A6A0-F862-D3BA-8DB2DD09E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F7EBF985-2344-ECEA-3FC1-9DD7CAD8B0BF}"/>
              </a:ext>
            </a:extLst>
          </p:cNvPr>
          <p:cNvSpPr txBox="1"/>
          <p:nvPr/>
        </p:nvSpPr>
        <p:spPr>
          <a:xfrm>
            <a:off x="1746388" y="330431"/>
            <a:ext cx="91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Was kostet die Sendeminute pro Kategorie (nur MDR)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903D702E-9D81-9A87-F0E1-64D89F04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 descr="Ein Bild, das Screenshot, Diagramm, Reihe enthält.&#10;&#10;Automatisch generierte Beschreibung">
            <a:extLst>
              <a:ext uri="{FF2B5EF4-FFF2-40B4-BE49-F238E27FC236}">
                <a16:creationId xmlns:a16="http://schemas.microsoft.com/office/drawing/2014/main" id="{26E1CB24-B442-2BAD-40B1-86CC434E5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792" y="859512"/>
            <a:ext cx="9619467" cy="54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37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28E80-FF46-4ABB-BC55-EB4B99EE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647CA4DE-4912-C324-6B31-5A36A8E0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31B987-9E9A-87E2-DCCE-C78766D54B1D}"/>
              </a:ext>
            </a:extLst>
          </p:cNvPr>
          <p:cNvSpPr/>
          <p:nvPr/>
        </p:nvSpPr>
        <p:spPr>
          <a:xfrm>
            <a:off x="1394060" y="603585"/>
            <a:ext cx="10943084" cy="4876407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6AADA3B-139C-EA63-F4D6-F358E4011EF7}"/>
              </a:ext>
            </a:extLst>
          </p:cNvPr>
          <p:cNvSpPr txBox="1"/>
          <p:nvPr/>
        </p:nvSpPr>
        <p:spPr>
          <a:xfrm>
            <a:off x="1797534" y="1600036"/>
            <a:ext cx="8247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i="1" dirty="0">
                <a:solidFill>
                  <a:srgbClr val="070E27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Zusammenfassung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2F91A8-9237-AA12-6D0C-0E96C45E6C4C}"/>
              </a:ext>
            </a:extLst>
          </p:cNvPr>
          <p:cNvSpPr txBox="1"/>
          <p:nvPr/>
        </p:nvSpPr>
        <p:spPr>
          <a:xfrm>
            <a:off x="1920904" y="2635390"/>
            <a:ext cx="984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Es gibt immer mehr „politische Bildung“ im Hauptprogramm von „Das Erste“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444EE25-F2B3-38B2-A493-EA38C653B275}"/>
              </a:ext>
            </a:extLst>
          </p:cNvPr>
          <p:cNvSpPr txBox="1"/>
          <p:nvPr/>
        </p:nvSpPr>
        <p:spPr>
          <a:xfrm>
            <a:off x="1920904" y="3041789"/>
            <a:ext cx="9432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Im Programm von „Das Erste“ findet sonstige Bildung nicht statt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42E41BD-5FC8-2BF6-02D0-2AF3270D0587}"/>
              </a:ext>
            </a:extLst>
          </p:cNvPr>
          <p:cNvSpPr txBox="1"/>
          <p:nvPr/>
        </p:nvSpPr>
        <p:spPr>
          <a:xfrm>
            <a:off x="1920904" y="3462703"/>
            <a:ext cx="8539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Kostenersparnis durch Vereinfachung der Strukturen möglich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77E4E38-929A-37A4-57DD-EF1E2250B14C}"/>
              </a:ext>
            </a:extLst>
          </p:cNvPr>
          <p:cNvSpPr txBox="1"/>
          <p:nvPr/>
        </p:nvSpPr>
        <p:spPr>
          <a:xfrm>
            <a:off x="1920904" y="3898132"/>
            <a:ext cx="9146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Umstellung in ein Bezahlsystem für Abonnenten sinnvoll, ähnlich ORF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777D0160-7E35-EC87-6C03-62CC1A9F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169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1" grpId="0"/>
      <p:bldP spid="12" grpId="0"/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7EFBF-3321-AA72-467E-144FB73E5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6975F-915B-3BFB-A02D-CF4B7C432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3E0526-0252-16D7-0DCE-C308391F7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 descr="Ein Bild, das Blau, Electric Blue (Farbe), Verschwommen enthält.&#10;&#10;Automatisch generierte Beschreibung">
            <a:extLst>
              <a:ext uri="{FF2B5EF4-FFF2-40B4-BE49-F238E27FC236}">
                <a16:creationId xmlns:a16="http://schemas.microsoft.com/office/drawing/2014/main" id="{6F0D3C1A-4718-FE70-B0A5-D7EF2D7DC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14" y="164"/>
            <a:ext cx="12220341" cy="6858001"/>
          </a:xfrm>
          <a:prstGeom prst="rect">
            <a:avLst/>
          </a:prstGeom>
        </p:spPr>
      </p:pic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BCEE9DDC-3B79-146A-B08D-6FAA9084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16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9D352C2-0C1A-E783-AFD8-3805F3568770}"/>
              </a:ext>
            </a:extLst>
          </p:cNvPr>
          <p:cNvSpPr txBox="1"/>
          <p:nvPr/>
        </p:nvSpPr>
        <p:spPr>
          <a:xfrm>
            <a:off x="-3554229" y="2578667"/>
            <a:ext cx="1816342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2" algn="ctr"/>
            <a:r>
              <a:rPr lang="de-DE" sz="48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Vielen Dank für die</a:t>
            </a:r>
            <a:br>
              <a:rPr lang="de-DE" sz="48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</a:br>
            <a:r>
              <a:rPr lang="de-DE" sz="48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30437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93790-CF6B-245F-BF73-A191141CB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27F7D2A5-020B-0D9F-E89B-93528BB7B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509A7DB8-D5F6-9BA7-9054-722437793909}"/>
              </a:ext>
            </a:extLst>
          </p:cNvPr>
          <p:cNvSpPr/>
          <p:nvPr/>
        </p:nvSpPr>
        <p:spPr>
          <a:xfrm>
            <a:off x="1366456" y="653143"/>
            <a:ext cx="10943084" cy="5566682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96BEBF-21E5-7011-6973-ED6B9F3CADDC}"/>
              </a:ext>
            </a:extLst>
          </p:cNvPr>
          <p:cNvSpPr txBox="1"/>
          <p:nvPr/>
        </p:nvSpPr>
        <p:spPr>
          <a:xfrm>
            <a:off x="1797534" y="1600036"/>
            <a:ext cx="290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i="1" dirty="0">
                <a:solidFill>
                  <a:srgbClr val="070E27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C4B9713-67C4-1695-AF85-8AE98E77A9C4}"/>
              </a:ext>
            </a:extLst>
          </p:cNvPr>
          <p:cNvSpPr txBox="1"/>
          <p:nvPr/>
        </p:nvSpPr>
        <p:spPr>
          <a:xfrm>
            <a:off x="1920904" y="2635390"/>
            <a:ext cx="290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Erste Schritte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0EFECFF-D70B-E0E9-C564-4988EA767416}"/>
              </a:ext>
            </a:extLst>
          </p:cNvPr>
          <p:cNvSpPr txBox="1"/>
          <p:nvPr/>
        </p:nvSpPr>
        <p:spPr>
          <a:xfrm>
            <a:off x="1920904" y="3041789"/>
            <a:ext cx="2905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Datenbereinigung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7F687F0-A663-D3BB-E83F-F57CE772A291}"/>
              </a:ext>
            </a:extLst>
          </p:cNvPr>
          <p:cNvSpPr txBox="1"/>
          <p:nvPr/>
        </p:nvSpPr>
        <p:spPr>
          <a:xfrm>
            <a:off x="1920904" y="3462703"/>
            <a:ext cx="381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Analyse / Gruppierung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6AD1-8012-274F-D3DC-7F13992C7CD7}"/>
              </a:ext>
            </a:extLst>
          </p:cNvPr>
          <p:cNvSpPr txBox="1"/>
          <p:nvPr/>
        </p:nvSpPr>
        <p:spPr>
          <a:xfrm>
            <a:off x="1920904" y="3898132"/>
            <a:ext cx="381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Erstellung von Diagrammen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B40609-7037-B773-BE35-903FC4EA8045}"/>
              </a:ext>
            </a:extLst>
          </p:cNvPr>
          <p:cNvSpPr txBox="1"/>
          <p:nvPr/>
        </p:nvSpPr>
        <p:spPr>
          <a:xfrm>
            <a:off x="1920904" y="4319047"/>
            <a:ext cx="381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Zusammenfassung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8828C5A7-7EEF-E601-C96C-3D81989E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31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0" grpId="0"/>
      <p:bldP spid="11" grpId="0"/>
      <p:bldP spid="12" grpId="0"/>
      <p:bldP spid="14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E6C20-99FF-9314-BA70-AF2AC7ED1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95E5FE78-6971-F28D-8B99-A10371D91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D65F4F5-7CB6-7A9F-549A-D33616E2902E}"/>
              </a:ext>
            </a:extLst>
          </p:cNvPr>
          <p:cNvSpPr/>
          <p:nvPr/>
        </p:nvSpPr>
        <p:spPr>
          <a:xfrm>
            <a:off x="1352930" y="662154"/>
            <a:ext cx="10943084" cy="5566682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1236968-BB3B-FC04-621D-AA01447E35F7}"/>
              </a:ext>
            </a:extLst>
          </p:cNvPr>
          <p:cNvSpPr txBox="1"/>
          <p:nvPr/>
        </p:nvSpPr>
        <p:spPr>
          <a:xfrm>
            <a:off x="1746388" y="1616490"/>
            <a:ext cx="290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i="1">
                <a:solidFill>
                  <a:srgbClr val="070E27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Erste Schritte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5D7924E-2286-CE73-431E-793F3E764729}"/>
              </a:ext>
            </a:extLst>
          </p:cNvPr>
          <p:cNvSpPr txBox="1"/>
          <p:nvPr/>
        </p:nvSpPr>
        <p:spPr>
          <a:xfrm>
            <a:off x="1920904" y="2173428"/>
            <a:ext cx="5461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Datensatz aussuchen und downloaden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0961332-8CAA-C97B-1425-78D642BD81DA}"/>
              </a:ext>
            </a:extLst>
          </p:cNvPr>
          <p:cNvSpPr txBox="1"/>
          <p:nvPr/>
        </p:nvSpPr>
        <p:spPr>
          <a:xfrm>
            <a:off x="1920904" y="2530553"/>
            <a:ext cx="68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Datei einlesen und erste Informationen einholen</a:t>
            </a: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48F2DFB-3CAF-DAD4-49D4-561EAD8C8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748" y="3262328"/>
            <a:ext cx="6819900" cy="4699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EF829D8-EF65-097E-D22D-C6217E6B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748" y="3952209"/>
            <a:ext cx="9315530" cy="1752361"/>
          </a:xfrm>
          <a:prstGeom prst="rect">
            <a:avLst/>
          </a:prstGeom>
        </p:spPr>
      </p:pic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91456F66-3CDB-7CA1-C138-073CF2BC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6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C6C29-0B4A-6A22-AB5A-E79717535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0F8FCE23-BDF1-A5E7-F737-471AB44EB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7D82C3E-2B18-5A53-422F-7025D7AF9009}"/>
              </a:ext>
            </a:extLst>
          </p:cNvPr>
          <p:cNvSpPr/>
          <p:nvPr/>
        </p:nvSpPr>
        <p:spPr>
          <a:xfrm>
            <a:off x="1262743" y="630237"/>
            <a:ext cx="10929257" cy="2798763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CF4246-F64E-9C2C-98E4-76EE69219A8F}"/>
              </a:ext>
            </a:extLst>
          </p:cNvPr>
          <p:cNvSpPr txBox="1"/>
          <p:nvPr/>
        </p:nvSpPr>
        <p:spPr>
          <a:xfrm>
            <a:off x="1746388" y="1616490"/>
            <a:ext cx="3705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i="1" dirty="0">
                <a:solidFill>
                  <a:srgbClr val="070E27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Daten bereinigen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366C5F9-C669-6D72-1FF7-35F83C07857D}"/>
              </a:ext>
            </a:extLst>
          </p:cNvPr>
          <p:cNvSpPr txBox="1"/>
          <p:nvPr/>
        </p:nvSpPr>
        <p:spPr>
          <a:xfrm>
            <a:off x="1920904" y="2173428"/>
            <a:ext cx="7024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Durch „-“  gekennzeichnete Werte mit 0 ersetzen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574EFA3-96B6-E2CE-C3A2-E1E920D7554A}"/>
              </a:ext>
            </a:extLst>
          </p:cNvPr>
          <p:cNvSpPr txBox="1"/>
          <p:nvPr/>
        </p:nvSpPr>
        <p:spPr>
          <a:xfrm>
            <a:off x="1920904" y="2493977"/>
            <a:ext cx="6489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Kommas in den Zahlen mit Punkt ersetzen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4D32266B-F98F-C6CC-77BE-E64DB46A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22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3FCE-B61B-E260-885D-3FF6DA0E6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2A25E1F8-E224-6DE6-3390-7D6EA0266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BAF24A4A-A023-7600-1D01-F21CB1BD4112}"/>
              </a:ext>
            </a:extLst>
          </p:cNvPr>
          <p:cNvSpPr txBox="1"/>
          <p:nvPr/>
        </p:nvSpPr>
        <p:spPr>
          <a:xfrm>
            <a:off x="1746387" y="330431"/>
            <a:ext cx="9804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Verteilung der Kategorien an der Sendezeit (Das Erste)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EB752F86-6BF0-C698-28B2-15578BC0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5</a:t>
            </a:fld>
            <a:endParaRPr lang="de-DE"/>
          </a:p>
        </p:txBody>
      </p:sp>
      <p:pic>
        <p:nvPicPr>
          <p:cNvPr id="49" name="Grafik 48" descr="Ein Bild, das Screenshot, Tex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C08A6F7B-82D2-FD39-1E1E-C4358275A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819" y="1095425"/>
            <a:ext cx="8558048" cy="526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F9E82-ACA0-BBAC-7D27-E1247FD80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B46469F3-58D3-EF6C-81D7-6CBFB4D0B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A29D28F-6D5F-CAB7-B242-9AED36FE7DC0}"/>
              </a:ext>
            </a:extLst>
          </p:cNvPr>
          <p:cNvSpPr txBox="1"/>
          <p:nvPr/>
        </p:nvSpPr>
        <p:spPr>
          <a:xfrm>
            <a:off x="1746388" y="330431"/>
            <a:ext cx="91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Jährliche Veränderung der Anteile über die Jahre 2000 bis 2023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83715DFD-651E-1882-73CF-D69949E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 descr="Ein Bild, das Screenshot, Diagramm, Text, Reihe enthält.&#10;&#10;Automatisch generierte Beschreibung">
            <a:extLst>
              <a:ext uri="{FF2B5EF4-FFF2-40B4-BE49-F238E27FC236}">
                <a16:creationId xmlns:a16="http://schemas.microsoft.com/office/drawing/2014/main" id="{4EC78440-4ACD-E28C-A320-26D2AF1A8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388" y="980248"/>
            <a:ext cx="85344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9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3E7A6-79B3-8AE8-F1E3-C1B821268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64AC6721-8CCF-FFC6-910B-688580C9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E878006-57F9-6424-A9BB-442FE54BA758}"/>
              </a:ext>
            </a:extLst>
          </p:cNvPr>
          <p:cNvSpPr txBox="1"/>
          <p:nvPr/>
        </p:nvSpPr>
        <p:spPr>
          <a:xfrm>
            <a:off x="1746388" y="330431"/>
            <a:ext cx="91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Prozentualer Anteil der TOP 5 – Kategorien Das Erste 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62E9AE13-D3F5-A77B-1611-3DB24495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7</a:t>
            </a:fld>
            <a:endParaRPr lang="de-DE"/>
          </a:p>
        </p:txBody>
      </p:sp>
      <p:pic>
        <p:nvPicPr>
          <p:cNvPr id="9" name="Grafik 8" descr="Ein Bild, das Screenshot, Diagramm, Kreis, Farbigkeit enthält.&#10;&#10;Automatisch generierte Beschreibung">
            <a:extLst>
              <a:ext uri="{FF2B5EF4-FFF2-40B4-BE49-F238E27FC236}">
                <a16:creationId xmlns:a16="http://schemas.microsoft.com/office/drawing/2014/main" id="{79E48216-3B64-2488-5C42-EF221D68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69" y="908119"/>
            <a:ext cx="10896462" cy="544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16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F124B-FC63-181E-166A-F54EC9A0F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C7A01C58-BE18-F68D-9E4B-59453685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92EEC74-7A79-C1A6-5384-F0EE1FA1278B}"/>
              </a:ext>
            </a:extLst>
          </p:cNvPr>
          <p:cNvSpPr txBox="1"/>
          <p:nvPr/>
        </p:nvSpPr>
        <p:spPr>
          <a:xfrm>
            <a:off x="1746388" y="330431"/>
            <a:ext cx="91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Wie entwickelte sich der Anteil der Kategorien von 2003 - 2023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6D8BB711-B748-2ADC-3300-220076C6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586158C2-00CB-68AD-B356-49EFB5F2E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962320"/>
            <a:ext cx="8364888" cy="557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34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438CB-3358-3249-E9D5-6D77C1076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reenshot, Grafiken, Kreis, Logo enthält.&#10;&#10;Automatisch generierte Beschreibung">
            <a:extLst>
              <a:ext uri="{FF2B5EF4-FFF2-40B4-BE49-F238E27FC236}">
                <a16:creationId xmlns:a16="http://schemas.microsoft.com/office/drawing/2014/main" id="{C1DE8F24-5743-A4CE-2EEF-222CD1A6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5825CF7C-2253-7310-32FA-EC23B4218947}"/>
              </a:ext>
            </a:extLst>
          </p:cNvPr>
          <p:cNvSpPr txBox="1"/>
          <p:nvPr/>
        </p:nvSpPr>
        <p:spPr>
          <a:xfrm>
            <a:off x="1746388" y="330431"/>
            <a:ext cx="9129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>
                <a:solidFill>
                  <a:schemeClr val="bg1"/>
                </a:solidFill>
                <a:latin typeface="Arial Nova Cond" panose="020F0502020204030204" pitchFamily="34" charset="0"/>
                <a:cs typeface="Arial Nova Cond" panose="020F0502020204030204" pitchFamily="34" charset="0"/>
              </a:rPr>
              <a:t>Vergleich Das Erste und Dritte Programme</a:t>
            </a:r>
          </a:p>
        </p:txBody>
      </p:sp>
      <p:sp>
        <p:nvSpPr>
          <p:cNvPr id="27" name="Foliennummernplatzhalter 26">
            <a:extLst>
              <a:ext uri="{FF2B5EF4-FFF2-40B4-BE49-F238E27FC236}">
                <a16:creationId xmlns:a16="http://schemas.microsoft.com/office/drawing/2014/main" id="{EFB2D488-7311-F511-0491-A7A1363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6AE-2729-8A41-89B1-4F0A0089CEB6}" type="slidenum">
              <a:rPr lang="de-DE" smtClean="0"/>
              <a:t>9</a:t>
            </a:fld>
            <a:endParaRPr lang="de-DE"/>
          </a:p>
        </p:txBody>
      </p:sp>
      <p:pic>
        <p:nvPicPr>
          <p:cNvPr id="9" name="Grafik 8" descr="Ein Bild, das Screenshot, Diagramm, Reihe enthält.&#10;&#10;Automatisch generierte Beschreibung">
            <a:extLst>
              <a:ext uri="{FF2B5EF4-FFF2-40B4-BE49-F238E27FC236}">
                <a16:creationId xmlns:a16="http://schemas.microsoft.com/office/drawing/2014/main" id="{E72B0E72-0285-F2F1-2FD7-A8A4E3A0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09" y="973944"/>
            <a:ext cx="11205029" cy="555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2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Macintosh PowerPoint</Application>
  <PresentationFormat>Breitbild</PresentationFormat>
  <Paragraphs>61</Paragraphs>
  <Slides>16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Arial Nova Cond</vt:lpstr>
      <vt:lpstr>Google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Olaf K</dc:creator>
  <cp:lastModifiedBy>Olaf K</cp:lastModifiedBy>
  <cp:revision>2</cp:revision>
  <dcterms:created xsi:type="dcterms:W3CDTF">2024-08-29T09:25:05Z</dcterms:created>
  <dcterms:modified xsi:type="dcterms:W3CDTF">2025-05-07T09:33:35Z</dcterms:modified>
</cp:coreProperties>
</file>