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301" r:id="rId5"/>
    <p:sldId id="304" r:id="rId6"/>
    <p:sldId id="303" r:id="rId7"/>
    <p:sldId id="306" r:id="rId8"/>
    <p:sldId id="308" r:id="rId9"/>
    <p:sldId id="309" r:id="rId10"/>
    <p:sldId id="310" r:id="rId11"/>
    <p:sldId id="311" r:id="rId12"/>
    <p:sldId id="312" r:id="rId13"/>
    <p:sldId id="313" r:id="rId14"/>
    <p:sldId id="314" r:id="rId15"/>
    <p:sldId id="316" r:id="rId16"/>
    <p:sldId id="315" r:id="rId17"/>
    <p:sldId id="317" r:id="rId18"/>
    <p:sldId id="318" r:id="rId19"/>
    <p:sldId id="320" r:id="rId20"/>
    <p:sldId id="302" r:id="rId21"/>
    <p:sldId id="319" r:id="rId22"/>
    <p:sldId id="32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DA02"/>
    <a:srgbClr val="AC2623"/>
    <a:srgbClr val="F7DB12"/>
    <a:srgbClr val="DA3336"/>
    <a:srgbClr val="E23E35"/>
    <a:srgbClr val="DE352F"/>
    <a:srgbClr val="F6D222"/>
    <a:srgbClr val="F5DA01"/>
    <a:srgbClr val="DA3236"/>
    <a:srgbClr val="E73E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76727" autoAdjust="0"/>
  </p:normalViewPr>
  <p:slideViewPr>
    <p:cSldViewPr snapToGrid="0">
      <p:cViewPr varScale="1">
        <p:scale>
          <a:sx n="73" d="100"/>
          <a:sy n="73" d="100"/>
        </p:scale>
        <p:origin x="534"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18C60-BCC5-478B-A2EF-A7BCD5079C06}" type="datetimeFigureOut">
              <a:rPr lang="en-ZA" smtClean="0"/>
              <a:t>2020/08/03</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E07B2-4F93-4C91-BD11-908A6EC23051}" type="slidenum">
              <a:rPr lang="en-ZA" smtClean="0"/>
              <a:t>‹#›</a:t>
            </a:fld>
            <a:endParaRPr lang="en-ZA"/>
          </a:p>
        </p:txBody>
      </p:sp>
    </p:spTree>
    <p:extLst>
      <p:ext uri="{BB962C8B-B14F-4D97-AF65-F5344CB8AC3E}">
        <p14:creationId xmlns:p14="http://schemas.microsoft.com/office/powerpoint/2010/main" val="119112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a:t>
            </a:fld>
            <a:endParaRPr lang="en-ZA"/>
          </a:p>
        </p:txBody>
      </p:sp>
    </p:spTree>
    <p:extLst>
      <p:ext uri="{BB962C8B-B14F-4D97-AF65-F5344CB8AC3E}">
        <p14:creationId xmlns:p14="http://schemas.microsoft.com/office/powerpoint/2010/main" val="698426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10</a:t>
            </a:fld>
            <a:endParaRPr lang="en-ZA"/>
          </a:p>
        </p:txBody>
      </p:sp>
    </p:spTree>
    <p:extLst>
      <p:ext uri="{BB962C8B-B14F-4D97-AF65-F5344CB8AC3E}">
        <p14:creationId xmlns:p14="http://schemas.microsoft.com/office/powerpoint/2010/main" val="1032542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11</a:t>
            </a:fld>
            <a:endParaRPr lang="en-ZA"/>
          </a:p>
        </p:txBody>
      </p:sp>
    </p:spTree>
    <p:extLst>
      <p:ext uri="{BB962C8B-B14F-4D97-AF65-F5344CB8AC3E}">
        <p14:creationId xmlns:p14="http://schemas.microsoft.com/office/powerpoint/2010/main" val="1588864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12</a:t>
            </a:fld>
            <a:endParaRPr lang="en-ZA"/>
          </a:p>
        </p:txBody>
      </p:sp>
    </p:spTree>
    <p:extLst>
      <p:ext uri="{BB962C8B-B14F-4D97-AF65-F5344CB8AC3E}">
        <p14:creationId xmlns:p14="http://schemas.microsoft.com/office/powerpoint/2010/main" val="2364964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13</a:t>
            </a:fld>
            <a:endParaRPr lang="en-ZA"/>
          </a:p>
        </p:txBody>
      </p:sp>
    </p:spTree>
    <p:extLst>
      <p:ext uri="{BB962C8B-B14F-4D97-AF65-F5344CB8AC3E}">
        <p14:creationId xmlns:p14="http://schemas.microsoft.com/office/powerpoint/2010/main" val="2538011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14</a:t>
            </a:fld>
            <a:endParaRPr lang="en-ZA"/>
          </a:p>
        </p:txBody>
      </p:sp>
    </p:spTree>
    <p:extLst>
      <p:ext uri="{BB962C8B-B14F-4D97-AF65-F5344CB8AC3E}">
        <p14:creationId xmlns:p14="http://schemas.microsoft.com/office/powerpoint/2010/main" val="571257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15</a:t>
            </a:fld>
            <a:endParaRPr lang="en-ZA"/>
          </a:p>
        </p:txBody>
      </p:sp>
    </p:spTree>
    <p:extLst>
      <p:ext uri="{BB962C8B-B14F-4D97-AF65-F5344CB8AC3E}">
        <p14:creationId xmlns:p14="http://schemas.microsoft.com/office/powerpoint/2010/main" val="1958929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16</a:t>
            </a:fld>
            <a:endParaRPr lang="en-ZA"/>
          </a:p>
        </p:txBody>
      </p:sp>
    </p:spTree>
    <p:extLst>
      <p:ext uri="{BB962C8B-B14F-4D97-AF65-F5344CB8AC3E}">
        <p14:creationId xmlns:p14="http://schemas.microsoft.com/office/powerpoint/2010/main" val="2486870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17</a:t>
            </a:fld>
            <a:endParaRPr lang="en-ZA"/>
          </a:p>
        </p:txBody>
      </p:sp>
    </p:spTree>
    <p:extLst>
      <p:ext uri="{BB962C8B-B14F-4D97-AF65-F5344CB8AC3E}">
        <p14:creationId xmlns:p14="http://schemas.microsoft.com/office/powerpoint/2010/main" val="2570428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18</a:t>
            </a:fld>
            <a:endParaRPr lang="en-ZA"/>
          </a:p>
        </p:txBody>
      </p:sp>
    </p:spTree>
    <p:extLst>
      <p:ext uri="{BB962C8B-B14F-4D97-AF65-F5344CB8AC3E}">
        <p14:creationId xmlns:p14="http://schemas.microsoft.com/office/powerpoint/2010/main" val="2240249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19</a:t>
            </a:fld>
            <a:endParaRPr lang="en-ZA"/>
          </a:p>
        </p:txBody>
      </p:sp>
    </p:spTree>
    <p:extLst>
      <p:ext uri="{BB962C8B-B14F-4D97-AF65-F5344CB8AC3E}">
        <p14:creationId xmlns:p14="http://schemas.microsoft.com/office/powerpoint/2010/main" val="209863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2</a:t>
            </a:fld>
            <a:endParaRPr lang="en-ZA"/>
          </a:p>
        </p:txBody>
      </p:sp>
    </p:spTree>
    <p:extLst>
      <p:ext uri="{BB962C8B-B14F-4D97-AF65-F5344CB8AC3E}">
        <p14:creationId xmlns:p14="http://schemas.microsoft.com/office/powerpoint/2010/main" val="1472493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3</a:t>
            </a:fld>
            <a:endParaRPr lang="en-ZA"/>
          </a:p>
        </p:txBody>
      </p:sp>
    </p:spTree>
    <p:extLst>
      <p:ext uri="{BB962C8B-B14F-4D97-AF65-F5344CB8AC3E}">
        <p14:creationId xmlns:p14="http://schemas.microsoft.com/office/powerpoint/2010/main" val="428702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4</a:t>
            </a:fld>
            <a:endParaRPr lang="en-ZA"/>
          </a:p>
        </p:txBody>
      </p:sp>
    </p:spTree>
    <p:extLst>
      <p:ext uri="{BB962C8B-B14F-4D97-AF65-F5344CB8AC3E}">
        <p14:creationId xmlns:p14="http://schemas.microsoft.com/office/powerpoint/2010/main" val="1034261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5</a:t>
            </a:fld>
            <a:endParaRPr lang="en-ZA"/>
          </a:p>
        </p:txBody>
      </p:sp>
    </p:spTree>
    <p:extLst>
      <p:ext uri="{BB962C8B-B14F-4D97-AF65-F5344CB8AC3E}">
        <p14:creationId xmlns:p14="http://schemas.microsoft.com/office/powerpoint/2010/main" val="2430438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6</a:t>
            </a:fld>
            <a:endParaRPr lang="en-ZA"/>
          </a:p>
        </p:txBody>
      </p:sp>
    </p:spTree>
    <p:extLst>
      <p:ext uri="{BB962C8B-B14F-4D97-AF65-F5344CB8AC3E}">
        <p14:creationId xmlns:p14="http://schemas.microsoft.com/office/powerpoint/2010/main" val="2027148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7</a:t>
            </a:fld>
            <a:endParaRPr lang="en-ZA"/>
          </a:p>
        </p:txBody>
      </p:sp>
    </p:spTree>
    <p:extLst>
      <p:ext uri="{BB962C8B-B14F-4D97-AF65-F5344CB8AC3E}">
        <p14:creationId xmlns:p14="http://schemas.microsoft.com/office/powerpoint/2010/main" val="528454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8</a:t>
            </a:fld>
            <a:endParaRPr lang="en-ZA"/>
          </a:p>
        </p:txBody>
      </p:sp>
    </p:spTree>
    <p:extLst>
      <p:ext uri="{BB962C8B-B14F-4D97-AF65-F5344CB8AC3E}">
        <p14:creationId xmlns:p14="http://schemas.microsoft.com/office/powerpoint/2010/main" val="1705007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0E07B2-4F93-4C91-BD11-908A6EC23051}" type="slidenum">
              <a:rPr lang="en-ZA" smtClean="0"/>
              <a:t>9</a:t>
            </a:fld>
            <a:endParaRPr lang="en-ZA"/>
          </a:p>
        </p:txBody>
      </p:sp>
    </p:spTree>
    <p:extLst>
      <p:ext uri="{BB962C8B-B14F-4D97-AF65-F5344CB8AC3E}">
        <p14:creationId xmlns:p14="http://schemas.microsoft.com/office/powerpoint/2010/main" val="3434724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186427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85464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911951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73047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E9E929-4A0F-4070-93A0-D41EEBABD4C8}" type="datetimeFigureOut">
              <a:rPr lang="en-ZA" smtClean="0"/>
              <a:t>2020/08/03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0154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7EE9E929-4A0F-4070-93A0-D41EEBABD4C8}" type="datetimeFigureOut">
              <a:rPr lang="en-ZA" smtClean="0"/>
              <a:t>2020/08/03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09038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7EE9E929-4A0F-4070-93A0-D41EEBABD4C8}" type="datetimeFigureOut">
              <a:rPr lang="en-ZA" smtClean="0"/>
              <a:t>2020/08/03</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173281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7EE9E929-4A0F-4070-93A0-D41EEBABD4C8}" type="datetimeFigureOut">
              <a:rPr lang="en-ZA" smtClean="0"/>
              <a:t>2020/08/03</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441596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E9E929-4A0F-4070-93A0-D41EEBABD4C8}" type="datetimeFigureOut">
              <a:rPr lang="en-ZA" smtClean="0"/>
              <a:t>2020/08/03</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616492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E9E929-4A0F-4070-93A0-D41EEBABD4C8}" type="datetimeFigureOut">
              <a:rPr lang="en-ZA" smtClean="0"/>
              <a:t>2020/08/03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509294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E9E929-4A0F-4070-93A0-D41EEBABD4C8}" type="datetimeFigureOut">
              <a:rPr lang="en-ZA" smtClean="0"/>
              <a:t>2020/08/03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713966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9E929-4A0F-4070-93A0-D41EEBABD4C8}" type="datetimeFigureOut">
              <a:rPr lang="en-ZA" smtClean="0"/>
              <a:t>2020/08/03</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DCB27-9A96-483F-8495-ACB1BA150DF1}" type="slidenum">
              <a:rPr lang="en-ZA" smtClean="0"/>
              <a:t>‹#›</a:t>
            </a:fld>
            <a:endParaRPr lang="en-ZA"/>
          </a:p>
        </p:txBody>
      </p:sp>
    </p:spTree>
    <p:extLst>
      <p:ext uri="{BB962C8B-B14F-4D97-AF65-F5344CB8AC3E}">
        <p14:creationId xmlns:p14="http://schemas.microsoft.com/office/powerpoint/2010/main" val="989617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nodejs.org/api/globals.html#globals_globa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npmjs.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5941435" cy="584775"/>
          </a:xfrm>
          <a:prstGeom prst="rect">
            <a:avLst/>
          </a:prstGeom>
          <a:noFill/>
        </p:spPr>
        <p:txBody>
          <a:bodyPr wrap="none" rtlCol="0">
            <a:spAutoFit/>
          </a:bodyPr>
          <a:lstStyle/>
          <a:p>
            <a:r>
              <a:rPr lang="en-US" sz="3200" dirty="0" smtClean="0"/>
              <a:t>Node.js Overview: What is Node.js</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57646" y="3618409"/>
            <a:ext cx="10776857"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t>Node.js® is </a:t>
            </a:r>
            <a:r>
              <a:rPr lang="en-US" dirty="0" smtClean="0"/>
              <a:t>an open source </a:t>
            </a:r>
            <a:r>
              <a:rPr lang="en-US" dirty="0">
                <a:solidFill>
                  <a:srgbClr val="002060"/>
                </a:solidFill>
              </a:rPr>
              <a:t>JavaScript </a:t>
            </a:r>
            <a:r>
              <a:rPr lang="en-US" dirty="0" smtClean="0">
                <a:solidFill>
                  <a:srgbClr val="002060"/>
                </a:solidFill>
              </a:rPr>
              <a:t>Runtime Environment </a:t>
            </a:r>
            <a:r>
              <a:rPr lang="en-US" dirty="0"/>
              <a:t>built on Chrome’s V8 JavaScript engine</a:t>
            </a:r>
            <a:r>
              <a:rPr lang="en-US" dirty="0" smtClean="0"/>
              <a:t>.</a:t>
            </a:r>
            <a:endParaRPr lang="en-US" dirty="0"/>
          </a:p>
          <a:p>
            <a:pPr marL="285750" indent="-285750" algn="just">
              <a:buFont typeface="Arial" panose="020B0604020202020204" pitchFamily="34" charset="0"/>
              <a:buChar char="•"/>
            </a:pPr>
            <a:r>
              <a:rPr lang="en-US" dirty="0"/>
              <a:t>Node.js </a:t>
            </a:r>
            <a:r>
              <a:rPr lang="en-US" dirty="0" smtClean="0"/>
              <a:t>is:</a:t>
            </a:r>
          </a:p>
          <a:p>
            <a:pPr marL="742950" lvl="1" indent="-285750" algn="just">
              <a:buFont typeface="Wingdings" panose="05000000000000000000" pitchFamily="2" charset="2"/>
              <a:buChar char="v"/>
            </a:pPr>
            <a:r>
              <a:rPr lang="en-US" dirty="0" smtClean="0">
                <a:solidFill>
                  <a:srgbClr val="002060"/>
                </a:solidFill>
              </a:rPr>
              <a:t>Single-threaded</a:t>
            </a:r>
          </a:p>
          <a:p>
            <a:pPr marL="742950" lvl="1" indent="-285750" algn="just">
              <a:buFont typeface="Wingdings" panose="05000000000000000000" pitchFamily="2" charset="2"/>
              <a:buChar char="v"/>
            </a:pPr>
            <a:r>
              <a:rPr lang="en-US" dirty="0" smtClean="0">
                <a:solidFill>
                  <a:srgbClr val="002060"/>
                </a:solidFill>
              </a:rPr>
              <a:t>Event-driven</a:t>
            </a:r>
            <a:r>
              <a:rPr lang="en-US" dirty="0"/>
              <a:t>, </a:t>
            </a:r>
            <a:endParaRPr lang="en-US" dirty="0" smtClean="0"/>
          </a:p>
          <a:p>
            <a:pPr marL="742950" lvl="1" indent="-285750" algn="just">
              <a:buFont typeface="Wingdings" panose="05000000000000000000" pitchFamily="2" charset="2"/>
              <a:buChar char="v"/>
            </a:pPr>
            <a:r>
              <a:rPr lang="en-US" dirty="0" smtClean="0"/>
              <a:t>Based on a </a:t>
            </a:r>
            <a:r>
              <a:rPr lang="en-US" dirty="0" smtClean="0">
                <a:solidFill>
                  <a:srgbClr val="002060"/>
                </a:solidFill>
              </a:rPr>
              <a:t>non-blocking </a:t>
            </a:r>
            <a:r>
              <a:rPr lang="en-US" dirty="0">
                <a:solidFill>
                  <a:srgbClr val="002060"/>
                </a:solidFill>
              </a:rPr>
              <a:t>I/O </a:t>
            </a:r>
            <a:r>
              <a:rPr lang="en-US" dirty="0" smtClean="0"/>
              <a:t>model.</a:t>
            </a:r>
            <a:endParaRPr lang="en-US" dirty="0"/>
          </a:p>
          <a:p>
            <a:pPr marL="285750" indent="-285750" algn="just">
              <a:buFont typeface="Arial" panose="020B0604020202020204" pitchFamily="34" charset="0"/>
              <a:buChar char="•"/>
            </a:pPr>
            <a:endParaRPr lang="en-US" dirty="0"/>
          </a:p>
        </p:txBody>
      </p:sp>
      <p:pic>
        <p:nvPicPr>
          <p:cNvPr id="9" name="Picture 8"/>
          <p:cNvPicPr>
            <a:picLocks noChangeAspect="1"/>
          </p:cNvPicPr>
          <p:nvPr/>
        </p:nvPicPr>
        <p:blipFill>
          <a:blip r:embed="rId3"/>
          <a:stretch>
            <a:fillRect/>
          </a:stretch>
        </p:blipFill>
        <p:spPr>
          <a:xfrm>
            <a:off x="3253058" y="1048080"/>
            <a:ext cx="3519858" cy="2146255"/>
          </a:xfrm>
          <a:prstGeom prst="rect">
            <a:avLst/>
          </a:prstGeom>
        </p:spPr>
      </p:pic>
    </p:spTree>
    <p:extLst>
      <p:ext uri="{BB962C8B-B14F-4D97-AF65-F5344CB8AC3E}">
        <p14:creationId xmlns:p14="http://schemas.microsoft.com/office/powerpoint/2010/main" val="16028789"/>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246812" y="2468878"/>
            <a:ext cx="5889754" cy="584775"/>
          </a:xfrm>
          <a:prstGeom prst="rect">
            <a:avLst/>
          </a:prstGeom>
          <a:noFill/>
        </p:spPr>
        <p:txBody>
          <a:bodyPr wrap="none" rtlCol="0">
            <a:spAutoFit/>
          </a:bodyPr>
          <a:lstStyle/>
          <a:p>
            <a:r>
              <a:rPr lang="en-US" sz="3200" dirty="0" smtClean="0"/>
              <a:t>Demo: Installing Node.js and NPM</a:t>
            </a:r>
            <a:endParaRPr lang="en-ZA" sz="3200" dirty="0"/>
          </a:p>
        </p:txBody>
      </p:sp>
    </p:spTree>
    <p:extLst>
      <p:ext uri="{BB962C8B-B14F-4D97-AF65-F5344CB8AC3E}">
        <p14:creationId xmlns:p14="http://schemas.microsoft.com/office/powerpoint/2010/main" val="1605156975"/>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7646" y="300444"/>
            <a:ext cx="6258829" cy="584775"/>
          </a:xfrm>
          <a:prstGeom prst="rect">
            <a:avLst/>
          </a:prstGeom>
          <a:noFill/>
        </p:spPr>
        <p:txBody>
          <a:bodyPr wrap="none" rtlCol="0">
            <a:spAutoFit/>
          </a:bodyPr>
          <a:lstStyle/>
          <a:p>
            <a:r>
              <a:rPr lang="en-US" sz="3200" dirty="0"/>
              <a:t>Node.js </a:t>
            </a:r>
            <a:r>
              <a:rPr lang="en-US" sz="3200" dirty="0" smtClean="0"/>
              <a:t>Overview: Node.js Programs</a:t>
            </a:r>
            <a:endParaRPr lang="en-ZA" sz="3200" dirty="0"/>
          </a:p>
        </p:txBody>
      </p:sp>
      <p:sp>
        <p:nvSpPr>
          <p:cNvPr id="2" name="TextBox 1"/>
          <p:cNvSpPr txBox="1"/>
          <p:nvPr/>
        </p:nvSpPr>
        <p:spPr>
          <a:xfrm>
            <a:off x="413402" y="1048080"/>
            <a:ext cx="10454895" cy="4801314"/>
          </a:xfrm>
          <a:prstGeom prst="rect">
            <a:avLst/>
          </a:prstGeom>
          <a:noFill/>
        </p:spPr>
        <p:txBody>
          <a:bodyPr wrap="square" rtlCol="0">
            <a:spAutoFit/>
          </a:bodyPr>
          <a:lstStyle/>
          <a:p>
            <a:r>
              <a:rPr lang="en-US" b="1" dirty="0" smtClean="0"/>
              <a:t>The node command</a:t>
            </a:r>
          </a:p>
          <a:p>
            <a:r>
              <a:rPr lang="en-US" dirty="0" smtClean="0"/>
              <a:t>When </a:t>
            </a:r>
            <a:r>
              <a:rPr lang="en-US" dirty="0"/>
              <a:t>Node.js is installed on a system, it provides a program called node, </a:t>
            </a:r>
            <a:r>
              <a:rPr lang="en-US" dirty="0" smtClean="0"/>
              <a:t>which </a:t>
            </a:r>
            <a:r>
              <a:rPr lang="en-US" dirty="0"/>
              <a:t>is used to run JavaScript files. Say you have a file hello.js, containing this code</a:t>
            </a:r>
            <a:r>
              <a:rPr lang="en-US" dirty="0" smtClean="0"/>
              <a:t>:</a:t>
            </a:r>
            <a:endParaRPr lang="en-US" dirty="0"/>
          </a:p>
          <a:p>
            <a:pPr lvl="2"/>
            <a:r>
              <a:rPr lang="en-US" i="1" dirty="0" err="1"/>
              <a:t>var</a:t>
            </a:r>
            <a:r>
              <a:rPr lang="en-US" i="1" dirty="0"/>
              <a:t> message = "Hello world";</a:t>
            </a:r>
          </a:p>
          <a:p>
            <a:pPr lvl="2"/>
            <a:r>
              <a:rPr lang="en-US" i="1" dirty="0"/>
              <a:t>console.log(message</a:t>
            </a:r>
            <a:r>
              <a:rPr lang="en-US" i="1" dirty="0" smtClean="0"/>
              <a:t>);</a:t>
            </a:r>
          </a:p>
          <a:p>
            <a:pPr lvl="2"/>
            <a:endParaRPr lang="en-US" i="1" dirty="0" smtClean="0"/>
          </a:p>
          <a:p>
            <a:r>
              <a:rPr lang="en-US" dirty="0" smtClean="0"/>
              <a:t>You </a:t>
            </a:r>
            <a:r>
              <a:rPr lang="en-US" dirty="0"/>
              <a:t>can then run node from the command line like this to execute the program</a:t>
            </a:r>
            <a:r>
              <a:rPr lang="en-US" dirty="0" smtClean="0"/>
              <a:t>:</a:t>
            </a:r>
            <a:endParaRPr lang="en-US" dirty="0"/>
          </a:p>
          <a:p>
            <a:r>
              <a:rPr lang="en-US" i="1" dirty="0" smtClean="0"/>
              <a:t>	node hello.js</a:t>
            </a:r>
          </a:p>
          <a:p>
            <a:r>
              <a:rPr lang="en-US" b="1" dirty="0" smtClean="0"/>
              <a:t>The console object</a:t>
            </a:r>
          </a:p>
          <a:p>
            <a:r>
              <a:rPr lang="en-ZA" dirty="0"/>
              <a:t>The console.log method in Node does something similar to what it does in the browser. It prints out a piece of text. But in Node, the text will go to the process’ standard output stream, rather than to a browser’s JavaScript console</a:t>
            </a:r>
            <a:r>
              <a:rPr lang="en-ZA" dirty="0" smtClean="0"/>
              <a:t>.</a:t>
            </a:r>
            <a:endParaRPr lang="en-US" dirty="0"/>
          </a:p>
          <a:p>
            <a:r>
              <a:rPr lang="en-US" dirty="0" smtClean="0"/>
              <a:t> </a:t>
            </a:r>
            <a:r>
              <a:rPr lang="en-US" b="1" i="1" dirty="0" smtClean="0"/>
              <a:t>global </a:t>
            </a:r>
            <a:r>
              <a:rPr lang="en-US" b="1" dirty="0" smtClean="0"/>
              <a:t>&amp;</a:t>
            </a:r>
            <a:r>
              <a:rPr lang="en-US" b="1" i="1" dirty="0" smtClean="0"/>
              <a:t> process </a:t>
            </a:r>
            <a:r>
              <a:rPr lang="en-US" b="1" dirty="0" smtClean="0"/>
              <a:t>VS.</a:t>
            </a:r>
            <a:r>
              <a:rPr lang="en-US" b="1" i="1" dirty="0" smtClean="0"/>
              <a:t> window </a:t>
            </a:r>
            <a:r>
              <a:rPr lang="en-US" b="1" dirty="0" smtClean="0"/>
              <a:t>&amp;</a:t>
            </a:r>
            <a:r>
              <a:rPr lang="en-US" b="1" i="1" dirty="0" smtClean="0"/>
              <a:t> document</a:t>
            </a:r>
            <a:endParaRPr lang="en-US" dirty="0"/>
          </a:p>
          <a:p>
            <a:r>
              <a:rPr lang="en-US" dirty="0"/>
              <a:t>global is top-level object similar to window on browser. process is object inside global : </a:t>
            </a:r>
            <a:r>
              <a:rPr lang="en-US" dirty="0" err="1"/>
              <a:t>global.process</a:t>
            </a:r>
            <a:r>
              <a:rPr lang="en-US" dirty="0"/>
              <a:t>. For more information: </a:t>
            </a:r>
            <a:r>
              <a:rPr lang="en-US" dirty="0">
                <a:hlinkClick r:id="rId3"/>
              </a:rPr>
              <a:t>https://</a:t>
            </a:r>
            <a:r>
              <a:rPr lang="en-US" dirty="0" smtClean="0">
                <a:hlinkClick r:id="rId3"/>
              </a:rPr>
              <a:t>nodejs.org/api/globals.html#globals_global</a:t>
            </a:r>
            <a:r>
              <a:rPr lang="en-US" dirty="0" smtClean="0"/>
              <a:t> </a:t>
            </a:r>
          </a:p>
          <a:p>
            <a:endParaRPr lang="en-US" dirty="0"/>
          </a:p>
          <a:p>
            <a:r>
              <a:rPr lang="en-ZA" u="sng" dirty="0" smtClean="0"/>
              <a:t>NOTE: Browser-related </a:t>
            </a:r>
            <a:r>
              <a:rPr lang="en-ZA" u="sng" dirty="0"/>
              <a:t>functionality, such as document and alert, is </a:t>
            </a:r>
            <a:r>
              <a:rPr lang="en-ZA" u="sng" dirty="0" smtClean="0"/>
              <a:t>absent!</a:t>
            </a:r>
            <a:endParaRPr lang="en-ZA" u="sng" dirty="0"/>
          </a:p>
        </p:txBody>
      </p:sp>
    </p:spTree>
    <p:extLst>
      <p:ext uri="{BB962C8B-B14F-4D97-AF65-F5344CB8AC3E}">
        <p14:creationId xmlns:p14="http://schemas.microsoft.com/office/powerpoint/2010/main" val="2785649715"/>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246812" y="2468878"/>
            <a:ext cx="3249608" cy="584775"/>
          </a:xfrm>
          <a:prstGeom prst="rect">
            <a:avLst/>
          </a:prstGeom>
          <a:noFill/>
        </p:spPr>
        <p:txBody>
          <a:bodyPr wrap="none" rtlCol="0">
            <a:spAutoFit/>
          </a:bodyPr>
          <a:lstStyle/>
          <a:p>
            <a:r>
              <a:rPr lang="en-US" sz="3200" dirty="0" smtClean="0"/>
              <a:t>Demo: Hello Node</a:t>
            </a:r>
            <a:endParaRPr lang="en-ZA" sz="3200" dirty="0"/>
          </a:p>
        </p:txBody>
      </p:sp>
    </p:spTree>
    <p:extLst>
      <p:ext uri="{BB962C8B-B14F-4D97-AF65-F5344CB8AC3E}">
        <p14:creationId xmlns:p14="http://schemas.microsoft.com/office/powerpoint/2010/main" val="3665201689"/>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7646" y="300444"/>
            <a:ext cx="8423268" cy="584775"/>
          </a:xfrm>
          <a:prstGeom prst="rect">
            <a:avLst/>
          </a:prstGeom>
          <a:noFill/>
        </p:spPr>
        <p:txBody>
          <a:bodyPr wrap="none" rtlCol="0">
            <a:spAutoFit/>
          </a:bodyPr>
          <a:lstStyle/>
          <a:p>
            <a:r>
              <a:rPr lang="en-US" sz="3200" dirty="0"/>
              <a:t>Node.js </a:t>
            </a:r>
            <a:r>
              <a:rPr lang="en-US" sz="3200" dirty="0" smtClean="0"/>
              <a:t>Overview: Node Package Manager (NPM)</a:t>
            </a:r>
            <a:endParaRPr lang="en-ZA" sz="3200" dirty="0"/>
          </a:p>
        </p:txBody>
      </p:sp>
      <p:sp>
        <p:nvSpPr>
          <p:cNvPr id="2" name="TextBox 1"/>
          <p:cNvSpPr txBox="1"/>
          <p:nvPr/>
        </p:nvSpPr>
        <p:spPr>
          <a:xfrm>
            <a:off x="491779" y="1263639"/>
            <a:ext cx="10454895" cy="369332"/>
          </a:xfrm>
          <a:prstGeom prst="rect">
            <a:avLst/>
          </a:prstGeom>
          <a:noFill/>
        </p:spPr>
        <p:txBody>
          <a:bodyPr wrap="square" rtlCol="0">
            <a:spAutoFit/>
          </a:bodyPr>
          <a:lstStyle/>
          <a:p>
            <a:endParaRPr lang="en-ZA" u="sng" dirty="0"/>
          </a:p>
        </p:txBody>
      </p:sp>
      <p:sp>
        <p:nvSpPr>
          <p:cNvPr id="3" name="Rectangle 2"/>
          <p:cNvSpPr/>
          <p:nvPr/>
        </p:nvSpPr>
        <p:spPr>
          <a:xfrm>
            <a:off x="491779" y="3014178"/>
            <a:ext cx="11203578" cy="2585323"/>
          </a:xfrm>
          <a:prstGeom prst="rect">
            <a:avLst/>
          </a:prstGeom>
        </p:spPr>
        <p:txBody>
          <a:bodyPr wrap="square">
            <a:spAutoFit/>
          </a:bodyPr>
          <a:lstStyle/>
          <a:p>
            <a:pPr marL="285750" indent="-285750">
              <a:buFont typeface="Arial" panose="020B0604020202020204" pitchFamily="34" charset="0"/>
              <a:buChar char="•"/>
            </a:pPr>
            <a:r>
              <a:rPr lang="en-US" dirty="0" smtClean="0"/>
              <a:t>The NPM utility is bundled together with your Node installation.</a:t>
            </a:r>
          </a:p>
          <a:p>
            <a:endParaRPr lang="en-US" dirty="0" smtClean="0"/>
          </a:p>
          <a:p>
            <a:pPr marL="285750" indent="-285750">
              <a:buFont typeface="Arial" panose="020B0604020202020204" pitchFamily="34" charset="0"/>
              <a:buChar char="•"/>
            </a:pPr>
            <a:r>
              <a:rPr lang="en-US" dirty="0" smtClean="0"/>
              <a:t>NPM </a:t>
            </a:r>
            <a:r>
              <a:rPr lang="en-US" dirty="0"/>
              <a:t>provides a public package repository, a specification for building packages, and a command line tool for working with </a:t>
            </a:r>
            <a:r>
              <a:rPr lang="en-US" dirty="0" smtClean="0"/>
              <a:t>packages</a:t>
            </a:r>
          </a:p>
          <a:p>
            <a:endParaRPr lang="en-US" dirty="0"/>
          </a:p>
          <a:p>
            <a:pPr marL="285750" indent="-285750">
              <a:buFont typeface="Arial" panose="020B0604020202020204" pitchFamily="34" charset="0"/>
              <a:buChar char="•"/>
            </a:pPr>
            <a:r>
              <a:rPr lang="en-US" dirty="0" smtClean="0"/>
              <a:t>The </a:t>
            </a:r>
            <a:r>
              <a:rPr lang="en-US" dirty="0"/>
              <a:t>company </a:t>
            </a:r>
            <a:r>
              <a:rPr lang="en-US" dirty="0" err="1"/>
              <a:t>npm</a:t>
            </a:r>
            <a:r>
              <a:rPr lang="en-US" dirty="0"/>
              <a:t>, Inc. develops and maintains </a:t>
            </a:r>
            <a:r>
              <a:rPr lang="en-US" dirty="0" smtClean="0"/>
              <a:t>NPM</a:t>
            </a:r>
          </a:p>
          <a:p>
            <a:endParaRPr lang="en-US" dirty="0"/>
          </a:p>
          <a:p>
            <a:pPr marL="285750" indent="-285750">
              <a:buFont typeface="Arial" panose="020B0604020202020204" pitchFamily="34" charset="0"/>
              <a:buChar char="•"/>
            </a:pPr>
            <a:r>
              <a:rPr lang="en-US" dirty="0"/>
              <a:t>Node.js distributes the </a:t>
            </a:r>
            <a:r>
              <a:rPr lang="en-US" b="1" dirty="0" err="1"/>
              <a:t>npm</a:t>
            </a:r>
            <a:r>
              <a:rPr lang="en-US" dirty="0"/>
              <a:t> executable along with the </a:t>
            </a:r>
            <a:r>
              <a:rPr lang="en-US" b="1" dirty="0"/>
              <a:t>node</a:t>
            </a:r>
            <a:r>
              <a:rPr lang="en-US" dirty="0"/>
              <a:t> executable, but it's actually a separate program with its own versioning </a:t>
            </a:r>
          </a:p>
        </p:txBody>
      </p:sp>
      <p:pic>
        <p:nvPicPr>
          <p:cNvPr id="6" name="Picture 5"/>
          <p:cNvPicPr>
            <a:picLocks noChangeAspect="1"/>
          </p:cNvPicPr>
          <p:nvPr/>
        </p:nvPicPr>
        <p:blipFill>
          <a:blip r:embed="rId3"/>
          <a:stretch>
            <a:fillRect/>
          </a:stretch>
        </p:blipFill>
        <p:spPr>
          <a:xfrm>
            <a:off x="3254780" y="1359798"/>
            <a:ext cx="3429000" cy="1333500"/>
          </a:xfrm>
          <a:prstGeom prst="rect">
            <a:avLst/>
          </a:prstGeom>
        </p:spPr>
      </p:pic>
    </p:spTree>
    <p:extLst>
      <p:ext uri="{BB962C8B-B14F-4D97-AF65-F5344CB8AC3E}">
        <p14:creationId xmlns:p14="http://schemas.microsoft.com/office/powerpoint/2010/main" val="640171740"/>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7646" y="300444"/>
            <a:ext cx="8423268" cy="584775"/>
          </a:xfrm>
          <a:prstGeom prst="rect">
            <a:avLst/>
          </a:prstGeom>
          <a:noFill/>
        </p:spPr>
        <p:txBody>
          <a:bodyPr wrap="none" rtlCol="0">
            <a:spAutoFit/>
          </a:bodyPr>
          <a:lstStyle/>
          <a:p>
            <a:r>
              <a:rPr lang="en-US" sz="3200" dirty="0"/>
              <a:t>Node.js </a:t>
            </a:r>
            <a:r>
              <a:rPr lang="en-US" sz="3200" dirty="0" smtClean="0"/>
              <a:t>Overview: Node Package Manager (NPM)</a:t>
            </a:r>
            <a:endParaRPr lang="en-ZA" sz="3200" dirty="0"/>
          </a:p>
        </p:txBody>
      </p:sp>
      <p:sp>
        <p:nvSpPr>
          <p:cNvPr id="2" name="TextBox 1"/>
          <p:cNvSpPr txBox="1"/>
          <p:nvPr/>
        </p:nvSpPr>
        <p:spPr>
          <a:xfrm>
            <a:off x="491779" y="1159135"/>
            <a:ext cx="10454895" cy="369332"/>
          </a:xfrm>
          <a:prstGeom prst="rect">
            <a:avLst/>
          </a:prstGeom>
          <a:noFill/>
        </p:spPr>
        <p:txBody>
          <a:bodyPr wrap="square" rtlCol="0">
            <a:spAutoFit/>
          </a:bodyPr>
          <a:lstStyle/>
          <a:p>
            <a:r>
              <a:rPr lang="en-US" b="1" dirty="0" smtClean="0"/>
              <a:t>Global vs Local NPM Packages</a:t>
            </a:r>
            <a:endParaRPr lang="en-ZA" b="1" dirty="0"/>
          </a:p>
        </p:txBody>
      </p:sp>
      <p:sp>
        <p:nvSpPr>
          <p:cNvPr id="5" name="Content Placeholder 2"/>
          <p:cNvSpPr>
            <a:spLocks noGrp="1"/>
          </p:cNvSpPr>
          <p:nvPr>
            <p:ph idx="1"/>
          </p:nvPr>
        </p:nvSpPr>
        <p:spPr>
          <a:xfrm>
            <a:off x="277928" y="1654805"/>
            <a:ext cx="11681693" cy="438617"/>
          </a:xfrm>
        </p:spPr>
        <p:txBody>
          <a:bodyPr>
            <a:normAutofit/>
          </a:bodyPr>
          <a:lstStyle/>
          <a:p>
            <a:r>
              <a:rPr lang="en-US" sz="1800" dirty="0"/>
              <a:t>Packages can be installed locally or </a:t>
            </a:r>
            <a:r>
              <a:rPr lang="en-US" sz="1800" dirty="0" smtClean="0"/>
              <a:t>globally</a:t>
            </a:r>
            <a:endParaRPr lang="en-US" sz="1800" dirty="0"/>
          </a:p>
        </p:txBody>
      </p:sp>
      <p:sp>
        <p:nvSpPr>
          <p:cNvPr id="3" name="TextBox 2"/>
          <p:cNvSpPr txBox="1"/>
          <p:nvPr/>
        </p:nvSpPr>
        <p:spPr>
          <a:xfrm>
            <a:off x="248194" y="2079321"/>
            <a:ext cx="7356181" cy="646331"/>
          </a:xfrm>
          <a:prstGeom prst="rect">
            <a:avLst/>
          </a:prstGeom>
          <a:noFill/>
        </p:spPr>
        <p:txBody>
          <a:bodyPr wrap="none" rtlCol="0">
            <a:spAutoFit/>
          </a:bodyPr>
          <a:lstStyle/>
          <a:p>
            <a:pPr marL="285750" indent="-285750">
              <a:buFont typeface="Arial" panose="020B0604020202020204" pitchFamily="34" charset="0"/>
              <a:buChar char="•"/>
            </a:pPr>
            <a:r>
              <a:rPr lang="en-US" dirty="0"/>
              <a:t>Local packages are stored locally in a project, in the </a:t>
            </a:r>
            <a:r>
              <a:rPr lang="en-US" b="1" dirty="0" err="1"/>
              <a:t>node_modules</a:t>
            </a:r>
            <a:r>
              <a:rPr lang="en-US" dirty="0"/>
              <a:t> folder</a:t>
            </a:r>
          </a:p>
          <a:p>
            <a:endParaRPr lang="en-ZA" dirty="0"/>
          </a:p>
        </p:txBody>
      </p:sp>
      <p:sp>
        <p:nvSpPr>
          <p:cNvPr id="6" name="TextBox 5"/>
          <p:cNvSpPr txBox="1"/>
          <p:nvPr/>
        </p:nvSpPr>
        <p:spPr>
          <a:xfrm>
            <a:off x="248194" y="2544410"/>
            <a:ext cx="4770024" cy="646331"/>
          </a:xfrm>
          <a:prstGeom prst="rect">
            <a:avLst/>
          </a:prstGeom>
          <a:noFill/>
        </p:spPr>
        <p:txBody>
          <a:bodyPr wrap="none" rtlCol="0">
            <a:spAutoFit/>
          </a:bodyPr>
          <a:lstStyle/>
          <a:p>
            <a:pPr marL="285750" indent="-285750">
              <a:buFont typeface="Arial" panose="020B0604020202020204" pitchFamily="34" charset="0"/>
              <a:buChar char="•"/>
            </a:pPr>
            <a:r>
              <a:rPr lang="en-US" dirty="0"/>
              <a:t>Global packages are stored globally on system</a:t>
            </a:r>
          </a:p>
          <a:p>
            <a:endParaRPr lang="en-ZA" dirty="0"/>
          </a:p>
        </p:txBody>
      </p:sp>
      <p:sp>
        <p:nvSpPr>
          <p:cNvPr id="7" name="TextBox 6"/>
          <p:cNvSpPr txBox="1"/>
          <p:nvPr/>
        </p:nvSpPr>
        <p:spPr>
          <a:xfrm>
            <a:off x="248194" y="2951146"/>
            <a:ext cx="5870581" cy="646331"/>
          </a:xfrm>
          <a:prstGeom prst="rect">
            <a:avLst/>
          </a:prstGeom>
          <a:noFill/>
        </p:spPr>
        <p:txBody>
          <a:bodyPr wrap="none" rtlCol="0">
            <a:spAutoFit/>
          </a:bodyPr>
          <a:lstStyle/>
          <a:p>
            <a:pPr marL="285750" indent="-285750">
              <a:buFont typeface="Arial" panose="020B0604020202020204" pitchFamily="34" charset="0"/>
              <a:buChar char="•"/>
            </a:pPr>
            <a:r>
              <a:rPr lang="en-US" dirty="0"/>
              <a:t>Typically, local packages are code libraries used by project</a:t>
            </a:r>
          </a:p>
          <a:p>
            <a:endParaRPr lang="en-ZA" dirty="0"/>
          </a:p>
        </p:txBody>
      </p:sp>
      <p:sp>
        <p:nvSpPr>
          <p:cNvPr id="9" name="TextBox 8"/>
          <p:cNvSpPr txBox="1"/>
          <p:nvPr/>
        </p:nvSpPr>
        <p:spPr>
          <a:xfrm>
            <a:off x="248194" y="3388306"/>
            <a:ext cx="10677282" cy="646331"/>
          </a:xfrm>
          <a:prstGeom prst="rect">
            <a:avLst/>
          </a:prstGeom>
          <a:noFill/>
        </p:spPr>
        <p:txBody>
          <a:bodyPr wrap="none" rtlCol="0">
            <a:spAutoFit/>
          </a:bodyPr>
          <a:lstStyle/>
          <a:p>
            <a:pPr marL="285750" indent="-285750">
              <a:buFont typeface="Arial" panose="020B0604020202020204" pitchFamily="34" charset="0"/>
              <a:buChar char="•"/>
            </a:pPr>
            <a:r>
              <a:rPr lang="en-US" dirty="0"/>
              <a:t>Typically, global packages are executables used to perform some operation on a project such as running tasks</a:t>
            </a:r>
          </a:p>
          <a:p>
            <a:endParaRPr lang="en-ZA" dirty="0"/>
          </a:p>
        </p:txBody>
      </p:sp>
      <p:sp>
        <p:nvSpPr>
          <p:cNvPr id="10" name="TextBox 9"/>
          <p:cNvSpPr txBox="1"/>
          <p:nvPr/>
        </p:nvSpPr>
        <p:spPr>
          <a:xfrm>
            <a:off x="248194" y="3818320"/>
            <a:ext cx="10596555" cy="646331"/>
          </a:xfrm>
          <a:prstGeom prst="rect">
            <a:avLst/>
          </a:prstGeom>
          <a:noFill/>
        </p:spPr>
        <p:txBody>
          <a:bodyPr wrap="none" rtlCol="0">
            <a:spAutoFit/>
          </a:bodyPr>
          <a:lstStyle/>
          <a:p>
            <a:pPr marL="285750" indent="-285750">
              <a:buFont typeface="Arial" panose="020B0604020202020204" pitchFamily="34" charset="0"/>
              <a:buChar char="•"/>
            </a:pPr>
            <a:r>
              <a:rPr lang="en-US" dirty="0"/>
              <a:t>Local packages are available only within their specific project, and global packages are available system wide</a:t>
            </a:r>
          </a:p>
          <a:p>
            <a:endParaRPr lang="en-ZA" dirty="0"/>
          </a:p>
        </p:txBody>
      </p:sp>
    </p:spTree>
    <p:extLst>
      <p:ext uri="{BB962C8B-B14F-4D97-AF65-F5344CB8AC3E}">
        <p14:creationId xmlns:p14="http://schemas.microsoft.com/office/powerpoint/2010/main" val="1525961742"/>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7646" y="300444"/>
            <a:ext cx="8423268" cy="584775"/>
          </a:xfrm>
          <a:prstGeom prst="rect">
            <a:avLst/>
          </a:prstGeom>
          <a:noFill/>
        </p:spPr>
        <p:txBody>
          <a:bodyPr wrap="none" rtlCol="0">
            <a:spAutoFit/>
          </a:bodyPr>
          <a:lstStyle/>
          <a:p>
            <a:r>
              <a:rPr lang="en-US" sz="3200" dirty="0"/>
              <a:t>Node.js </a:t>
            </a:r>
            <a:r>
              <a:rPr lang="en-US" sz="3200" dirty="0" smtClean="0"/>
              <a:t>Overview: Node Package Manager (NPM)</a:t>
            </a:r>
            <a:endParaRPr lang="en-ZA" sz="3200" dirty="0"/>
          </a:p>
        </p:txBody>
      </p:sp>
      <p:sp>
        <p:nvSpPr>
          <p:cNvPr id="2" name="TextBox 1"/>
          <p:cNvSpPr txBox="1"/>
          <p:nvPr/>
        </p:nvSpPr>
        <p:spPr>
          <a:xfrm>
            <a:off x="491779" y="1263639"/>
            <a:ext cx="10454895" cy="369332"/>
          </a:xfrm>
          <a:prstGeom prst="rect">
            <a:avLst/>
          </a:prstGeom>
          <a:noFill/>
        </p:spPr>
        <p:txBody>
          <a:bodyPr wrap="square" rtlCol="0">
            <a:spAutoFit/>
          </a:bodyPr>
          <a:lstStyle/>
          <a:p>
            <a:r>
              <a:rPr lang="en-US" b="1" dirty="0" smtClean="0"/>
              <a:t>Installing and Uninstalling Packages</a:t>
            </a:r>
            <a:endParaRPr lang="en-ZA" b="1" dirty="0"/>
          </a:p>
        </p:txBody>
      </p:sp>
      <p:sp>
        <p:nvSpPr>
          <p:cNvPr id="5" name="Content Placeholder 2"/>
          <p:cNvSpPr>
            <a:spLocks noGrp="1"/>
          </p:cNvSpPr>
          <p:nvPr>
            <p:ph idx="1"/>
          </p:nvPr>
        </p:nvSpPr>
        <p:spPr>
          <a:xfrm>
            <a:off x="348343" y="1929960"/>
            <a:ext cx="11342914" cy="2106463"/>
          </a:xfrm>
        </p:spPr>
        <p:txBody>
          <a:bodyPr>
            <a:normAutofit/>
          </a:bodyPr>
          <a:lstStyle/>
          <a:p>
            <a:r>
              <a:rPr lang="en-US" sz="1800" dirty="0"/>
              <a:t>The </a:t>
            </a:r>
            <a:r>
              <a:rPr lang="en-US" sz="1800" b="1" dirty="0" err="1"/>
              <a:t>npm</a:t>
            </a:r>
            <a:r>
              <a:rPr lang="en-US" sz="1800" dirty="0"/>
              <a:t> program is used to manage packages</a:t>
            </a:r>
          </a:p>
          <a:p>
            <a:r>
              <a:rPr lang="en-US" sz="1800" dirty="0"/>
              <a:t>The first argument to the </a:t>
            </a:r>
            <a:r>
              <a:rPr lang="en-US" sz="1800" b="1" dirty="0" err="1"/>
              <a:t>npm</a:t>
            </a:r>
            <a:r>
              <a:rPr lang="en-US" sz="1800" dirty="0"/>
              <a:t> program is the command to be executed</a:t>
            </a:r>
          </a:p>
          <a:p>
            <a:r>
              <a:rPr lang="en-US" sz="1800" dirty="0"/>
              <a:t>Packages can be installed with the </a:t>
            </a:r>
            <a:r>
              <a:rPr lang="en-US" sz="1800" b="1" dirty="0"/>
              <a:t>install</a:t>
            </a:r>
            <a:r>
              <a:rPr lang="en-US" sz="1800" dirty="0"/>
              <a:t> command, and uninstalled with the </a:t>
            </a:r>
            <a:r>
              <a:rPr lang="en-US" sz="1800" b="1" dirty="0"/>
              <a:t>uninstall</a:t>
            </a:r>
            <a:r>
              <a:rPr lang="en-US" sz="1800" dirty="0"/>
              <a:t> command</a:t>
            </a:r>
          </a:p>
          <a:p>
            <a:r>
              <a:rPr lang="en-US" sz="1800" dirty="0"/>
              <a:t>There are many more commands available for </a:t>
            </a:r>
            <a:r>
              <a:rPr lang="en-US" sz="1800" dirty="0" smtClean="0"/>
              <a:t>NPM</a:t>
            </a:r>
          </a:p>
          <a:p>
            <a:r>
              <a:rPr lang="en-US" sz="1800" dirty="0"/>
              <a:t>The </a:t>
            </a:r>
            <a:r>
              <a:rPr lang="en-US" sz="1800" b="1" dirty="0"/>
              <a:t>–global</a:t>
            </a:r>
            <a:r>
              <a:rPr lang="en-US" sz="1800" dirty="0"/>
              <a:t> flag installs and uninstalls the package globally, without the global flag, the packages are installed and uninstalled locally</a:t>
            </a:r>
          </a:p>
          <a:p>
            <a:endParaRPr lang="en-US" sz="1800" dirty="0"/>
          </a:p>
        </p:txBody>
      </p:sp>
    </p:spTree>
    <p:extLst>
      <p:ext uri="{BB962C8B-B14F-4D97-AF65-F5344CB8AC3E}">
        <p14:creationId xmlns:p14="http://schemas.microsoft.com/office/powerpoint/2010/main" val="1895085644"/>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037806" y="1998616"/>
            <a:ext cx="8289257" cy="584775"/>
          </a:xfrm>
          <a:prstGeom prst="rect">
            <a:avLst/>
          </a:prstGeom>
          <a:noFill/>
        </p:spPr>
        <p:txBody>
          <a:bodyPr wrap="none" rtlCol="0">
            <a:spAutoFit/>
          </a:bodyPr>
          <a:lstStyle/>
          <a:p>
            <a:r>
              <a:rPr lang="en-US" sz="3200" dirty="0" smtClean="0"/>
              <a:t>Demo: </a:t>
            </a:r>
            <a:r>
              <a:rPr lang="en-US" sz="3200" dirty="0" err="1" smtClean="0"/>
              <a:t>Initialising</a:t>
            </a:r>
            <a:r>
              <a:rPr lang="en-US" sz="3200" dirty="0" smtClean="0"/>
              <a:t> a project using NPM (</a:t>
            </a:r>
            <a:r>
              <a:rPr lang="en-US" sz="3200" dirty="0" err="1" smtClean="0"/>
              <a:t>npm</a:t>
            </a:r>
            <a:r>
              <a:rPr lang="en-US" sz="3200" dirty="0" smtClean="0"/>
              <a:t> </a:t>
            </a:r>
            <a:r>
              <a:rPr lang="en-US" sz="3200" dirty="0" err="1" smtClean="0"/>
              <a:t>init</a:t>
            </a:r>
            <a:r>
              <a:rPr lang="en-US" sz="3200" dirty="0" smtClean="0"/>
              <a:t>)</a:t>
            </a:r>
            <a:endParaRPr lang="en-ZA" sz="3200" dirty="0"/>
          </a:p>
        </p:txBody>
      </p:sp>
    </p:spTree>
    <p:extLst>
      <p:ext uri="{BB962C8B-B14F-4D97-AF65-F5344CB8AC3E}">
        <p14:creationId xmlns:p14="http://schemas.microsoft.com/office/powerpoint/2010/main" val="520994907"/>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4948984" cy="584775"/>
          </a:xfrm>
          <a:prstGeom prst="rect">
            <a:avLst/>
          </a:prstGeom>
          <a:noFill/>
        </p:spPr>
        <p:txBody>
          <a:bodyPr wrap="none" rtlCol="0">
            <a:spAutoFit/>
          </a:bodyPr>
          <a:lstStyle/>
          <a:p>
            <a:r>
              <a:rPr lang="en-US" sz="3200" dirty="0" smtClean="0"/>
              <a:t>Node.js: Types of Node Apps</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8" name="Picture 4" descr="https://www.simform.com/wp-content/uploads/2019/11/Node.JS-Use-Cases-Cover-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876" y="1021954"/>
            <a:ext cx="10508656" cy="5119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985170"/>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7646" y="300444"/>
            <a:ext cx="5148525" cy="584775"/>
          </a:xfrm>
          <a:prstGeom prst="rect">
            <a:avLst/>
          </a:prstGeom>
          <a:noFill/>
        </p:spPr>
        <p:txBody>
          <a:bodyPr wrap="none" rtlCol="0">
            <a:spAutoFit/>
          </a:bodyPr>
          <a:lstStyle/>
          <a:p>
            <a:r>
              <a:rPr lang="en-US" sz="3200" dirty="0"/>
              <a:t>Node.js </a:t>
            </a:r>
            <a:r>
              <a:rPr lang="en-US" sz="3200" dirty="0" smtClean="0"/>
              <a:t>Overview: Conclusion</a:t>
            </a:r>
            <a:endParaRPr lang="en-ZA" sz="3200" dirty="0"/>
          </a:p>
        </p:txBody>
      </p:sp>
      <p:sp>
        <p:nvSpPr>
          <p:cNvPr id="2" name="TextBox 1"/>
          <p:cNvSpPr txBox="1"/>
          <p:nvPr/>
        </p:nvSpPr>
        <p:spPr>
          <a:xfrm>
            <a:off x="491779" y="1263639"/>
            <a:ext cx="10454895" cy="369332"/>
          </a:xfrm>
          <a:prstGeom prst="rect">
            <a:avLst/>
          </a:prstGeom>
          <a:noFill/>
        </p:spPr>
        <p:txBody>
          <a:bodyPr wrap="square" rtlCol="0">
            <a:spAutoFit/>
          </a:bodyPr>
          <a:lstStyle/>
          <a:p>
            <a:endParaRPr lang="en-ZA" u="sng" dirty="0"/>
          </a:p>
        </p:txBody>
      </p:sp>
      <p:sp>
        <p:nvSpPr>
          <p:cNvPr id="3" name="TextBox 2"/>
          <p:cNvSpPr txBox="1"/>
          <p:nvPr/>
        </p:nvSpPr>
        <p:spPr>
          <a:xfrm>
            <a:off x="757646" y="1448305"/>
            <a:ext cx="900530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You should now be able to install both the Node.js framework, and the NPM package manager. You’ve also written your first node.js JavaScript program</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NPM framework gives access to many different JavaScript solutions, which can be found at </a:t>
            </a:r>
            <a:r>
              <a:rPr lang="en-US" dirty="0">
                <a:hlinkClick r:id="rId3"/>
              </a:rPr>
              <a:t>npmjs.com</a:t>
            </a:r>
            <a:r>
              <a:rPr lang="en-US" dirty="0"/>
              <a:t>.</a:t>
            </a:r>
          </a:p>
          <a:p>
            <a:endParaRPr lang="en-ZA" dirty="0"/>
          </a:p>
        </p:txBody>
      </p:sp>
    </p:spTree>
    <p:extLst>
      <p:ext uri="{BB962C8B-B14F-4D97-AF65-F5344CB8AC3E}">
        <p14:creationId xmlns:p14="http://schemas.microsoft.com/office/powerpoint/2010/main" val="1558217671"/>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037806" y="1998616"/>
            <a:ext cx="9600064" cy="584775"/>
          </a:xfrm>
          <a:prstGeom prst="rect">
            <a:avLst/>
          </a:prstGeom>
          <a:noFill/>
        </p:spPr>
        <p:txBody>
          <a:bodyPr wrap="none" rtlCol="0">
            <a:spAutoFit/>
          </a:bodyPr>
          <a:lstStyle/>
          <a:p>
            <a:r>
              <a:rPr lang="en-US" sz="3200" dirty="0" smtClean="0"/>
              <a:t>Exercise: Install Node and write a Hello World Program</a:t>
            </a:r>
            <a:endParaRPr lang="en-ZA" sz="3200" dirty="0"/>
          </a:p>
        </p:txBody>
      </p:sp>
    </p:spTree>
    <p:extLst>
      <p:ext uri="{BB962C8B-B14F-4D97-AF65-F5344CB8AC3E}">
        <p14:creationId xmlns:p14="http://schemas.microsoft.com/office/powerpoint/2010/main" val="404341784"/>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9744206" cy="584775"/>
          </a:xfrm>
          <a:prstGeom prst="rect">
            <a:avLst/>
          </a:prstGeom>
          <a:noFill/>
        </p:spPr>
        <p:txBody>
          <a:bodyPr wrap="none" rtlCol="0">
            <a:spAutoFit/>
          </a:bodyPr>
          <a:lstStyle/>
          <a:p>
            <a:r>
              <a:rPr lang="en-US" sz="3200" dirty="0"/>
              <a:t>Node.js </a:t>
            </a:r>
            <a:r>
              <a:rPr lang="en-US" sz="3200" dirty="0" smtClean="0"/>
              <a:t>Overview: JS Engine and JS Runtime Environment</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62314" y="1364788"/>
            <a:ext cx="2385140" cy="461665"/>
          </a:xfrm>
          <a:prstGeom prst="rect">
            <a:avLst/>
          </a:prstGeom>
          <a:noFill/>
        </p:spPr>
        <p:txBody>
          <a:bodyPr wrap="none" rtlCol="0">
            <a:spAutoFit/>
          </a:bodyPr>
          <a:lstStyle/>
          <a:p>
            <a:r>
              <a:rPr lang="en-US" sz="2400" b="1" dirty="0" smtClean="0"/>
              <a:t>JavaScript Engine</a:t>
            </a:r>
            <a:endParaRPr lang="en-ZA" sz="2400" b="1" dirty="0"/>
          </a:p>
        </p:txBody>
      </p:sp>
      <p:sp>
        <p:nvSpPr>
          <p:cNvPr id="10" name="TextBox 9"/>
          <p:cNvSpPr txBox="1"/>
          <p:nvPr/>
        </p:nvSpPr>
        <p:spPr>
          <a:xfrm>
            <a:off x="362314" y="1822124"/>
            <a:ext cx="9826715" cy="923330"/>
          </a:xfrm>
          <a:prstGeom prst="rect">
            <a:avLst/>
          </a:prstGeom>
          <a:noFill/>
        </p:spPr>
        <p:txBody>
          <a:bodyPr wrap="square" rtlCol="0">
            <a:spAutoFit/>
          </a:bodyPr>
          <a:lstStyle/>
          <a:p>
            <a:r>
              <a:rPr lang="en-US" dirty="0"/>
              <a:t>The </a:t>
            </a:r>
            <a:r>
              <a:rPr lang="en-US" b="1" dirty="0"/>
              <a:t>JavaScript engine</a:t>
            </a:r>
            <a:r>
              <a:rPr lang="en-US" dirty="0"/>
              <a:t> translates your script into runnable machine code instructions so it can be executed by the CPU of the host machine. The engine translates scripts at runtime on the fly. Your code won’t be compiled unless you run it</a:t>
            </a:r>
            <a:endParaRPr lang="en-ZA" dirty="0"/>
          </a:p>
        </p:txBody>
      </p:sp>
      <p:sp>
        <p:nvSpPr>
          <p:cNvPr id="14" name="TextBox 13"/>
          <p:cNvSpPr txBox="1"/>
          <p:nvPr/>
        </p:nvSpPr>
        <p:spPr>
          <a:xfrm>
            <a:off x="362314" y="2971957"/>
            <a:ext cx="4304448" cy="461665"/>
          </a:xfrm>
          <a:prstGeom prst="rect">
            <a:avLst/>
          </a:prstGeom>
          <a:noFill/>
        </p:spPr>
        <p:txBody>
          <a:bodyPr wrap="none" rtlCol="0">
            <a:spAutoFit/>
          </a:bodyPr>
          <a:lstStyle/>
          <a:p>
            <a:r>
              <a:rPr lang="en-US" sz="2400" b="1" dirty="0" smtClean="0"/>
              <a:t>JavaScript Runtime Environment</a:t>
            </a:r>
            <a:endParaRPr lang="en-ZA" sz="2400" b="1" dirty="0"/>
          </a:p>
        </p:txBody>
      </p:sp>
      <p:sp>
        <p:nvSpPr>
          <p:cNvPr id="15" name="Rectangle 14"/>
          <p:cNvSpPr/>
          <p:nvPr/>
        </p:nvSpPr>
        <p:spPr>
          <a:xfrm>
            <a:off x="362314" y="3433622"/>
            <a:ext cx="10117984" cy="646331"/>
          </a:xfrm>
          <a:prstGeom prst="rect">
            <a:avLst/>
          </a:prstGeom>
        </p:spPr>
        <p:txBody>
          <a:bodyPr wrap="square">
            <a:spAutoFit/>
          </a:bodyPr>
          <a:lstStyle/>
          <a:p>
            <a:r>
              <a:rPr lang="en-US" dirty="0"/>
              <a:t>The JavaScript runtime environment provides your scripts with utility libraries which can be used during execution. It’s your script that references these libraries. The engine itself doesn’t depend on them.</a:t>
            </a:r>
            <a:endParaRPr lang="en-ZA" dirty="0"/>
          </a:p>
        </p:txBody>
      </p:sp>
    </p:spTree>
    <p:extLst>
      <p:ext uri="{BB962C8B-B14F-4D97-AF65-F5344CB8AC3E}">
        <p14:creationId xmlns:p14="http://schemas.microsoft.com/office/powerpoint/2010/main" val="3783723410"/>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58445" y="381874"/>
            <a:ext cx="11848011" cy="584775"/>
          </a:xfrm>
          <a:prstGeom prst="rect">
            <a:avLst/>
          </a:prstGeom>
          <a:noFill/>
        </p:spPr>
        <p:txBody>
          <a:bodyPr wrap="square" rtlCol="0">
            <a:spAutoFit/>
          </a:bodyPr>
          <a:lstStyle/>
          <a:p>
            <a:r>
              <a:rPr lang="en-US" sz="3200" dirty="0"/>
              <a:t>Node.js </a:t>
            </a:r>
            <a:r>
              <a:rPr lang="en-US" sz="3200" dirty="0" smtClean="0"/>
              <a:t>Overview: Event-Driven, Single-Threaded, Non-Blocking I/O </a:t>
            </a:r>
            <a:endParaRPr lang="en-ZA" sz="3200" dirty="0"/>
          </a:p>
        </p:txBody>
      </p:sp>
      <p:pic>
        <p:nvPicPr>
          <p:cNvPr id="2054" name="Picture 6" descr="https://miro.medium.com/max/1024/1*evOcy9n3vslkDt0Mj8mBYw.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45" y="1048080"/>
            <a:ext cx="11454696" cy="5235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782602"/>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57646" y="300444"/>
            <a:ext cx="9173922" cy="584775"/>
          </a:xfrm>
          <a:prstGeom prst="rect">
            <a:avLst/>
          </a:prstGeom>
          <a:noFill/>
        </p:spPr>
        <p:txBody>
          <a:bodyPr wrap="none" rtlCol="0">
            <a:spAutoFit/>
          </a:bodyPr>
          <a:lstStyle/>
          <a:p>
            <a:r>
              <a:rPr lang="en-US" sz="3200" dirty="0"/>
              <a:t>Node.js </a:t>
            </a:r>
            <a:r>
              <a:rPr lang="en-US" sz="3200" dirty="0" smtClean="0"/>
              <a:t>Overview: Single-Threaded vs Multi-Threaded</a:t>
            </a:r>
            <a:endParaRPr lang="en-ZA"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30" y="1001600"/>
            <a:ext cx="11534503" cy="5148264"/>
          </a:xfrm>
          <a:prstGeom prst="rect">
            <a:avLst/>
          </a:prstGeom>
        </p:spPr>
      </p:pic>
    </p:spTree>
    <p:extLst>
      <p:ext uri="{BB962C8B-B14F-4D97-AF65-F5344CB8AC3E}">
        <p14:creationId xmlns:p14="http://schemas.microsoft.com/office/powerpoint/2010/main" val="2796869126"/>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62314" y="1364788"/>
            <a:ext cx="5733173" cy="461665"/>
          </a:xfrm>
          <a:prstGeom prst="rect">
            <a:avLst/>
          </a:prstGeom>
          <a:noFill/>
        </p:spPr>
        <p:txBody>
          <a:bodyPr wrap="none" rtlCol="0">
            <a:spAutoFit/>
          </a:bodyPr>
          <a:lstStyle/>
          <a:p>
            <a:r>
              <a:rPr lang="en-US" sz="2400" b="1" dirty="0" smtClean="0"/>
              <a:t>Main Challenges in Multi-threaded Systems</a:t>
            </a:r>
            <a:endParaRPr lang="en-ZA" sz="2400" b="1" dirty="0"/>
          </a:p>
        </p:txBody>
      </p:sp>
      <p:sp>
        <p:nvSpPr>
          <p:cNvPr id="15" name="Rectangle 14"/>
          <p:cNvSpPr/>
          <p:nvPr/>
        </p:nvSpPr>
        <p:spPr>
          <a:xfrm>
            <a:off x="362314" y="2224591"/>
            <a:ext cx="10117984" cy="369332"/>
          </a:xfrm>
          <a:prstGeom prst="rect">
            <a:avLst/>
          </a:prstGeom>
        </p:spPr>
        <p:txBody>
          <a:bodyPr wrap="square">
            <a:spAutoFit/>
          </a:bodyPr>
          <a:lstStyle/>
          <a:p>
            <a:pPr marL="285750" indent="-285750">
              <a:buFont typeface="Arial" panose="020B0604020202020204" pitchFamily="34" charset="0"/>
              <a:buChar char="•"/>
            </a:pPr>
            <a:r>
              <a:rPr lang="en-US" dirty="0" smtClean="0"/>
              <a:t>Deadlock</a:t>
            </a:r>
            <a:endParaRPr lang="en-ZA" dirty="0"/>
          </a:p>
        </p:txBody>
      </p:sp>
      <p:sp>
        <p:nvSpPr>
          <p:cNvPr id="8" name="TextBox 7"/>
          <p:cNvSpPr txBox="1"/>
          <p:nvPr/>
        </p:nvSpPr>
        <p:spPr>
          <a:xfrm>
            <a:off x="757646" y="300444"/>
            <a:ext cx="9173922" cy="584775"/>
          </a:xfrm>
          <a:prstGeom prst="rect">
            <a:avLst/>
          </a:prstGeom>
          <a:noFill/>
        </p:spPr>
        <p:txBody>
          <a:bodyPr wrap="none" rtlCol="0">
            <a:spAutoFit/>
          </a:bodyPr>
          <a:lstStyle/>
          <a:p>
            <a:r>
              <a:rPr lang="en-US" sz="3200" dirty="0"/>
              <a:t>Node.js </a:t>
            </a:r>
            <a:r>
              <a:rPr lang="en-US" sz="3200" dirty="0" smtClean="0"/>
              <a:t>Overview: Single-Threaded vs Multi-Threaded</a:t>
            </a:r>
            <a:endParaRPr lang="en-ZA" sz="3200" dirty="0"/>
          </a:p>
        </p:txBody>
      </p:sp>
      <p:sp>
        <p:nvSpPr>
          <p:cNvPr id="11" name="Rectangle 10"/>
          <p:cNvSpPr/>
          <p:nvPr/>
        </p:nvSpPr>
        <p:spPr>
          <a:xfrm>
            <a:off x="362314" y="2715062"/>
            <a:ext cx="10117984" cy="369332"/>
          </a:xfrm>
          <a:prstGeom prst="rect">
            <a:avLst/>
          </a:prstGeom>
        </p:spPr>
        <p:txBody>
          <a:bodyPr wrap="square">
            <a:spAutoFit/>
          </a:bodyPr>
          <a:lstStyle/>
          <a:p>
            <a:pPr marL="285750" indent="-285750">
              <a:buFont typeface="Arial" panose="020B0604020202020204" pitchFamily="34" charset="0"/>
              <a:buChar char="•"/>
            </a:pPr>
            <a:r>
              <a:rPr lang="en-US" dirty="0" smtClean="0"/>
              <a:t>Scalability</a:t>
            </a:r>
            <a:endParaRPr lang="en-ZA" dirty="0"/>
          </a:p>
        </p:txBody>
      </p:sp>
      <p:sp>
        <p:nvSpPr>
          <p:cNvPr id="12" name="Rectangle 11"/>
          <p:cNvSpPr/>
          <p:nvPr/>
        </p:nvSpPr>
        <p:spPr>
          <a:xfrm>
            <a:off x="362314" y="3270621"/>
            <a:ext cx="10117984" cy="369332"/>
          </a:xfrm>
          <a:prstGeom prst="rect">
            <a:avLst/>
          </a:prstGeom>
        </p:spPr>
        <p:txBody>
          <a:bodyPr wrap="square">
            <a:spAutoFit/>
          </a:bodyPr>
          <a:lstStyle/>
          <a:p>
            <a:pPr marL="285750" indent="-285750">
              <a:buFont typeface="Arial" panose="020B0604020202020204" pitchFamily="34" charset="0"/>
              <a:buChar char="•"/>
            </a:pPr>
            <a:r>
              <a:rPr lang="en-US" dirty="0" smtClean="0"/>
              <a:t>Scalability</a:t>
            </a:r>
            <a:endParaRPr lang="en-ZA" dirty="0"/>
          </a:p>
        </p:txBody>
      </p:sp>
      <p:sp>
        <p:nvSpPr>
          <p:cNvPr id="9" name="TextBox 8"/>
          <p:cNvSpPr txBox="1"/>
          <p:nvPr/>
        </p:nvSpPr>
        <p:spPr>
          <a:xfrm>
            <a:off x="362314" y="3851864"/>
            <a:ext cx="7401257" cy="461665"/>
          </a:xfrm>
          <a:prstGeom prst="rect">
            <a:avLst/>
          </a:prstGeom>
          <a:noFill/>
        </p:spPr>
        <p:txBody>
          <a:bodyPr wrap="none" rtlCol="0">
            <a:spAutoFit/>
          </a:bodyPr>
          <a:lstStyle/>
          <a:p>
            <a:r>
              <a:rPr lang="en-US" sz="2400" b="1" dirty="0" smtClean="0"/>
              <a:t>What is you still needed to use Multi-threading in Node?</a:t>
            </a:r>
            <a:endParaRPr lang="en-ZA" sz="2400" b="1" dirty="0"/>
          </a:p>
        </p:txBody>
      </p:sp>
      <p:sp>
        <p:nvSpPr>
          <p:cNvPr id="10" name="Rectangle 9"/>
          <p:cNvSpPr/>
          <p:nvPr/>
        </p:nvSpPr>
        <p:spPr>
          <a:xfrm>
            <a:off x="580028" y="4525440"/>
            <a:ext cx="10117984" cy="369332"/>
          </a:xfrm>
          <a:prstGeom prst="rect">
            <a:avLst/>
          </a:prstGeom>
        </p:spPr>
        <p:txBody>
          <a:bodyPr wrap="square">
            <a:spAutoFit/>
          </a:bodyPr>
          <a:lstStyle/>
          <a:p>
            <a:r>
              <a:rPr lang="en-US" dirty="0"/>
              <a:t>JavaScript also supports multi-threading through the </a:t>
            </a:r>
            <a:r>
              <a:rPr lang="en-US" i="1" dirty="0" err="1" smtClean="0"/>
              <a:t>child_process.fork</a:t>
            </a:r>
            <a:r>
              <a:rPr lang="en-US" i="1" dirty="0"/>
              <a:t>()</a:t>
            </a:r>
            <a:r>
              <a:rPr lang="en-US" dirty="0"/>
              <a:t> API</a:t>
            </a:r>
            <a:endParaRPr lang="en-ZA" dirty="0"/>
          </a:p>
        </p:txBody>
      </p:sp>
    </p:spTree>
    <p:extLst>
      <p:ext uri="{BB962C8B-B14F-4D97-AF65-F5344CB8AC3E}">
        <p14:creationId xmlns:p14="http://schemas.microsoft.com/office/powerpoint/2010/main" val="2383419473"/>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7646" y="300444"/>
            <a:ext cx="7949805" cy="584775"/>
          </a:xfrm>
          <a:prstGeom prst="rect">
            <a:avLst/>
          </a:prstGeom>
          <a:noFill/>
        </p:spPr>
        <p:txBody>
          <a:bodyPr wrap="none" rtlCol="0">
            <a:spAutoFit/>
          </a:bodyPr>
          <a:lstStyle/>
          <a:p>
            <a:r>
              <a:rPr lang="en-US" sz="3200" dirty="0"/>
              <a:t>Node.js </a:t>
            </a:r>
            <a:r>
              <a:rPr lang="en-US" sz="3200" dirty="0" smtClean="0"/>
              <a:t>Overview: Node.js vs JS in the browser</a:t>
            </a:r>
            <a:endParaRPr lang="en-ZA" sz="3200" dirty="0"/>
          </a:p>
        </p:txBody>
      </p:sp>
      <p:sp>
        <p:nvSpPr>
          <p:cNvPr id="14" name="Rounded Rectangle 13"/>
          <p:cNvSpPr/>
          <p:nvPr/>
        </p:nvSpPr>
        <p:spPr>
          <a:xfrm>
            <a:off x="2552699" y="3393928"/>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JavaScript</a:t>
            </a:r>
          </a:p>
          <a:p>
            <a:pPr algn="ctr"/>
            <a:r>
              <a:rPr lang="en-US" dirty="0"/>
              <a:t>V8</a:t>
            </a:r>
          </a:p>
        </p:txBody>
      </p:sp>
      <p:sp>
        <p:nvSpPr>
          <p:cNvPr id="16" name="Rounded Rectangle 15"/>
          <p:cNvSpPr/>
          <p:nvPr/>
        </p:nvSpPr>
        <p:spPr>
          <a:xfrm>
            <a:off x="2552699" y="2144484"/>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DOM</a:t>
            </a:r>
          </a:p>
        </p:txBody>
      </p:sp>
      <p:sp>
        <p:nvSpPr>
          <p:cNvPr id="17" name="Rounded Rectangle 16"/>
          <p:cNvSpPr/>
          <p:nvPr/>
        </p:nvSpPr>
        <p:spPr>
          <a:xfrm>
            <a:off x="4131127" y="2144484"/>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XHR</a:t>
            </a:r>
          </a:p>
        </p:txBody>
      </p:sp>
      <p:sp>
        <p:nvSpPr>
          <p:cNvPr id="18" name="Rounded Rectangle 17"/>
          <p:cNvSpPr/>
          <p:nvPr/>
        </p:nvSpPr>
        <p:spPr>
          <a:xfrm>
            <a:off x="4131128" y="3393928"/>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Audio</a:t>
            </a:r>
          </a:p>
        </p:txBody>
      </p:sp>
      <p:sp>
        <p:nvSpPr>
          <p:cNvPr id="19" name="Rounded Rectangle 18"/>
          <p:cNvSpPr/>
          <p:nvPr/>
        </p:nvSpPr>
        <p:spPr>
          <a:xfrm>
            <a:off x="974271" y="3393928"/>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File Reader</a:t>
            </a:r>
          </a:p>
        </p:txBody>
      </p:sp>
      <p:sp>
        <p:nvSpPr>
          <p:cNvPr id="20" name="Rounded Rectangle 19"/>
          <p:cNvSpPr/>
          <p:nvPr/>
        </p:nvSpPr>
        <p:spPr>
          <a:xfrm>
            <a:off x="974271" y="4643373"/>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Timers</a:t>
            </a:r>
          </a:p>
        </p:txBody>
      </p:sp>
      <p:sp>
        <p:nvSpPr>
          <p:cNvPr id="21" name="Rounded Rectangle 20"/>
          <p:cNvSpPr/>
          <p:nvPr/>
        </p:nvSpPr>
        <p:spPr>
          <a:xfrm>
            <a:off x="974271" y="2144484"/>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Web Sockets</a:t>
            </a:r>
          </a:p>
        </p:txBody>
      </p:sp>
      <p:sp>
        <p:nvSpPr>
          <p:cNvPr id="22" name="Rounded Rectangle 21"/>
          <p:cNvSpPr/>
          <p:nvPr/>
        </p:nvSpPr>
        <p:spPr>
          <a:xfrm>
            <a:off x="2552699" y="4643373"/>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Video</a:t>
            </a:r>
          </a:p>
        </p:txBody>
      </p:sp>
      <p:sp>
        <p:nvSpPr>
          <p:cNvPr id="23" name="Rounded Rectangle 22"/>
          <p:cNvSpPr/>
          <p:nvPr/>
        </p:nvSpPr>
        <p:spPr>
          <a:xfrm>
            <a:off x="4131128" y="4643373"/>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Many More…</a:t>
            </a:r>
          </a:p>
        </p:txBody>
      </p:sp>
      <p:sp>
        <p:nvSpPr>
          <p:cNvPr id="24" name="Rounded Rectangle 23"/>
          <p:cNvSpPr/>
          <p:nvPr/>
        </p:nvSpPr>
        <p:spPr>
          <a:xfrm>
            <a:off x="8077199" y="3396085"/>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JavaScript</a:t>
            </a:r>
          </a:p>
          <a:p>
            <a:pPr algn="ctr"/>
            <a:r>
              <a:rPr lang="en-US" dirty="0"/>
              <a:t>V8</a:t>
            </a:r>
          </a:p>
        </p:txBody>
      </p:sp>
      <p:sp>
        <p:nvSpPr>
          <p:cNvPr id="25" name="Rounded Rectangle 24"/>
          <p:cNvSpPr/>
          <p:nvPr/>
        </p:nvSpPr>
        <p:spPr>
          <a:xfrm>
            <a:off x="8077199" y="2144484"/>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File System</a:t>
            </a:r>
          </a:p>
        </p:txBody>
      </p:sp>
      <p:sp>
        <p:nvSpPr>
          <p:cNvPr id="26" name="Rounded Rectangle 25"/>
          <p:cNvSpPr/>
          <p:nvPr/>
        </p:nvSpPr>
        <p:spPr>
          <a:xfrm>
            <a:off x="9655627" y="2144484"/>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Net</a:t>
            </a:r>
          </a:p>
        </p:txBody>
      </p:sp>
      <p:sp>
        <p:nvSpPr>
          <p:cNvPr id="27" name="Rounded Rectangle 26"/>
          <p:cNvSpPr/>
          <p:nvPr/>
        </p:nvSpPr>
        <p:spPr>
          <a:xfrm>
            <a:off x="9655628" y="3396085"/>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Cluster</a:t>
            </a:r>
          </a:p>
        </p:txBody>
      </p:sp>
      <p:sp>
        <p:nvSpPr>
          <p:cNvPr id="28" name="Rounded Rectangle 27"/>
          <p:cNvSpPr/>
          <p:nvPr/>
        </p:nvSpPr>
        <p:spPr>
          <a:xfrm>
            <a:off x="6498771" y="3396085"/>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HTTP</a:t>
            </a:r>
          </a:p>
        </p:txBody>
      </p:sp>
      <p:sp>
        <p:nvSpPr>
          <p:cNvPr id="29" name="Rounded Rectangle 28"/>
          <p:cNvSpPr/>
          <p:nvPr/>
        </p:nvSpPr>
        <p:spPr>
          <a:xfrm>
            <a:off x="6498771" y="4647686"/>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Timer</a:t>
            </a:r>
          </a:p>
        </p:txBody>
      </p:sp>
      <p:sp>
        <p:nvSpPr>
          <p:cNvPr id="30" name="Rounded Rectangle 29"/>
          <p:cNvSpPr/>
          <p:nvPr/>
        </p:nvSpPr>
        <p:spPr>
          <a:xfrm>
            <a:off x="6498771" y="2144484"/>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Process</a:t>
            </a:r>
          </a:p>
        </p:txBody>
      </p:sp>
      <p:sp>
        <p:nvSpPr>
          <p:cNvPr id="31" name="Rounded Rectangle 30"/>
          <p:cNvSpPr/>
          <p:nvPr/>
        </p:nvSpPr>
        <p:spPr>
          <a:xfrm>
            <a:off x="8077199" y="4647686"/>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Stream</a:t>
            </a:r>
          </a:p>
        </p:txBody>
      </p:sp>
      <p:sp>
        <p:nvSpPr>
          <p:cNvPr id="32" name="Rounded Rectangle 31"/>
          <p:cNvSpPr/>
          <p:nvPr/>
        </p:nvSpPr>
        <p:spPr>
          <a:xfrm>
            <a:off x="9655628" y="4647686"/>
            <a:ext cx="1469572" cy="9688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Many More…</a:t>
            </a:r>
          </a:p>
        </p:txBody>
      </p:sp>
      <p:sp>
        <p:nvSpPr>
          <p:cNvPr id="33" name="TextBox 32"/>
          <p:cNvSpPr txBox="1"/>
          <p:nvPr/>
        </p:nvSpPr>
        <p:spPr>
          <a:xfrm>
            <a:off x="2050639" y="1480957"/>
            <a:ext cx="2473691" cy="523220"/>
          </a:xfrm>
          <a:prstGeom prst="rect">
            <a:avLst/>
          </a:prstGeom>
          <a:noFill/>
        </p:spPr>
        <p:txBody>
          <a:bodyPr wrap="none" rtlCol="0">
            <a:spAutoFit/>
          </a:bodyPr>
          <a:lstStyle/>
          <a:p>
            <a:r>
              <a:rPr lang="en-US" sz="2800" b="1" dirty="0"/>
              <a:t>Web Browser</a:t>
            </a:r>
          </a:p>
        </p:txBody>
      </p:sp>
      <p:sp>
        <p:nvSpPr>
          <p:cNvPr id="34" name="TextBox 33"/>
          <p:cNvSpPr txBox="1"/>
          <p:nvPr/>
        </p:nvSpPr>
        <p:spPr>
          <a:xfrm>
            <a:off x="7847278" y="1480957"/>
            <a:ext cx="1929413" cy="523220"/>
          </a:xfrm>
          <a:prstGeom prst="rect">
            <a:avLst/>
          </a:prstGeom>
          <a:noFill/>
        </p:spPr>
        <p:txBody>
          <a:bodyPr wrap="square" rtlCol="0">
            <a:spAutoFit/>
          </a:bodyPr>
          <a:lstStyle/>
          <a:p>
            <a:pPr algn="ctr"/>
            <a:r>
              <a:rPr lang="en-US" sz="2800" b="1" dirty="0"/>
              <a:t>Node.js</a:t>
            </a:r>
          </a:p>
        </p:txBody>
      </p:sp>
    </p:spTree>
    <p:extLst>
      <p:ext uri="{BB962C8B-B14F-4D97-AF65-F5344CB8AC3E}">
        <p14:creationId xmlns:p14="http://schemas.microsoft.com/office/powerpoint/2010/main" val="1049008777"/>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7646" y="300444"/>
            <a:ext cx="6180859" cy="584775"/>
          </a:xfrm>
          <a:prstGeom prst="rect">
            <a:avLst/>
          </a:prstGeom>
          <a:noFill/>
        </p:spPr>
        <p:txBody>
          <a:bodyPr wrap="none" rtlCol="0">
            <a:spAutoFit/>
          </a:bodyPr>
          <a:lstStyle/>
          <a:p>
            <a:r>
              <a:rPr lang="en-US" sz="3200" dirty="0"/>
              <a:t>Node.js </a:t>
            </a:r>
            <a:r>
              <a:rPr lang="en-US" sz="3200" dirty="0" smtClean="0"/>
              <a:t>Overview: Installing Node.js</a:t>
            </a:r>
            <a:endParaRPr lang="en-ZA" sz="3200" dirty="0"/>
          </a:p>
        </p:txBody>
      </p:sp>
      <p:sp>
        <p:nvSpPr>
          <p:cNvPr id="2" name="TextBox 1"/>
          <p:cNvSpPr txBox="1"/>
          <p:nvPr/>
        </p:nvSpPr>
        <p:spPr>
          <a:xfrm>
            <a:off x="757646" y="1332411"/>
            <a:ext cx="10860229" cy="1477328"/>
          </a:xfrm>
          <a:prstGeom prst="rect">
            <a:avLst/>
          </a:prstGeom>
          <a:noFill/>
        </p:spPr>
        <p:txBody>
          <a:bodyPr wrap="square" rtlCol="0">
            <a:spAutoFit/>
          </a:bodyPr>
          <a:lstStyle/>
          <a:p>
            <a:r>
              <a:rPr lang="en-ZA" b="1" dirty="0"/>
              <a:t>Step 1: Download Node.js Installer</a:t>
            </a:r>
          </a:p>
          <a:p>
            <a:r>
              <a:rPr lang="en-ZA" dirty="0"/>
              <a:t>In a web browser, navigate to </a:t>
            </a:r>
            <a:r>
              <a:rPr lang="en-ZA" dirty="0">
                <a:hlinkClick r:id="rId3"/>
              </a:rPr>
              <a:t>https://nodejs.org/en/download/</a:t>
            </a:r>
            <a:r>
              <a:rPr lang="en-ZA" dirty="0"/>
              <a:t>. Click the </a:t>
            </a:r>
            <a:r>
              <a:rPr lang="en-ZA" b="1" dirty="0"/>
              <a:t>Windows Installer</a:t>
            </a:r>
            <a:r>
              <a:rPr lang="en-ZA" dirty="0"/>
              <a:t> button to download the latest default version. At the time this article was written, version 10.16.0-x64 was the latest version. The Node.js installer includes the NPM package manager.</a:t>
            </a:r>
          </a:p>
          <a:p>
            <a:endParaRPr lang="en-ZA" dirty="0"/>
          </a:p>
        </p:txBody>
      </p:sp>
      <p:pic>
        <p:nvPicPr>
          <p:cNvPr id="8194" name="Picture 2" descr="Location of download link of NodeJS install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3564" y="2510245"/>
            <a:ext cx="6153785" cy="3659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972375"/>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7646" y="300444"/>
            <a:ext cx="7823937" cy="584775"/>
          </a:xfrm>
          <a:prstGeom prst="rect">
            <a:avLst/>
          </a:prstGeom>
          <a:noFill/>
        </p:spPr>
        <p:txBody>
          <a:bodyPr wrap="none" rtlCol="0">
            <a:spAutoFit/>
          </a:bodyPr>
          <a:lstStyle/>
          <a:p>
            <a:r>
              <a:rPr lang="en-US" sz="3200" dirty="0"/>
              <a:t>Node.js </a:t>
            </a:r>
            <a:r>
              <a:rPr lang="en-US" sz="3200" dirty="0" smtClean="0"/>
              <a:t>Overview: Installing Node.js and NPM</a:t>
            </a:r>
            <a:endParaRPr lang="en-ZA" sz="3200" dirty="0"/>
          </a:p>
        </p:txBody>
      </p:sp>
      <p:sp>
        <p:nvSpPr>
          <p:cNvPr id="2" name="Rectangle 1"/>
          <p:cNvSpPr/>
          <p:nvPr/>
        </p:nvSpPr>
        <p:spPr>
          <a:xfrm>
            <a:off x="757646" y="982765"/>
            <a:ext cx="10554788" cy="4585871"/>
          </a:xfrm>
          <a:prstGeom prst="rect">
            <a:avLst/>
          </a:prstGeom>
        </p:spPr>
        <p:txBody>
          <a:bodyPr wrap="square">
            <a:spAutoFit/>
          </a:bodyPr>
          <a:lstStyle/>
          <a:p>
            <a:r>
              <a:rPr lang="en-US" sz="1600" b="1" dirty="0">
                <a:solidFill>
                  <a:srgbClr val="000000"/>
                </a:solidFill>
                <a:latin typeface="SF-Pro-Display"/>
              </a:rPr>
              <a:t>Step 2: Install Node.js and NPM from </a:t>
            </a:r>
            <a:r>
              <a:rPr lang="en-US" sz="1600" b="1" dirty="0" smtClean="0">
                <a:solidFill>
                  <a:srgbClr val="000000"/>
                </a:solidFill>
                <a:latin typeface="SF-Pro-Display"/>
              </a:rPr>
              <a:t>Browser</a:t>
            </a:r>
          </a:p>
          <a:p>
            <a:endParaRPr lang="en-US" sz="1600" b="1" dirty="0">
              <a:solidFill>
                <a:srgbClr val="000000"/>
              </a:solidFill>
              <a:latin typeface="SF-Pro-Display"/>
            </a:endParaRPr>
          </a:p>
          <a:p>
            <a:pPr marL="342900" indent="-342900">
              <a:buAutoNum type="arabicPeriod"/>
            </a:pPr>
            <a:r>
              <a:rPr lang="en-US" sz="1600" dirty="0" smtClean="0">
                <a:solidFill>
                  <a:srgbClr val="000000"/>
                </a:solidFill>
                <a:latin typeface="SF-Pro-Display"/>
              </a:rPr>
              <a:t>Once </a:t>
            </a:r>
            <a:r>
              <a:rPr lang="en-US" sz="1600" dirty="0">
                <a:solidFill>
                  <a:srgbClr val="000000"/>
                </a:solidFill>
                <a:latin typeface="SF-Pro-Display"/>
              </a:rPr>
              <a:t>the installer finishes downloading, launch it. Open the </a:t>
            </a:r>
            <a:r>
              <a:rPr lang="en-US" sz="1600" b="1" dirty="0">
                <a:solidFill>
                  <a:srgbClr val="000000"/>
                </a:solidFill>
                <a:latin typeface="SF-Pro-Display"/>
              </a:rPr>
              <a:t>downloads</a:t>
            </a:r>
            <a:r>
              <a:rPr lang="en-US" sz="1600" dirty="0">
                <a:solidFill>
                  <a:srgbClr val="000000"/>
                </a:solidFill>
                <a:latin typeface="SF-Pro-Display"/>
              </a:rPr>
              <a:t> link in your browser and click the file. Or, browse to the location where you have saved the file and double-click it to launch</a:t>
            </a:r>
            <a:r>
              <a:rPr lang="en-US" sz="1600" dirty="0" smtClean="0">
                <a:solidFill>
                  <a:srgbClr val="000000"/>
                </a:solidFill>
                <a:latin typeface="SF-Pro-Display"/>
              </a:rPr>
              <a:t>.</a:t>
            </a:r>
          </a:p>
          <a:p>
            <a:endParaRPr lang="en-US" sz="1600" dirty="0">
              <a:solidFill>
                <a:srgbClr val="000000"/>
              </a:solidFill>
              <a:latin typeface="SF-Pro-Display"/>
            </a:endParaRPr>
          </a:p>
          <a:p>
            <a:r>
              <a:rPr lang="en-US" sz="1600" dirty="0">
                <a:solidFill>
                  <a:srgbClr val="000000"/>
                </a:solidFill>
                <a:latin typeface="SF-Pro-Display"/>
              </a:rPr>
              <a:t>2. The system will ask if you want to run the software – click </a:t>
            </a:r>
            <a:r>
              <a:rPr lang="en-US" sz="1600" b="1" dirty="0">
                <a:solidFill>
                  <a:srgbClr val="000000"/>
                </a:solidFill>
                <a:latin typeface="SF-Pro-Display"/>
              </a:rPr>
              <a:t>Run</a:t>
            </a:r>
            <a:r>
              <a:rPr lang="en-US" sz="1600" dirty="0" smtClean="0">
                <a:solidFill>
                  <a:srgbClr val="000000"/>
                </a:solidFill>
                <a:latin typeface="SF-Pro-Display"/>
              </a:rPr>
              <a:t>.</a:t>
            </a:r>
          </a:p>
          <a:p>
            <a:endParaRPr lang="en-US" sz="1600" dirty="0">
              <a:solidFill>
                <a:srgbClr val="000000"/>
              </a:solidFill>
              <a:latin typeface="SF-Pro-Display"/>
            </a:endParaRPr>
          </a:p>
          <a:p>
            <a:r>
              <a:rPr lang="en-US" sz="1600" dirty="0">
                <a:solidFill>
                  <a:srgbClr val="000000"/>
                </a:solidFill>
                <a:latin typeface="SF-Pro-Display"/>
              </a:rPr>
              <a:t>3. You will be welcomed to the Node.js Setup Wizard – click </a:t>
            </a:r>
            <a:r>
              <a:rPr lang="en-US" sz="1600" b="1" dirty="0">
                <a:solidFill>
                  <a:srgbClr val="000000"/>
                </a:solidFill>
                <a:latin typeface="SF-Pro-Display"/>
              </a:rPr>
              <a:t>Next</a:t>
            </a:r>
            <a:r>
              <a:rPr lang="en-US" sz="1600" dirty="0" smtClean="0">
                <a:solidFill>
                  <a:srgbClr val="000000"/>
                </a:solidFill>
                <a:latin typeface="SF-Pro-Display"/>
              </a:rPr>
              <a:t>.</a:t>
            </a:r>
          </a:p>
          <a:p>
            <a:endParaRPr lang="en-US" sz="1600" dirty="0">
              <a:solidFill>
                <a:srgbClr val="000000"/>
              </a:solidFill>
              <a:latin typeface="SF-Pro-Display"/>
            </a:endParaRPr>
          </a:p>
          <a:p>
            <a:r>
              <a:rPr lang="en-US" sz="1600" dirty="0">
                <a:solidFill>
                  <a:srgbClr val="000000"/>
                </a:solidFill>
                <a:latin typeface="SF-Pro-Display"/>
              </a:rPr>
              <a:t>4. On the next screen, review the license agreement. Click </a:t>
            </a:r>
            <a:r>
              <a:rPr lang="en-US" sz="1600" b="1" dirty="0">
                <a:solidFill>
                  <a:srgbClr val="000000"/>
                </a:solidFill>
                <a:latin typeface="SF-Pro-Display"/>
              </a:rPr>
              <a:t>Next</a:t>
            </a:r>
            <a:r>
              <a:rPr lang="en-US" sz="1600" dirty="0">
                <a:solidFill>
                  <a:srgbClr val="000000"/>
                </a:solidFill>
                <a:latin typeface="SF-Pro-Display"/>
              </a:rPr>
              <a:t> if you agree to the terms and install the software</a:t>
            </a:r>
            <a:r>
              <a:rPr lang="en-US" sz="1600" dirty="0" smtClean="0">
                <a:solidFill>
                  <a:srgbClr val="000000"/>
                </a:solidFill>
                <a:latin typeface="SF-Pro-Display"/>
              </a:rPr>
              <a:t>.</a:t>
            </a:r>
          </a:p>
          <a:p>
            <a:endParaRPr lang="en-US" sz="1600" dirty="0">
              <a:solidFill>
                <a:srgbClr val="000000"/>
              </a:solidFill>
              <a:latin typeface="SF-Pro-Display"/>
            </a:endParaRPr>
          </a:p>
          <a:p>
            <a:r>
              <a:rPr lang="en-US" sz="1600" dirty="0">
                <a:solidFill>
                  <a:srgbClr val="000000"/>
                </a:solidFill>
                <a:latin typeface="SF-Pro-Display"/>
              </a:rPr>
              <a:t>5. The installer will prompt you for the installation location. Leave the default location, unless you have a specific need to install it somewhere else – then click </a:t>
            </a:r>
            <a:r>
              <a:rPr lang="en-US" sz="1600" b="1" dirty="0">
                <a:solidFill>
                  <a:srgbClr val="000000"/>
                </a:solidFill>
                <a:latin typeface="SF-Pro-Display"/>
              </a:rPr>
              <a:t>Next</a:t>
            </a:r>
            <a:r>
              <a:rPr lang="en-US" sz="1600" dirty="0" smtClean="0">
                <a:solidFill>
                  <a:srgbClr val="000000"/>
                </a:solidFill>
                <a:latin typeface="SF-Pro-Display"/>
              </a:rPr>
              <a:t>.</a:t>
            </a:r>
          </a:p>
          <a:p>
            <a:endParaRPr lang="en-US" sz="1600" dirty="0">
              <a:solidFill>
                <a:srgbClr val="000000"/>
              </a:solidFill>
              <a:latin typeface="SF-Pro-Display"/>
            </a:endParaRPr>
          </a:p>
          <a:p>
            <a:r>
              <a:rPr lang="en-US" sz="1600" dirty="0">
                <a:solidFill>
                  <a:srgbClr val="000000"/>
                </a:solidFill>
                <a:latin typeface="SF-Pro-Display"/>
              </a:rPr>
              <a:t>6. The wizard will let you select components to include or remove from the installation. Again, unless you have a specific need, accept the defaults by clicking </a:t>
            </a:r>
            <a:r>
              <a:rPr lang="en-US" sz="1600" b="1" dirty="0">
                <a:solidFill>
                  <a:srgbClr val="000000"/>
                </a:solidFill>
                <a:latin typeface="SF-Pro-Display"/>
              </a:rPr>
              <a:t>Next</a:t>
            </a:r>
            <a:r>
              <a:rPr lang="en-US" sz="1600" dirty="0" smtClean="0">
                <a:solidFill>
                  <a:srgbClr val="000000"/>
                </a:solidFill>
                <a:latin typeface="SF-Pro-Display"/>
              </a:rPr>
              <a:t>.</a:t>
            </a:r>
          </a:p>
          <a:p>
            <a:endParaRPr lang="en-US" sz="1600" dirty="0">
              <a:solidFill>
                <a:srgbClr val="000000"/>
              </a:solidFill>
              <a:latin typeface="SF-Pro-Display"/>
            </a:endParaRPr>
          </a:p>
          <a:p>
            <a:r>
              <a:rPr lang="en-US" sz="1600" dirty="0">
                <a:solidFill>
                  <a:srgbClr val="000000"/>
                </a:solidFill>
                <a:latin typeface="SF-Pro-Display"/>
              </a:rPr>
              <a:t>7. Finally, click the </a:t>
            </a:r>
            <a:r>
              <a:rPr lang="en-US" sz="1600" b="1" dirty="0">
                <a:solidFill>
                  <a:srgbClr val="000000"/>
                </a:solidFill>
                <a:latin typeface="SF-Pro-Display"/>
              </a:rPr>
              <a:t>Install</a:t>
            </a:r>
            <a:r>
              <a:rPr lang="en-US" sz="1600" dirty="0">
                <a:solidFill>
                  <a:srgbClr val="000000"/>
                </a:solidFill>
                <a:latin typeface="SF-Pro-Display"/>
              </a:rPr>
              <a:t> button to run the installer. When it finishes, click </a:t>
            </a:r>
            <a:r>
              <a:rPr lang="en-US" sz="1600" b="1" dirty="0">
                <a:solidFill>
                  <a:srgbClr val="000000"/>
                </a:solidFill>
                <a:latin typeface="SF-Pro-Display"/>
              </a:rPr>
              <a:t>Finish</a:t>
            </a:r>
            <a:r>
              <a:rPr lang="en-US" sz="1600" dirty="0">
                <a:solidFill>
                  <a:srgbClr val="000000"/>
                </a:solidFill>
                <a:latin typeface="SF-Pro-Display"/>
              </a:rPr>
              <a:t>.</a:t>
            </a:r>
            <a:endParaRPr lang="en-US" sz="1600" b="0" i="0" dirty="0">
              <a:solidFill>
                <a:srgbClr val="000000"/>
              </a:solidFill>
              <a:effectLst/>
              <a:latin typeface="SF-Pro-Display"/>
            </a:endParaRPr>
          </a:p>
        </p:txBody>
      </p:sp>
    </p:spTree>
    <p:extLst>
      <p:ext uri="{BB962C8B-B14F-4D97-AF65-F5344CB8AC3E}">
        <p14:creationId xmlns:p14="http://schemas.microsoft.com/office/powerpoint/2010/main" val="2033363748"/>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7646" y="300444"/>
            <a:ext cx="6180859" cy="584775"/>
          </a:xfrm>
          <a:prstGeom prst="rect">
            <a:avLst/>
          </a:prstGeom>
          <a:noFill/>
        </p:spPr>
        <p:txBody>
          <a:bodyPr wrap="none" rtlCol="0">
            <a:spAutoFit/>
          </a:bodyPr>
          <a:lstStyle/>
          <a:p>
            <a:r>
              <a:rPr lang="en-US" sz="3200" dirty="0"/>
              <a:t>Node.js </a:t>
            </a:r>
            <a:r>
              <a:rPr lang="en-US" sz="3200" dirty="0" smtClean="0"/>
              <a:t>Overview: Installing Node.js</a:t>
            </a:r>
            <a:endParaRPr lang="en-ZA" sz="3200" dirty="0"/>
          </a:p>
        </p:txBody>
      </p:sp>
      <p:sp>
        <p:nvSpPr>
          <p:cNvPr id="3" name="TextBox 2"/>
          <p:cNvSpPr txBox="1"/>
          <p:nvPr/>
        </p:nvSpPr>
        <p:spPr>
          <a:xfrm>
            <a:off x="904428" y="1048080"/>
            <a:ext cx="9751772" cy="2369880"/>
          </a:xfrm>
          <a:prstGeom prst="rect">
            <a:avLst/>
          </a:prstGeom>
          <a:noFill/>
        </p:spPr>
        <p:txBody>
          <a:bodyPr wrap="none" rtlCol="0">
            <a:spAutoFit/>
          </a:bodyPr>
          <a:lstStyle/>
          <a:p>
            <a:r>
              <a:rPr lang="en-US" sz="2000" b="1" dirty="0"/>
              <a:t>Step 3: Verify </a:t>
            </a:r>
            <a:r>
              <a:rPr lang="en-US" sz="2000" b="1" dirty="0" smtClean="0"/>
              <a:t>Installation</a:t>
            </a:r>
          </a:p>
          <a:p>
            <a:endParaRPr lang="en-US" sz="2000" b="1" dirty="0"/>
          </a:p>
          <a:p>
            <a:r>
              <a:rPr lang="en-US" dirty="0"/>
              <a:t>Open a command prompt (or PowerShell), and enter the following</a:t>
            </a:r>
            <a:r>
              <a:rPr lang="en-US" dirty="0" smtClean="0"/>
              <a:t>:</a:t>
            </a:r>
            <a:endParaRPr lang="en-US" dirty="0"/>
          </a:p>
          <a:p>
            <a:r>
              <a:rPr lang="en-US" i="1" dirty="0" smtClean="0"/>
              <a:t>	node </a:t>
            </a:r>
            <a:r>
              <a:rPr lang="en-US" i="1" dirty="0"/>
              <a:t>–</a:t>
            </a:r>
            <a:r>
              <a:rPr lang="en-US" i="1" dirty="0" smtClean="0"/>
              <a:t>v</a:t>
            </a:r>
          </a:p>
          <a:p>
            <a:endParaRPr lang="en-US" i="1" dirty="0"/>
          </a:p>
          <a:p>
            <a:r>
              <a:rPr lang="en-US" dirty="0"/>
              <a:t>The system should display the Node.js version installed on your system. You can do the same for NPM:</a:t>
            </a:r>
          </a:p>
          <a:p>
            <a:endParaRPr lang="en-US" dirty="0"/>
          </a:p>
          <a:p>
            <a:r>
              <a:rPr lang="en-US" i="1" dirty="0" smtClean="0"/>
              <a:t>	</a:t>
            </a:r>
            <a:r>
              <a:rPr lang="en-US" i="1" dirty="0" err="1" smtClean="0"/>
              <a:t>npm</a:t>
            </a:r>
            <a:r>
              <a:rPr lang="en-US" i="1" dirty="0" smtClean="0"/>
              <a:t> </a:t>
            </a:r>
            <a:r>
              <a:rPr lang="en-US" i="1" dirty="0"/>
              <a:t>–v</a:t>
            </a:r>
            <a:endParaRPr lang="en-ZA" i="1" dirty="0"/>
          </a:p>
        </p:txBody>
      </p:sp>
    </p:spTree>
    <p:extLst>
      <p:ext uri="{BB962C8B-B14F-4D97-AF65-F5344CB8AC3E}">
        <p14:creationId xmlns:p14="http://schemas.microsoft.com/office/powerpoint/2010/main" val="4038095541"/>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E69BF0453354A4083D186186C366203" ma:contentTypeVersion="9" ma:contentTypeDescription="Create a new document." ma:contentTypeScope="" ma:versionID="93622945bd68cf1e0f28874b2da1d275">
  <xsd:schema xmlns:xsd="http://www.w3.org/2001/XMLSchema" xmlns:xs="http://www.w3.org/2001/XMLSchema" xmlns:p="http://schemas.microsoft.com/office/2006/metadata/properties" xmlns:ns2="72f8886d-3a76-465d-a720-8f5ce0c80012" targetNamespace="http://schemas.microsoft.com/office/2006/metadata/properties" ma:root="true" ma:fieldsID="66c15cdf54d9c4e0a92d727efb770d6e" ns2:_="">
    <xsd:import namespace="72f8886d-3a76-465d-a720-8f5ce0c8001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f8886d-3a76-465d-a720-8f5ce0c800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E11035-F9B6-4295-AEF5-984FE13019C2}">
  <ds:schemaRefs>
    <ds:schemaRef ds:uri="http://schemas.microsoft.com/sharepoint/v3/contenttype/forms"/>
  </ds:schemaRefs>
</ds:datastoreItem>
</file>

<file path=customXml/itemProps2.xml><?xml version="1.0" encoding="utf-8"?>
<ds:datastoreItem xmlns:ds="http://schemas.openxmlformats.org/officeDocument/2006/customXml" ds:itemID="{B4A26341-B9A0-4B8C-B89F-98221C4434A6}"/>
</file>

<file path=customXml/itemProps3.xml><?xml version="1.0" encoding="utf-8"?>
<ds:datastoreItem xmlns:ds="http://schemas.openxmlformats.org/officeDocument/2006/customXml" ds:itemID="{B6242742-1696-480F-B251-36560CFCA438}">
  <ds:schemaRefs>
    <ds:schemaRef ds:uri="http://purl.org/dc/terms/"/>
    <ds:schemaRef ds:uri="http://schemas.microsoft.com/office/2006/documentManagement/types"/>
    <ds:schemaRef ds:uri="http://schemas.microsoft.com/office/infopath/2007/PartnerControls"/>
    <ds:schemaRef ds:uri="http://purl.org/dc/elements/1.1/"/>
    <ds:schemaRef ds:uri="http://purl.org/dc/dcmitype/"/>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9392</TotalTime>
  <Words>648</Words>
  <Application>Microsoft Office PowerPoint</Application>
  <PresentationFormat>Widescreen</PresentationFormat>
  <Paragraphs>136</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SF-Pro-Display</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WIFI</dc:title>
  <dc:creator>Rozanne R. Jacobsz</dc:creator>
  <cp:lastModifiedBy>User</cp:lastModifiedBy>
  <cp:revision>356</cp:revision>
  <dcterms:created xsi:type="dcterms:W3CDTF">2018-02-27T07:16:29Z</dcterms:created>
  <dcterms:modified xsi:type="dcterms:W3CDTF">2020-08-03T07:23:13Z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0x010100CE69BF0453354A4083D186186C366203</vt:lpwstr>
  </property>
</Properties>
</file>