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301" r:id="rId5"/>
    <p:sldId id="303" r:id="rId6"/>
    <p:sldId id="302" r:id="rId7"/>
    <p:sldId id="304" r:id="rId8"/>
    <p:sldId id="305" r:id="rId9"/>
    <p:sldId id="306" r:id="rId10"/>
    <p:sldId id="307" r:id="rId11"/>
    <p:sldId id="308" r:id="rId12"/>
    <p:sldId id="309" r:id="rId13"/>
    <p:sldId id="310" r:id="rId14"/>
    <p:sldId id="323" r:id="rId15"/>
    <p:sldId id="340" r:id="rId16"/>
    <p:sldId id="324" r:id="rId17"/>
    <p:sldId id="311" r:id="rId18"/>
    <p:sldId id="314" r:id="rId19"/>
    <p:sldId id="312" r:id="rId20"/>
    <p:sldId id="315" r:id="rId21"/>
    <p:sldId id="316" r:id="rId22"/>
    <p:sldId id="317" r:id="rId23"/>
    <p:sldId id="318" r:id="rId24"/>
    <p:sldId id="319" r:id="rId25"/>
    <p:sldId id="322" r:id="rId26"/>
    <p:sldId id="341" r:id="rId27"/>
    <p:sldId id="321" r:id="rId28"/>
    <p:sldId id="320" r:id="rId29"/>
    <p:sldId id="325" r:id="rId30"/>
    <p:sldId id="326" r:id="rId31"/>
    <p:sldId id="327" r:id="rId32"/>
    <p:sldId id="328" r:id="rId33"/>
    <p:sldId id="329" r:id="rId34"/>
    <p:sldId id="330" r:id="rId35"/>
    <p:sldId id="331" r:id="rId36"/>
    <p:sldId id="333" r:id="rId37"/>
    <p:sldId id="335" r:id="rId38"/>
    <p:sldId id="336" r:id="rId39"/>
    <p:sldId id="332" r:id="rId40"/>
    <p:sldId id="339" r:id="rId41"/>
    <p:sldId id="342" r:id="rId42"/>
    <p:sldId id="337" r:id="rId43"/>
    <p:sldId id="33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727" autoAdjust="0"/>
  </p:normalViewPr>
  <p:slideViewPr>
    <p:cSldViewPr snapToGrid="0">
      <p:cViewPr varScale="1">
        <p:scale>
          <a:sx n="69" d="100"/>
          <a:sy n="69" d="100"/>
        </p:scale>
        <p:origin x="8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3238353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622219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422760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30941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3732625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722956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1639973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264620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149671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61852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732253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21</a:t>
            </a:fld>
            <a:endParaRPr lang="en-ZA"/>
          </a:p>
        </p:txBody>
      </p:sp>
    </p:spTree>
    <p:extLst>
      <p:ext uri="{BB962C8B-B14F-4D97-AF65-F5344CB8AC3E}">
        <p14:creationId xmlns:p14="http://schemas.microsoft.com/office/powerpoint/2010/main" val="2189849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22</a:t>
            </a:fld>
            <a:endParaRPr lang="en-ZA"/>
          </a:p>
        </p:txBody>
      </p:sp>
    </p:spTree>
    <p:extLst>
      <p:ext uri="{BB962C8B-B14F-4D97-AF65-F5344CB8AC3E}">
        <p14:creationId xmlns:p14="http://schemas.microsoft.com/office/powerpoint/2010/main" val="1443352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23</a:t>
            </a:fld>
            <a:endParaRPr lang="en-ZA"/>
          </a:p>
        </p:txBody>
      </p:sp>
    </p:spTree>
    <p:extLst>
      <p:ext uri="{BB962C8B-B14F-4D97-AF65-F5344CB8AC3E}">
        <p14:creationId xmlns:p14="http://schemas.microsoft.com/office/powerpoint/2010/main" val="465417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24</a:t>
            </a:fld>
            <a:endParaRPr lang="en-ZA"/>
          </a:p>
        </p:txBody>
      </p:sp>
    </p:spTree>
    <p:extLst>
      <p:ext uri="{BB962C8B-B14F-4D97-AF65-F5344CB8AC3E}">
        <p14:creationId xmlns:p14="http://schemas.microsoft.com/office/powerpoint/2010/main" val="161155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25</a:t>
            </a:fld>
            <a:endParaRPr lang="en-ZA"/>
          </a:p>
        </p:txBody>
      </p:sp>
    </p:spTree>
    <p:extLst>
      <p:ext uri="{BB962C8B-B14F-4D97-AF65-F5344CB8AC3E}">
        <p14:creationId xmlns:p14="http://schemas.microsoft.com/office/powerpoint/2010/main" val="2238742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26</a:t>
            </a:fld>
            <a:endParaRPr lang="en-ZA"/>
          </a:p>
        </p:txBody>
      </p:sp>
    </p:spTree>
    <p:extLst>
      <p:ext uri="{BB962C8B-B14F-4D97-AF65-F5344CB8AC3E}">
        <p14:creationId xmlns:p14="http://schemas.microsoft.com/office/powerpoint/2010/main" val="3694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27</a:t>
            </a:fld>
            <a:endParaRPr lang="en-ZA"/>
          </a:p>
        </p:txBody>
      </p:sp>
    </p:spTree>
    <p:extLst>
      <p:ext uri="{BB962C8B-B14F-4D97-AF65-F5344CB8AC3E}">
        <p14:creationId xmlns:p14="http://schemas.microsoft.com/office/powerpoint/2010/main" val="3242786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28</a:t>
            </a:fld>
            <a:endParaRPr lang="en-ZA"/>
          </a:p>
        </p:txBody>
      </p:sp>
    </p:spTree>
    <p:extLst>
      <p:ext uri="{BB962C8B-B14F-4D97-AF65-F5344CB8AC3E}">
        <p14:creationId xmlns:p14="http://schemas.microsoft.com/office/powerpoint/2010/main" val="1074232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29</a:t>
            </a:fld>
            <a:endParaRPr lang="en-ZA"/>
          </a:p>
        </p:txBody>
      </p:sp>
    </p:spTree>
    <p:extLst>
      <p:ext uri="{BB962C8B-B14F-4D97-AF65-F5344CB8AC3E}">
        <p14:creationId xmlns:p14="http://schemas.microsoft.com/office/powerpoint/2010/main" val="3474774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3626837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30</a:t>
            </a:fld>
            <a:endParaRPr lang="en-ZA"/>
          </a:p>
        </p:txBody>
      </p:sp>
    </p:spTree>
    <p:extLst>
      <p:ext uri="{BB962C8B-B14F-4D97-AF65-F5344CB8AC3E}">
        <p14:creationId xmlns:p14="http://schemas.microsoft.com/office/powerpoint/2010/main" val="2570338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31</a:t>
            </a:fld>
            <a:endParaRPr lang="en-ZA"/>
          </a:p>
        </p:txBody>
      </p:sp>
    </p:spTree>
    <p:extLst>
      <p:ext uri="{BB962C8B-B14F-4D97-AF65-F5344CB8AC3E}">
        <p14:creationId xmlns:p14="http://schemas.microsoft.com/office/powerpoint/2010/main" val="576128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32</a:t>
            </a:fld>
            <a:endParaRPr lang="en-ZA"/>
          </a:p>
        </p:txBody>
      </p:sp>
    </p:spTree>
    <p:extLst>
      <p:ext uri="{BB962C8B-B14F-4D97-AF65-F5344CB8AC3E}">
        <p14:creationId xmlns:p14="http://schemas.microsoft.com/office/powerpoint/2010/main" val="1299734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33</a:t>
            </a:fld>
            <a:endParaRPr lang="en-ZA"/>
          </a:p>
        </p:txBody>
      </p:sp>
    </p:spTree>
    <p:extLst>
      <p:ext uri="{BB962C8B-B14F-4D97-AF65-F5344CB8AC3E}">
        <p14:creationId xmlns:p14="http://schemas.microsoft.com/office/powerpoint/2010/main" val="339470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34</a:t>
            </a:fld>
            <a:endParaRPr lang="en-ZA"/>
          </a:p>
        </p:txBody>
      </p:sp>
    </p:spTree>
    <p:extLst>
      <p:ext uri="{BB962C8B-B14F-4D97-AF65-F5344CB8AC3E}">
        <p14:creationId xmlns:p14="http://schemas.microsoft.com/office/powerpoint/2010/main" val="518260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35</a:t>
            </a:fld>
            <a:endParaRPr lang="en-ZA"/>
          </a:p>
        </p:txBody>
      </p:sp>
    </p:spTree>
    <p:extLst>
      <p:ext uri="{BB962C8B-B14F-4D97-AF65-F5344CB8AC3E}">
        <p14:creationId xmlns:p14="http://schemas.microsoft.com/office/powerpoint/2010/main" val="290820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36</a:t>
            </a:fld>
            <a:endParaRPr lang="en-ZA"/>
          </a:p>
        </p:txBody>
      </p:sp>
    </p:spTree>
    <p:extLst>
      <p:ext uri="{BB962C8B-B14F-4D97-AF65-F5344CB8AC3E}">
        <p14:creationId xmlns:p14="http://schemas.microsoft.com/office/powerpoint/2010/main" val="3287868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37</a:t>
            </a:fld>
            <a:endParaRPr lang="en-ZA"/>
          </a:p>
        </p:txBody>
      </p:sp>
    </p:spTree>
    <p:extLst>
      <p:ext uri="{BB962C8B-B14F-4D97-AF65-F5344CB8AC3E}">
        <p14:creationId xmlns:p14="http://schemas.microsoft.com/office/powerpoint/2010/main" val="3464550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38</a:t>
            </a:fld>
            <a:endParaRPr lang="en-ZA"/>
          </a:p>
        </p:txBody>
      </p:sp>
    </p:spTree>
    <p:extLst>
      <p:ext uri="{BB962C8B-B14F-4D97-AF65-F5344CB8AC3E}">
        <p14:creationId xmlns:p14="http://schemas.microsoft.com/office/powerpoint/2010/main" val="2651286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39</a:t>
            </a:fld>
            <a:endParaRPr lang="en-ZA"/>
          </a:p>
        </p:txBody>
      </p:sp>
    </p:spTree>
    <p:extLst>
      <p:ext uri="{BB962C8B-B14F-4D97-AF65-F5344CB8AC3E}">
        <p14:creationId xmlns:p14="http://schemas.microsoft.com/office/powerpoint/2010/main" val="391874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448353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40</a:t>
            </a:fld>
            <a:endParaRPr lang="en-ZA"/>
          </a:p>
        </p:txBody>
      </p:sp>
    </p:spTree>
    <p:extLst>
      <p:ext uri="{BB962C8B-B14F-4D97-AF65-F5344CB8AC3E}">
        <p14:creationId xmlns:p14="http://schemas.microsoft.com/office/powerpoint/2010/main" val="49618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8348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21764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83544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427207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79547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2020/08/03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7034746" cy="584775"/>
          </a:xfrm>
          <a:prstGeom prst="rect">
            <a:avLst/>
          </a:prstGeom>
          <a:noFill/>
        </p:spPr>
        <p:txBody>
          <a:bodyPr wrap="none" rtlCol="0">
            <a:spAutoFit/>
          </a:bodyPr>
          <a:lstStyle/>
          <a:p>
            <a:r>
              <a:rPr lang="en-US" sz="3200" dirty="0" smtClean="0"/>
              <a:t>JavaScript Refresher – The Important Bits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Functions (including ES6 notation)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Execution Patterns: Asynchronous and Synchronous JavaScript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Execution Patterns: </a:t>
            </a:r>
            <a:r>
              <a:rPr lang="en-US" dirty="0" smtClean="0"/>
              <a:t>Promises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Execution Patterns:</a:t>
            </a:r>
            <a:r>
              <a:rPr lang="en-US" dirty="0" smtClean="0"/>
              <a:t> Modules</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6" y="1048080"/>
            <a:ext cx="10483799" cy="369332"/>
          </a:xfrm>
          <a:prstGeom prst="rect">
            <a:avLst/>
          </a:prstGeom>
          <a:noFill/>
        </p:spPr>
        <p:txBody>
          <a:bodyPr wrap="square" rtlCol="0">
            <a:spAutoFit/>
          </a:bodyPr>
          <a:lstStyle/>
          <a:p>
            <a:r>
              <a:rPr lang="en-US" b="1" dirty="0"/>
              <a:t>Basic Syntax with One Parameter</a:t>
            </a:r>
            <a:endParaRPr lang="en-ZA" dirty="0"/>
          </a:p>
        </p:txBody>
      </p:sp>
      <p:sp>
        <p:nvSpPr>
          <p:cNvPr id="10" name="Rectangle 9"/>
          <p:cNvSpPr/>
          <p:nvPr/>
        </p:nvSpPr>
        <p:spPr>
          <a:xfrm>
            <a:off x="757646" y="1417412"/>
            <a:ext cx="10554788" cy="369332"/>
          </a:xfrm>
          <a:prstGeom prst="rect">
            <a:avLst/>
          </a:prstGeom>
        </p:spPr>
        <p:txBody>
          <a:bodyPr wrap="square">
            <a:spAutoFit/>
          </a:bodyPr>
          <a:lstStyle/>
          <a:p>
            <a:r>
              <a:rPr lang="en-US" dirty="0"/>
              <a:t>Parentheses are optional when only one parameter is </a:t>
            </a:r>
            <a:r>
              <a:rPr lang="en-US" dirty="0" smtClean="0"/>
              <a:t>present.</a:t>
            </a:r>
            <a:endParaRPr lang="en-ZA" dirty="0"/>
          </a:p>
        </p:txBody>
      </p:sp>
      <p:sp>
        <p:nvSpPr>
          <p:cNvPr id="3" name="Rectangle 1"/>
          <p:cNvSpPr>
            <a:spLocks noChangeArrowheads="1"/>
          </p:cNvSpPr>
          <p:nvPr/>
        </p:nvSpPr>
        <p:spPr bwMode="auto">
          <a:xfrm>
            <a:off x="770708" y="1868174"/>
            <a:ext cx="10019211" cy="1631216"/>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phraseSplitterEs5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phraseSplitter</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phrase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phrase</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split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//ES6</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const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phraseSplitterEs6</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phrase </a:t>
            </a:r>
            <a:r>
              <a:rPr kumimoji="0" lang="en-US" altLang="en-US" sz="1600" b="0" i="0" u="none" strike="noStrike" cap="none" normalizeH="0" baseline="0" dirty="0" smtClean="0">
                <a:ln>
                  <a:noFill/>
                </a:ln>
                <a:solidFill>
                  <a:srgbClr val="9A6E3A"/>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phrase</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split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D4A68"/>
                </a:solidFill>
                <a:effectLst/>
                <a:latin typeface="Consolas" panose="020B0609020204030204" pitchFamily="49" charset="0"/>
              </a:rPr>
              <a:t>console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log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phraseSplitterEs6</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"ES6 Awesomeness"</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["ES6", "Awesomeness"]</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770708" y="3619651"/>
            <a:ext cx="1728652" cy="369332"/>
          </a:xfrm>
          <a:prstGeom prst="rect">
            <a:avLst/>
          </a:prstGeom>
          <a:noFill/>
        </p:spPr>
        <p:txBody>
          <a:bodyPr wrap="square" rtlCol="0">
            <a:spAutoFit/>
          </a:bodyPr>
          <a:lstStyle/>
          <a:p>
            <a:r>
              <a:rPr lang="en-US" b="1" dirty="0" smtClean="0"/>
              <a:t>No Parameters</a:t>
            </a:r>
            <a:endParaRPr lang="en-ZA" dirty="0"/>
          </a:p>
        </p:txBody>
      </p:sp>
      <p:sp>
        <p:nvSpPr>
          <p:cNvPr id="5" name="Rectangle 2"/>
          <p:cNvSpPr>
            <a:spLocks noChangeArrowheads="1"/>
          </p:cNvSpPr>
          <p:nvPr/>
        </p:nvSpPr>
        <p:spPr bwMode="auto">
          <a:xfrm>
            <a:off x="757645" y="4173649"/>
            <a:ext cx="10032273" cy="1138773"/>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docLogEs5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docLog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console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log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EE9900"/>
                </a:solidFill>
                <a:effectLst/>
                <a:latin typeface="Consolas" panose="020B0609020204030204" pitchFamily="49" charset="0"/>
              </a:rPr>
              <a:t>document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//ES6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docLogEs6</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console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log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EE9900"/>
                </a:solidFill>
                <a:effectLst/>
                <a:latin typeface="Consolas" panose="020B0609020204030204" pitchFamily="49" charset="0"/>
              </a:rPr>
              <a:t>document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docLogEs6</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#document... &lt;html&gt; ….</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73326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1305" y="2921535"/>
            <a:ext cx="3348161" cy="584775"/>
          </a:xfrm>
          <a:prstGeom prst="rect">
            <a:avLst/>
          </a:prstGeom>
          <a:noFill/>
        </p:spPr>
        <p:txBody>
          <a:bodyPr wrap="none" rtlCol="0">
            <a:spAutoFit/>
          </a:bodyPr>
          <a:lstStyle/>
          <a:p>
            <a:pPr algn="just"/>
            <a:r>
              <a:rPr lang="en-US" sz="3200" dirty="0" smtClean="0"/>
              <a:t>Exercise: Functions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18298"/>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1372" y="2921535"/>
            <a:ext cx="3288016" cy="584775"/>
          </a:xfrm>
          <a:prstGeom prst="rect">
            <a:avLst/>
          </a:prstGeom>
          <a:noFill/>
        </p:spPr>
        <p:txBody>
          <a:bodyPr wrap="none" rtlCol="0">
            <a:spAutoFit/>
          </a:bodyPr>
          <a:lstStyle/>
          <a:p>
            <a:pPr algn="just"/>
            <a:r>
              <a:rPr lang="en-US" sz="3200" dirty="0" smtClean="0"/>
              <a:t>Execution Patterns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8622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3648" y="2921535"/>
            <a:ext cx="10783465" cy="584775"/>
          </a:xfrm>
          <a:prstGeom prst="rect">
            <a:avLst/>
          </a:prstGeom>
          <a:noFill/>
        </p:spPr>
        <p:txBody>
          <a:bodyPr wrap="none" rtlCol="0">
            <a:spAutoFit/>
          </a:bodyPr>
          <a:lstStyle/>
          <a:p>
            <a:pPr algn="just"/>
            <a:r>
              <a:rPr lang="en-US" sz="3200" dirty="0"/>
              <a:t>Execution Patterns: Asynchronous </a:t>
            </a:r>
            <a:r>
              <a:rPr lang="en-US" sz="3200" dirty="0" smtClean="0"/>
              <a:t>(and </a:t>
            </a:r>
            <a:r>
              <a:rPr lang="en-US" sz="3200" dirty="0"/>
              <a:t>Synchronous </a:t>
            </a:r>
            <a:r>
              <a:rPr lang="en-US" sz="3200" dirty="0" smtClean="0"/>
              <a:t>JavaScript)</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367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Synchronous JavaScript</a:t>
            </a:r>
            <a:endParaRPr lang="en-ZA" dirty="0"/>
          </a:p>
        </p:txBody>
      </p:sp>
      <p:sp>
        <p:nvSpPr>
          <p:cNvPr id="10" name="Rectangle 9"/>
          <p:cNvSpPr/>
          <p:nvPr/>
        </p:nvSpPr>
        <p:spPr>
          <a:xfrm>
            <a:off x="757646" y="1417412"/>
            <a:ext cx="10554788" cy="1477328"/>
          </a:xfrm>
          <a:prstGeom prst="rect">
            <a:avLst/>
          </a:prstGeom>
        </p:spPr>
        <p:txBody>
          <a:bodyPr wrap="square">
            <a:spAutoFit/>
          </a:bodyPr>
          <a:lstStyle/>
          <a:p>
            <a:r>
              <a:rPr lang="en-US" dirty="0" smtClean="0"/>
              <a:t>JavaScript runs on a single thread. Some operations may cause execution to block. Synchronous code waits for one action to complete before moving on to the next action. In other words, if you have two lines of code (C1 followed by C2), C2 will only run after C1 is complete. </a:t>
            </a:r>
            <a:r>
              <a:rPr lang="en-US" dirty="0"/>
              <a:t>A lot of the functionality </a:t>
            </a:r>
            <a:r>
              <a:rPr lang="en-US" dirty="0" smtClean="0"/>
              <a:t>you looked </a:t>
            </a:r>
            <a:r>
              <a:rPr lang="en-US" dirty="0"/>
              <a:t>at in previous </a:t>
            </a:r>
            <a:r>
              <a:rPr lang="en-US" dirty="0" smtClean="0"/>
              <a:t>course (WPR2X1) is </a:t>
            </a:r>
            <a:r>
              <a:rPr lang="en-US" dirty="0"/>
              <a:t>synchronous — you run some code, and the result is returned as soon as the browser can do so. Let's look at a simple example</a:t>
            </a:r>
            <a:endParaRPr lang="en-ZA" dirty="0"/>
          </a:p>
        </p:txBody>
      </p:sp>
      <p:sp>
        <p:nvSpPr>
          <p:cNvPr id="6" name="Rectangle 1"/>
          <p:cNvSpPr>
            <a:spLocks noChangeArrowheads="1"/>
          </p:cNvSpPr>
          <p:nvPr/>
        </p:nvSpPr>
        <p:spPr bwMode="auto">
          <a:xfrm>
            <a:off x="1861456" y="2894740"/>
            <a:ext cx="7837715" cy="12926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const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btn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document</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querySelector</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'button'</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btn</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addEventListener</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'click'</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=&gt;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alert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'You clicked me!'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endParaRPr lang="en-US" altLang="en-US"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let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pElem</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document</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createElement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669900"/>
                </a:solidFill>
                <a:effectLst/>
                <a:latin typeface="Consolas" panose="020B0609020204030204" pitchFamily="49" charset="0"/>
              </a:rPr>
              <a:t>'p'</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endParaRPr lang="en-US" altLang="en-US"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333333"/>
                </a:solidFill>
                <a:effectLst/>
                <a:latin typeface="Consolas" panose="020B0609020204030204" pitchFamily="49" charset="0"/>
              </a:rPr>
              <a:t>pElem</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textContent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669900"/>
                </a:solidFill>
                <a:effectLst/>
                <a:latin typeface="Consolas" panose="020B0609020204030204" pitchFamily="49" charset="0"/>
              </a:rPr>
              <a:t>'This is a newly-added paragraph.'</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document</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body</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appendChild</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pElem</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600892" y="4187402"/>
            <a:ext cx="11255828" cy="2031325"/>
          </a:xfrm>
          <a:prstGeom prst="rect">
            <a:avLst/>
          </a:prstGeom>
          <a:noFill/>
        </p:spPr>
        <p:txBody>
          <a:bodyPr wrap="square" rtlCol="0">
            <a:spAutoFit/>
          </a:bodyPr>
          <a:lstStyle/>
          <a:p>
            <a:r>
              <a:rPr lang="en-US" dirty="0"/>
              <a:t>In this block, the lines are executed one after the other</a:t>
            </a:r>
            <a:r>
              <a:rPr lang="en-US" dirty="0" smtClean="0"/>
              <a:t>: </a:t>
            </a:r>
            <a:endParaRPr lang="en-US" dirty="0"/>
          </a:p>
          <a:p>
            <a:pPr marL="342900" indent="-342900">
              <a:buFont typeface="+mj-lt"/>
              <a:buAutoNum type="arabicPeriod"/>
            </a:pPr>
            <a:r>
              <a:rPr lang="en-US" dirty="0"/>
              <a:t>We grab a reference to a &lt;button&gt; element that is already available in the DOM.</a:t>
            </a:r>
          </a:p>
          <a:p>
            <a:pPr marL="342900" indent="-342900">
              <a:buFont typeface="+mj-lt"/>
              <a:buAutoNum type="arabicPeriod"/>
            </a:pPr>
            <a:r>
              <a:rPr lang="en-US" dirty="0"/>
              <a:t>We add a click event listener to it so that when the button is clicked:</a:t>
            </a:r>
          </a:p>
          <a:p>
            <a:pPr marL="857250" lvl="1" indent="-400050">
              <a:buFont typeface="+mj-lt"/>
              <a:buAutoNum type="romanLcPeriod"/>
            </a:pPr>
            <a:r>
              <a:rPr lang="en-US" dirty="0"/>
              <a:t>An alert() message appears.</a:t>
            </a:r>
          </a:p>
          <a:p>
            <a:pPr marL="857250" lvl="1" indent="-400050">
              <a:buFont typeface="+mj-lt"/>
              <a:buAutoNum type="romanLcPeriod"/>
            </a:pPr>
            <a:r>
              <a:rPr lang="en-US" dirty="0"/>
              <a:t>Once the alert is dismissed, we create a &lt;p&gt; element.</a:t>
            </a:r>
          </a:p>
          <a:p>
            <a:pPr marL="857250" lvl="1" indent="-400050">
              <a:buFont typeface="+mj-lt"/>
              <a:buAutoNum type="romanLcPeriod"/>
            </a:pPr>
            <a:r>
              <a:rPr lang="en-US" dirty="0"/>
              <a:t>We then give it some text content.</a:t>
            </a:r>
          </a:p>
          <a:p>
            <a:pPr marL="857250" lvl="1" indent="-400050">
              <a:buFont typeface="+mj-lt"/>
              <a:buAutoNum type="romanLcPeriod"/>
            </a:pPr>
            <a:r>
              <a:rPr lang="en-US" dirty="0"/>
              <a:t>Finally, we append the paragraph to the document body.</a:t>
            </a:r>
            <a:endParaRPr lang="en-ZA" dirty="0"/>
          </a:p>
        </p:txBody>
      </p:sp>
    </p:spTree>
    <p:extLst>
      <p:ext uri="{BB962C8B-B14F-4D97-AF65-F5344CB8AC3E}">
        <p14:creationId xmlns:p14="http://schemas.microsoft.com/office/powerpoint/2010/main" val="1263192559"/>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Synchronous JavaScript</a:t>
            </a:r>
            <a:endParaRPr lang="en-ZA" dirty="0"/>
          </a:p>
        </p:txBody>
      </p:sp>
      <p:sp>
        <p:nvSpPr>
          <p:cNvPr id="10" name="Rectangle 9"/>
          <p:cNvSpPr/>
          <p:nvPr/>
        </p:nvSpPr>
        <p:spPr>
          <a:xfrm>
            <a:off x="757646" y="1417412"/>
            <a:ext cx="10554788" cy="923330"/>
          </a:xfrm>
          <a:prstGeom prst="rect">
            <a:avLst/>
          </a:prstGeom>
        </p:spPr>
        <p:txBody>
          <a:bodyPr wrap="square">
            <a:spAutoFit/>
          </a:bodyPr>
          <a:lstStyle/>
          <a:p>
            <a:r>
              <a:rPr lang="en-US" dirty="0"/>
              <a:t>While each operation is being processed, nothing else can happen — rendering is paused. This is because </a:t>
            </a:r>
            <a:r>
              <a:rPr lang="en-US" dirty="0" smtClean="0"/>
              <a:t>JavaScript </a:t>
            </a:r>
            <a:r>
              <a:rPr lang="en-US" dirty="0"/>
              <a:t>is single threaded. Only one thing can happen at a time, on a single main thread, and everything else is blocked until an operation completes.</a:t>
            </a:r>
            <a:endParaRPr lang="en-ZA" dirty="0"/>
          </a:p>
        </p:txBody>
      </p:sp>
    </p:spTree>
    <p:extLst>
      <p:ext uri="{BB962C8B-B14F-4D97-AF65-F5344CB8AC3E}">
        <p14:creationId xmlns:p14="http://schemas.microsoft.com/office/powerpoint/2010/main" val="2012412607"/>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2150" y="1137387"/>
            <a:ext cx="10483799" cy="369332"/>
          </a:xfrm>
          <a:prstGeom prst="rect">
            <a:avLst/>
          </a:prstGeom>
          <a:noFill/>
        </p:spPr>
        <p:txBody>
          <a:bodyPr wrap="square" rtlCol="0">
            <a:spAutoFit/>
          </a:bodyPr>
          <a:lstStyle/>
          <a:p>
            <a:r>
              <a:rPr lang="en-US" b="1" dirty="0" smtClean="0"/>
              <a:t>Asynchronous JavaScript</a:t>
            </a:r>
            <a:endParaRPr lang="en-ZA" dirty="0"/>
          </a:p>
        </p:txBody>
      </p:sp>
      <p:sp>
        <p:nvSpPr>
          <p:cNvPr id="10" name="Rectangle 9"/>
          <p:cNvSpPr/>
          <p:nvPr/>
        </p:nvSpPr>
        <p:spPr>
          <a:xfrm>
            <a:off x="686656" y="1521914"/>
            <a:ext cx="10554788" cy="2031325"/>
          </a:xfrm>
          <a:prstGeom prst="rect">
            <a:avLst/>
          </a:prstGeom>
        </p:spPr>
        <p:txBody>
          <a:bodyPr wrap="square">
            <a:spAutoFit/>
          </a:bodyPr>
          <a:lstStyle/>
          <a:p>
            <a:r>
              <a:rPr lang="en-US" dirty="0"/>
              <a:t>In a </a:t>
            </a:r>
            <a:r>
              <a:rPr lang="en-US" i="1" dirty="0"/>
              <a:t>synchronous</a:t>
            </a:r>
            <a:r>
              <a:rPr lang="en-US" dirty="0"/>
              <a:t> programming model, things happen one at a time. When you call a function that performs a long-running action, it returns only when the action has finished and it can return the result. This stops your program for the time the action takes</a:t>
            </a:r>
            <a:r>
              <a:rPr lang="en-US" dirty="0" smtClean="0"/>
              <a:t>.</a:t>
            </a:r>
          </a:p>
          <a:p>
            <a:endParaRPr lang="en-US" dirty="0"/>
          </a:p>
          <a:p>
            <a:r>
              <a:rPr lang="en-US" dirty="0"/>
              <a:t>An </a:t>
            </a:r>
            <a:r>
              <a:rPr lang="en-US" i="1" dirty="0"/>
              <a:t>asynchronous</a:t>
            </a:r>
            <a:r>
              <a:rPr lang="en-US" dirty="0"/>
              <a:t> model allows multiple things to happen at the same time. When you start an action, your program continues to run. When the action finishes, the program is informed and gets access to the result (for example, the data read from disk).</a:t>
            </a:r>
          </a:p>
        </p:txBody>
      </p:sp>
      <p:sp>
        <p:nvSpPr>
          <p:cNvPr id="12" name="Rectangle 11"/>
          <p:cNvSpPr/>
          <p:nvPr/>
        </p:nvSpPr>
        <p:spPr>
          <a:xfrm>
            <a:off x="722150" y="3839995"/>
            <a:ext cx="10554788" cy="1477328"/>
          </a:xfrm>
          <a:prstGeom prst="rect">
            <a:avLst/>
          </a:prstGeom>
        </p:spPr>
        <p:txBody>
          <a:bodyPr wrap="square">
            <a:spAutoFit/>
          </a:bodyPr>
          <a:lstStyle/>
          <a:p>
            <a:r>
              <a:rPr lang="en-US" dirty="0" smtClean="0"/>
              <a:t>The Asynchronous </a:t>
            </a:r>
            <a:r>
              <a:rPr lang="en-US" dirty="0"/>
              <a:t>P</a:t>
            </a:r>
            <a:r>
              <a:rPr lang="en-US" dirty="0" smtClean="0"/>
              <a:t>attern is almost a form of concurrency. </a:t>
            </a:r>
          </a:p>
          <a:p>
            <a:endParaRPr lang="en-US" dirty="0"/>
          </a:p>
          <a:p>
            <a:r>
              <a:rPr lang="en-US" dirty="0" smtClean="0"/>
              <a:t>One </a:t>
            </a:r>
            <a:r>
              <a:rPr lang="en-US" dirty="0"/>
              <a:t>approach to asynchronous programming is to make functions that perform a slow action take an extra argument, a </a:t>
            </a:r>
            <a:r>
              <a:rPr lang="en-US" i="1" dirty="0"/>
              <a:t>callback function</a:t>
            </a:r>
            <a:r>
              <a:rPr lang="en-US" dirty="0"/>
              <a:t>. The action is started, and when it finishes, the callback function is called with the result.</a:t>
            </a:r>
            <a:endParaRPr lang="en-ZA" dirty="0"/>
          </a:p>
        </p:txBody>
      </p:sp>
    </p:spTree>
    <p:extLst>
      <p:ext uri="{BB962C8B-B14F-4D97-AF65-F5344CB8AC3E}">
        <p14:creationId xmlns:p14="http://schemas.microsoft.com/office/powerpoint/2010/main" val="340232985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2150" y="1672965"/>
            <a:ext cx="10483799" cy="369332"/>
          </a:xfrm>
          <a:prstGeom prst="rect">
            <a:avLst/>
          </a:prstGeom>
          <a:noFill/>
        </p:spPr>
        <p:txBody>
          <a:bodyPr wrap="square" rtlCol="0">
            <a:spAutoFit/>
          </a:bodyPr>
          <a:lstStyle/>
          <a:p>
            <a:r>
              <a:rPr lang="en-US" b="1" dirty="0" smtClean="0"/>
              <a:t>Example: Asynchronous JavaScript</a:t>
            </a:r>
            <a:endParaRPr lang="en-ZA" dirty="0"/>
          </a:p>
        </p:txBody>
      </p:sp>
      <p:sp>
        <p:nvSpPr>
          <p:cNvPr id="3" name="Rectangle 1"/>
          <p:cNvSpPr>
            <a:spLocks noChangeArrowheads="1"/>
          </p:cNvSpPr>
          <p:nvPr/>
        </p:nvSpPr>
        <p:spPr bwMode="auto">
          <a:xfrm>
            <a:off x="770708" y="2042297"/>
            <a:ext cx="7889198" cy="1914576"/>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AAAAA"/>
                </a:solidFill>
                <a:effectLst/>
                <a:latin typeface="Courier New" panose="02070309020205020404" pitchFamily="49" charset="0"/>
                <a:cs typeface="Courier New" panose="02070309020205020404" pitchFamily="49" charset="0"/>
              </a:rPr>
              <a:t>// Say "Hello."</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console.</a:t>
            </a:r>
            <a:r>
              <a:rPr kumimoji="0" lang="en-US" altLang="en-US" b="0" i="0" u="none" strike="noStrike" cap="none" normalizeH="0" baseline="0" dirty="0" smtClean="0">
                <a:ln>
                  <a:noFill/>
                </a:ln>
                <a:solidFill>
                  <a:srgbClr val="8AC7E6"/>
                </a:solidFill>
                <a:effectLst/>
                <a:latin typeface="Courier New" panose="02070309020205020404" pitchFamily="49" charset="0"/>
                <a:cs typeface="Courier New" panose="02070309020205020404" pitchFamily="49" charset="0"/>
              </a:rPr>
              <a:t>log</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B8CC7A"/>
                </a:solidFill>
                <a:effectLst/>
                <a:latin typeface="Courier New" panose="02070309020205020404" pitchFamily="49" charset="0"/>
                <a:cs typeface="Courier New" panose="02070309020205020404" pitchFamily="49" charset="0"/>
              </a:rPr>
              <a:t>"Hello."</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AAAAA"/>
                </a:solidFill>
                <a:effectLst/>
                <a:latin typeface="Courier New" panose="02070309020205020404" pitchFamily="49" charset="0"/>
                <a:cs typeface="Courier New" panose="02070309020205020404" pitchFamily="49" charset="0"/>
              </a:rPr>
              <a:t>// Say "Goodbye" two seconds from now.</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AC7E6"/>
                </a:solidFill>
                <a:effectLst/>
                <a:latin typeface="Courier New" panose="02070309020205020404" pitchFamily="49" charset="0"/>
                <a:cs typeface="Courier New" panose="02070309020205020404" pitchFamily="49" charset="0"/>
              </a:rPr>
              <a:t>setTimeout</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F26D6D"/>
                </a:solidFill>
                <a:effectLst/>
                <a:latin typeface="Courier New" panose="02070309020205020404" pitchFamily="49" charset="0"/>
                <a:cs typeface="Courier New" panose="02070309020205020404" pitchFamily="49" charset="0"/>
              </a:rPr>
              <a:t>function</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 console.</a:t>
            </a:r>
            <a:r>
              <a:rPr kumimoji="0" lang="en-US" altLang="en-US" b="0" i="0" u="none" strike="noStrike" cap="none" normalizeH="0" baseline="0" dirty="0" smtClean="0">
                <a:ln>
                  <a:noFill/>
                </a:ln>
                <a:solidFill>
                  <a:srgbClr val="8AC7E6"/>
                </a:solidFill>
                <a:effectLst/>
                <a:latin typeface="Courier New" panose="02070309020205020404" pitchFamily="49" charset="0"/>
                <a:cs typeface="Courier New" panose="02070309020205020404" pitchFamily="49" charset="0"/>
              </a:rPr>
              <a:t>log</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B8CC7A"/>
                </a:solidFill>
                <a:effectLst/>
                <a:latin typeface="Courier New" panose="02070309020205020404" pitchFamily="49" charset="0"/>
                <a:cs typeface="Courier New" panose="02070309020205020404" pitchFamily="49" charset="0"/>
              </a:rPr>
              <a:t>"Goodbye!"</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FF9466"/>
                </a:solidFill>
                <a:effectLst/>
                <a:latin typeface="Courier New" panose="02070309020205020404" pitchFamily="49" charset="0"/>
                <a:cs typeface="Courier New" panose="02070309020205020404" pitchFamily="49" charset="0"/>
              </a:rPr>
              <a:t>2000</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AAAAA"/>
                </a:solidFill>
                <a:effectLst/>
                <a:latin typeface="Courier New" panose="02070309020205020404" pitchFamily="49" charset="0"/>
                <a:cs typeface="Courier New" panose="02070309020205020404" pitchFamily="49" charset="0"/>
              </a:rPr>
              <a:t>// Say "Hello again!"</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console.</a:t>
            </a:r>
            <a:r>
              <a:rPr kumimoji="0" lang="en-US" altLang="en-US" b="0" i="0" u="none" strike="noStrike" cap="none" normalizeH="0" baseline="0" dirty="0" smtClean="0">
                <a:ln>
                  <a:noFill/>
                </a:ln>
                <a:solidFill>
                  <a:srgbClr val="8AC7E6"/>
                </a:solidFill>
                <a:effectLst/>
                <a:latin typeface="Courier New" panose="02070309020205020404" pitchFamily="49" charset="0"/>
                <a:cs typeface="Courier New" panose="02070309020205020404" pitchFamily="49" charset="0"/>
              </a:rPr>
              <a:t>log</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B8CC7A"/>
                </a:solidFill>
                <a:effectLst/>
                <a:latin typeface="Courier New" panose="02070309020205020404" pitchFamily="49" charset="0"/>
                <a:cs typeface="Courier New" panose="02070309020205020404" pitchFamily="49" charset="0"/>
              </a:rPr>
              <a:t>"Hello again!"</a:t>
            </a:r>
            <a:r>
              <a:rPr kumimoji="0" lang="en-US" altLang="en-US"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58967" y="4640380"/>
            <a:ext cx="6494929" cy="1200329"/>
          </a:xfrm>
          <a:prstGeom prst="rect">
            <a:avLst/>
          </a:prstGeom>
          <a:noFill/>
        </p:spPr>
        <p:txBody>
          <a:bodyPr wrap="square" rtlCol="0">
            <a:spAutoFit/>
          </a:bodyPr>
          <a:lstStyle/>
          <a:p>
            <a:r>
              <a:rPr lang="en-US" dirty="0" smtClean="0"/>
              <a:t>"</a:t>
            </a:r>
            <a:r>
              <a:rPr lang="en-US" dirty="0"/>
              <a:t>Hello."</a:t>
            </a:r>
          </a:p>
          <a:p>
            <a:r>
              <a:rPr lang="en-US" dirty="0" smtClean="0"/>
              <a:t>"</a:t>
            </a:r>
            <a:r>
              <a:rPr lang="en-US" dirty="0"/>
              <a:t>Hello again!"</a:t>
            </a:r>
          </a:p>
          <a:p>
            <a:r>
              <a:rPr lang="en-US" dirty="0"/>
              <a:t>Do nothing for two seconds.</a:t>
            </a:r>
          </a:p>
          <a:p>
            <a:r>
              <a:rPr lang="en-US" dirty="0" smtClean="0"/>
              <a:t>"</a:t>
            </a:r>
            <a:r>
              <a:rPr lang="en-US" dirty="0"/>
              <a:t>Goodbye!</a:t>
            </a:r>
            <a:endParaRPr lang="en-ZA" dirty="0"/>
          </a:p>
        </p:txBody>
      </p:sp>
      <p:sp>
        <p:nvSpPr>
          <p:cNvPr id="13" name="TextBox 12"/>
          <p:cNvSpPr txBox="1"/>
          <p:nvPr/>
        </p:nvSpPr>
        <p:spPr>
          <a:xfrm>
            <a:off x="722149" y="4015111"/>
            <a:ext cx="10483799" cy="369332"/>
          </a:xfrm>
          <a:prstGeom prst="rect">
            <a:avLst/>
          </a:prstGeom>
          <a:noFill/>
        </p:spPr>
        <p:txBody>
          <a:bodyPr wrap="square" rtlCol="0">
            <a:spAutoFit/>
          </a:bodyPr>
          <a:lstStyle/>
          <a:p>
            <a:r>
              <a:rPr lang="en-US" b="1" dirty="0" smtClean="0"/>
              <a:t>Output:</a:t>
            </a:r>
            <a:endParaRPr lang="en-ZA" dirty="0"/>
          </a:p>
        </p:txBody>
      </p:sp>
    </p:spTree>
    <p:extLst>
      <p:ext uri="{BB962C8B-B14F-4D97-AF65-F5344CB8AC3E}">
        <p14:creationId xmlns:p14="http://schemas.microsoft.com/office/powerpoint/2010/main" val="244959256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0708" y="1142739"/>
            <a:ext cx="10483799" cy="369332"/>
          </a:xfrm>
          <a:prstGeom prst="rect">
            <a:avLst/>
          </a:prstGeom>
          <a:noFill/>
        </p:spPr>
        <p:txBody>
          <a:bodyPr wrap="square" rtlCol="0">
            <a:spAutoFit/>
          </a:bodyPr>
          <a:lstStyle/>
          <a:p>
            <a:r>
              <a:rPr lang="en-US" b="1" dirty="0" smtClean="0"/>
              <a:t>Callback Functions</a:t>
            </a:r>
            <a:endParaRPr lang="en-ZA" dirty="0"/>
          </a:p>
        </p:txBody>
      </p:sp>
      <p:sp>
        <p:nvSpPr>
          <p:cNvPr id="10" name="Rectangle 9"/>
          <p:cNvSpPr/>
          <p:nvPr/>
        </p:nvSpPr>
        <p:spPr>
          <a:xfrm>
            <a:off x="770708" y="1656568"/>
            <a:ext cx="10554788" cy="646331"/>
          </a:xfrm>
          <a:prstGeom prst="rect">
            <a:avLst/>
          </a:prstGeom>
        </p:spPr>
        <p:txBody>
          <a:bodyPr wrap="square">
            <a:spAutoFit/>
          </a:bodyPr>
          <a:lstStyle/>
          <a:p>
            <a:r>
              <a:rPr lang="en-US" dirty="0"/>
              <a:t>In JavaScript, functions are </a:t>
            </a:r>
            <a:r>
              <a:rPr lang="en-US" dirty="0" smtClean="0"/>
              <a:t>objects (values). Therefore, functions can be passed to other functions as parameters/ arguments. This is the basis of the Callback System in JavaScript.</a:t>
            </a:r>
            <a:endParaRPr lang="en-US" dirty="0"/>
          </a:p>
        </p:txBody>
      </p:sp>
      <p:sp>
        <p:nvSpPr>
          <p:cNvPr id="3" name="TextBox 2"/>
          <p:cNvSpPr txBox="1"/>
          <p:nvPr/>
        </p:nvSpPr>
        <p:spPr>
          <a:xfrm>
            <a:off x="770708" y="2302899"/>
            <a:ext cx="1356333" cy="369332"/>
          </a:xfrm>
          <a:prstGeom prst="rect">
            <a:avLst/>
          </a:prstGeom>
          <a:noFill/>
        </p:spPr>
        <p:txBody>
          <a:bodyPr wrap="none" rtlCol="0">
            <a:spAutoFit/>
          </a:bodyPr>
          <a:lstStyle/>
          <a:p>
            <a:r>
              <a:rPr lang="en-US" b="1" dirty="0" smtClean="0"/>
              <a:t>Basic Syntax</a:t>
            </a:r>
            <a:endParaRPr lang="en-ZA" b="1" dirty="0"/>
          </a:p>
        </p:txBody>
      </p:sp>
      <p:sp>
        <p:nvSpPr>
          <p:cNvPr id="6" name="Rectangle 1"/>
          <p:cNvSpPr>
            <a:spLocks noChangeArrowheads="1"/>
          </p:cNvSpPr>
          <p:nvPr/>
        </p:nvSpPr>
        <p:spPr bwMode="auto">
          <a:xfrm>
            <a:off x="1959428" y="2599476"/>
            <a:ext cx="3422468"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inherit"/>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inherit"/>
              </a:rPr>
              <a:t>print</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inherit"/>
              </a:rPr>
              <a:t>callback</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inherit"/>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inherit"/>
              </a:rPr>
              <a:t>callback</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inherit"/>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770708" y="3645916"/>
            <a:ext cx="9306517" cy="923330"/>
          </a:xfrm>
          <a:prstGeom prst="rect">
            <a:avLst/>
          </a:prstGeom>
          <a:noFill/>
        </p:spPr>
        <p:txBody>
          <a:bodyPr wrap="square" rtlCol="0">
            <a:spAutoFit/>
          </a:bodyPr>
          <a:lstStyle/>
          <a:p>
            <a:r>
              <a:rPr lang="en-US" dirty="0"/>
              <a:t>The print( ) function takes another function as a parameter and calls it inside. This is valid in JavaScript and we call it a “callback”. </a:t>
            </a:r>
            <a:r>
              <a:rPr lang="en-US" dirty="0" smtClean="0"/>
              <a:t>So, basically, </a:t>
            </a:r>
            <a:r>
              <a:rPr lang="en-US" dirty="0"/>
              <a:t>a function that is passed to another function as a parameter is a callback function</a:t>
            </a:r>
            <a:endParaRPr lang="en-ZA" dirty="0"/>
          </a:p>
        </p:txBody>
      </p:sp>
    </p:spTree>
    <p:extLst>
      <p:ext uri="{BB962C8B-B14F-4D97-AF65-F5344CB8AC3E}">
        <p14:creationId xmlns:p14="http://schemas.microsoft.com/office/powerpoint/2010/main" val="178300237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8445" y="2921535"/>
            <a:ext cx="10113859" cy="584775"/>
          </a:xfrm>
          <a:prstGeom prst="rect">
            <a:avLst/>
          </a:prstGeom>
          <a:noFill/>
        </p:spPr>
        <p:txBody>
          <a:bodyPr wrap="none" rtlCol="0">
            <a:spAutoFit/>
          </a:bodyPr>
          <a:lstStyle/>
          <a:p>
            <a:pPr algn="just"/>
            <a:r>
              <a:rPr lang="en-US" sz="3200" dirty="0" smtClean="0"/>
              <a:t>Demo: Asynchronous JavaScript with(out) Timeout function</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66698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3004455"/>
            <a:ext cx="9875520" cy="1754326"/>
          </a:xfrm>
          <a:prstGeom prst="rect">
            <a:avLst/>
          </a:prstGeom>
          <a:noFill/>
        </p:spPr>
        <p:txBody>
          <a:bodyPr wrap="square" rtlCol="0">
            <a:spAutoFit/>
          </a:bodyPr>
          <a:lstStyle/>
          <a:p>
            <a:pPr algn="just"/>
            <a:r>
              <a:rPr lang="en-US" dirty="0" smtClean="0"/>
              <a:t>A </a:t>
            </a:r>
            <a:r>
              <a:rPr lang="en-US" dirty="0"/>
              <a:t>function definition (also called a function declaration, or function statement) consists of the function keyword, followed by: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name of the function.</a:t>
            </a:r>
          </a:p>
          <a:p>
            <a:pPr marL="285750" indent="-285750" algn="just">
              <a:buFont typeface="Arial" panose="020B0604020202020204" pitchFamily="34" charset="0"/>
              <a:buChar char="•"/>
            </a:pPr>
            <a:r>
              <a:rPr lang="en-US" dirty="0"/>
              <a:t>A list of parameters to the function, enclosed in parentheses and separated by commas.</a:t>
            </a:r>
          </a:p>
          <a:p>
            <a:pPr marL="285750" indent="-285750" algn="just">
              <a:buFont typeface="Arial" panose="020B0604020202020204" pitchFamily="34" charset="0"/>
              <a:buChar char="•"/>
            </a:pPr>
            <a:r>
              <a:rPr lang="en-US" dirty="0"/>
              <a:t>The JavaScript statements that define the function, enclosed in curly brackets, {...}.</a:t>
            </a:r>
          </a:p>
        </p:txBody>
      </p:sp>
      <p:sp>
        <p:nvSpPr>
          <p:cNvPr id="3" name="TextBox 2"/>
          <p:cNvSpPr txBox="1"/>
          <p:nvPr/>
        </p:nvSpPr>
        <p:spPr>
          <a:xfrm>
            <a:off x="749962" y="1292233"/>
            <a:ext cx="10562472" cy="923330"/>
          </a:xfrm>
          <a:prstGeom prst="rect">
            <a:avLst/>
          </a:prstGeom>
          <a:noFill/>
        </p:spPr>
        <p:txBody>
          <a:bodyPr wrap="square" rtlCol="0">
            <a:spAutoFit/>
          </a:bodyPr>
          <a:lstStyle/>
          <a:p>
            <a:r>
              <a:rPr lang="en-US" dirty="0"/>
              <a:t>Functions are one of the fundamental building blocks in JavaScript. A function is a JavaScript procedure—a set of statements that performs a task or calculates a value. To use a function, you must define it somewhere in the scope from which you wish to call it.</a:t>
            </a:r>
            <a:endParaRPr lang="en-ZA" dirty="0"/>
          </a:p>
        </p:txBody>
      </p:sp>
      <p:sp>
        <p:nvSpPr>
          <p:cNvPr id="7" name="TextBox 6"/>
          <p:cNvSpPr txBox="1"/>
          <p:nvPr/>
        </p:nvSpPr>
        <p:spPr>
          <a:xfrm>
            <a:off x="749962" y="2541146"/>
            <a:ext cx="2168414" cy="369332"/>
          </a:xfrm>
          <a:prstGeom prst="rect">
            <a:avLst/>
          </a:prstGeom>
          <a:noFill/>
        </p:spPr>
        <p:txBody>
          <a:bodyPr wrap="none" rtlCol="0">
            <a:spAutoFit/>
          </a:bodyPr>
          <a:lstStyle/>
          <a:p>
            <a:r>
              <a:rPr lang="en-US" b="1" dirty="0" smtClean="0"/>
              <a:t>Function Declaration</a:t>
            </a:r>
            <a:endParaRPr lang="en-ZA" b="1" dirty="0"/>
          </a:p>
        </p:txBody>
      </p:sp>
      <p:sp>
        <p:nvSpPr>
          <p:cNvPr id="8" name="TextBox 7"/>
          <p:cNvSpPr txBox="1"/>
          <p:nvPr/>
        </p:nvSpPr>
        <p:spPr>
          <a:xfrm>
            <a:off x="757646" y="4872259"/>
            <a:ext cx="995401" cy="369332"/>
          </a:xfrm>
          <a:prstGeom prst="rect">
            <a:avLst/>
          </a:prstGeom>
          <a:noFill/>
        </p:spPr>
        <p:txBody>
          <a:bodyPr wrap="none" rtlCol="0">
            <a:spAutoFit/>
          </a:bodyPr>
          <a:lstStyle/>
          <a:p>
            <a:r>
              <a:rPr lang="en-US" b="1" dirty="0" smtClean="0"/>
              <a:t>Example</a:t>
            </a:r>
            <a:endParaRPr lang="en-ZA" b="1" dirty="0"/>
          </a:p>
        </p:txBody>
      </p:sp>
      <p:sp>
        <p:nvSpPr>
          <p:cNvPr id="6" name="Rectangle 1"/>
          <p:cNvSpPr>
            <a:spLocks noChangeArrowheads="1"/>
          </p:cNvSpPr>
          <p:nvPr/>
        </p:nvSpPr>
        <p:spPr bwMode="auto">
          <a:xfrm>
            <a:off x="2194560" y="5222090"/>
            <a:ext cx="5238206"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square</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rPr>
              <a:t>number</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rgbClr val="0077AA"/>
                </a:solidFill>
                <a:effectLst/>
                <a:latin typeface="Consolas" panose="020B0609020204030204" pitchFamily="49" charset="0"/>
              </a:rPr>
              <a:t>return</a:t>
            </a:r>
            <a:r>
              <a:rPr kumimoji="0" lang="en-US" altLang="en-US" sz="2000" b="0" i="0" u="none" strike="noStrike" cap="none" normalizeH="0" baseline="0" dirty="0" smtClean="0">
                <a:ln>
                  <a:noFill/>
                </a:ln>
                <a:solidFill>
                  <a:srgbClr val="333333"/>
                </a:solidFill>
                <a:effectLst/>
                <a:latin typeface="Consolas" panose="020B0609020204030204" pitchFamily="49" charset="0"/>
              </a:rPr>
              <a:t> number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rPr>
              <a:t> number</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0708" y="1142739"/>
            <a:ext cx="10483799" cy="369332"/>
          </a:xfrm>
          <a:prstGeom prst="rect">
            <a:avLst/>
          </a:prstGeom>
          <a:noFill/>
        </p:spPr>
        <p:txBody>
          <a:bodyPr wrap="square" rtlCol="0">
            <a:spAutoFit/>
          </a:bodyPr>
          <a:lstStyle/>
          <a:p>
            <a:r>
              <a:rPr lang="en-US" b="1" dirty="0" smtClean="0"/>
              <a:t>Callback Functions</a:t>
            </a:r>
            <a:endParaRPr lang="en-ZA" dirty="0"/>
          </a:p>
        </p:txBody>
      </p:sp>
      <p:sp>
        <p:nvSpPr>
          <p:cNvPr id="10" name="Rectangle 9"/>
          <p:cNvSpPr/>
          <p:nvPr/>
        </p:nvSpPr>
        <p:spPr>
          <a:xfrm>
            <a:off x="770708" y="1512071"/>
            <a:ext cx="10554788" cy="2585323"/>
          </a:xfrm>
          <a:prstGeom prst="rect">
            <a:avLst/>
          </a:prstGeom>
        </p:spPr>
        <p:txBody>
          <a:bodyPr wrap="square">
            <a:spAutoFit/>
          </a:bodyPr>
          <a:lstStyle/>
          <a:p>
            <a:pPr fontAlgn="base"/>
            <a:r>
              <a:rPr lang="en-US" dirty="0" smtClean="0"/>
              <a:t>JavaScript </a:t>
            </a:r>
            <a:r>
              <a:rPr lang="en-US" dirty="0"/>
              <a:t>runs code sequentially in top-down order. However, there are some cases that code runs (or must run) after something else happens and also not sequentially. This is called </a:t>
            </a:r>
            <a:r>
              <a:rPr lang="en-US" u="sng" dirty="0"/>
              <a:t>asynchronous programming</a:t>
            </a:r>
            <a:r>
              <a:rPr lang="en-US" dirty="0" smtClean="0"/>
              <a:t>.</a:t>
            </a:r>
          </a:p>
          <a:p>
            <a:pPr fontAlgn="base"/>
            <a:endParaRPr lang="en-US" dirty="0"/>
          </a:p>
          <a:p>
            <a:pPr fontAlgn="base"/>
            <a:r>
              <a:rPr lang="en-US" dirty="0"/>
              <a:t>Callbacks make sure that a function is not going to run before a task is completed but will run right after the task has completed. It helps us develop asynchronous JavaScript code and keeps us safe from problems and errors</a:t>
            </a:r>
            <a:r>
              <a:rPr lang="en-US" dirty="0" smtClean="0"/>
              <a:t>.</a:t>
            </a:r>
          </a:p>
          <a:p>
            <a:pPr fontAlgn="base"/>
            <a:endParaRPr lang="en-US" dirty="0"/>
          </a:p>
          <a:p>
            <a:pPr fontAlgn="base"/>
            <a:r>
              <a:rPr lang="en-US" dirty="0"/>
              <a:t>In JavaScript, the way to create a callback function is to pass it as a parameter to another function, and then to call it back right after something has happened or some task is completed. </a:t>
            </a:r>
          </a:p>
        </p:txBody>
      </p:sp>
    </p:spTree>
    <p:extLst>
      <p:ext uri="{BB962C8B-B14F-4D97-AF65-F5344CB8AC3E}">
        <p14:creationId xmlns:p14="http://schemas.microsoft.com/office/powerpoint/2010/main" val="2006809696"/>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2764" y="2921535"/>
            <a:ext cx="2925224" cy="584775"/>
          </a:xfrm>
          <a:prstGeom prst="rect">
            <a:avLst/>
          </a:prstGeom>
          <a:noFill/>
        </p:spPr>
        <p:txBody>
          <a:bodyPr wrap="none" rtlCol="0">
            <a:spAutoFit/>
          </a:bodyPr>
          <a:lstStyle/>
          <a:p>
            <a:pPr algn="just"/>
            <a:r>
              <a:rPr lang="en-US" sz="3200" dirty="0" smtClean="0"/>
              <a:t>Demo: Callbacks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1930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8" y="413467"/>
            <a:ext cx="10821937" cy="584775"/>
          </a:xfrm>
          <a:prstGeom prst="rect">
            <a:avLst/>
          </a:prstGeom>
          <a:noFill/>
        </p:spPr>
        <p:txBody>
          <a:bodyPr wrap="none" rtlCol="0">
            <a:spAutoFit/>
          </a:bodyPr>
          <a:lstStyle/>
          <a:p>
            <a:pPr algn="just"/>
            <a:r>
              <a:rPr lang="en-US" sz="3200" dirty="0"/>
              <a:t>Execution Patterns: Asynchronous and Synchronous JavaScript</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0708" y="1142739"/>
            <a:ext cx="10483799" cy="369332"/>
          </a:xfrm>
          <a:prstGeom prst="rect">
            <a:avLst/>
          </a:prstGeom>
          <a:noFill/>
        </p:spPr>
        <p:txBody>
          <a:bodyPr wrap="square" rtlCol="0">
            <a:spAutoFit/>
          </a:bodyPr>
          <a:lstStyle/>
          <a:p>
            <a:r>
              <a:rPr lang="en-US" b="1" dirty="0" smtClean="0"/>
              <a:t>Callback Hell</a:t>
            </a:r>
            <a:endParaRPr lang="en-ZA" dirty="0"/>
          </a:p>
        </p:txBody>
      </p:sp>
      <p:pic>
        <p:nvPicPr>
          <p:cNvPr id="38914" name="Picture 2" descr="Node 7.6 + Koa 2: asynchronous flow control made right | by Carlo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08" y="1829752"/>
            <a:ext cx="686752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7555"/>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2042" y="2921535"/>
            <a:ext cx="3106684" cy="584775"/>
          </a:xfrm>
          <a:prstGeom prst="rect">
            <a:avLst/>
          </a:prstGeom>
          <a:noFill/>
        </p:spPr>
        <p:txBody>
          <a:bodyPr wrap="none" rtlCol="0">
            <a:spAutoFit/>
          </a:bodyPr>
          <a:lstStyle/>
          <a:p>
            <a:pPr algn="just"/>
            <a:r>
              <a:rPr lang="en-US" sz="3200" dirty="0" smtClean="0"/>
              <a:t>Exercise: </a:t>
            </a:r>
            <a:r>
              <a:rPr lang="en-US" sz="3200" dirty="0" err="1" smtClean="0"/>
              <a:t>Async</a:t>
            </a:r>
            <a:r>
              <a:rPr lang="en-US" sz="3200" dirty="0" smtClean="0"/>
              <a:t> JS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066622"/>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7528" y="2921535"/>
            <a:ext cx="4935710" cy="584775"/>
          </a:xfrm>
          <a:prstGeom prst="rect">
            <a:avLst/>
          </a:prstGeom>
          <a:noFill/>
        </p:spPr>
        <p:txBody>
          <a:bodyPr wrap="none" rtlCol="0">
            <a:spAutoFit/>
          </a:bodyPr>
          <a:lstStyle/>
          <a:p>
            <a:pPr algn="just"/>
            <a:r>
              <a:rPr lang="en-US" sz="3200" dirty="0" smtClean="0"/>
              <a:t>Execution Pattern: 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0758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160" y="413467"/>
            <a:ext cx="5003036" cy="584775"/>
          </a:xfrm>
          <a:prstGeom prst="rect">
            <a:avLst/>
          </a:prstGeom>
          <a:noFill/>
        </p:spPr>
        <p:txBody>
          <a:bodyPr wrap="none" rtlCol="0">
            <a:spAutoFit/>
          </a:bodyPr>
          <a:lstStyle/>
          <a:p>
            <a:pPr algn="just"/>
            <a:r>
              <a:rPr lang="en-US" sz="3200" dirty="0"/>
              <a:t>Execution Patterns: </a:t>
            </a:r>
            <a:r>
              <a:rPr lang="en-US" sz="3200" dirty="0" smtClean="0"/>
              <a:t>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Promises</a:t>
            </a:r>
            <a:endParaRPr lang="en-ZA" dirty="0"/>
          </a:p>
        </p:txBody>
      </p:sp>
      <p:sp>
        <p:nvSpPr>
          <p:cNvPr id="10" name="Rectangle 9"/>
          <p:cNvSpPr/>
          <p:nvPr/>
        </p:nvSpPr>
        <p:spPr>
          <a:xfrm>
            <a:off x="757646" y="1417412"/>
            <a:ext cx="10554788" cy="1477328"/>
          </a:xfrm>
          <a:prstGeom prst="rect">
            <a:avLst/>
          </a:prstGeom>
        </p:spPr>
        <p:txBody>
          <a:bodyPr wrap="square">
            <a:spAutoFit/>
          </a:bodyPr>
          <a:lstStyle/>
          <a:p>
            <a:r>
              <a:rPr lang="en-US" dirty="0"/>
              <a:t>In JavaScript, a promise is an object that returns a value which you hope to receive in the future, but not now</a:t>
            </a:r>
            <a:r>
              <a:rPr lang="en-US" dirty="0" smtClean="0"/>
              <a:t>. In other words, a promise </a:t>
            </a:r>
            <a:r>
              <a:rPr lang="en-US" dirty="0"/>
              <a:t>an object that represents a placeholder for the eventual result of an </a:t>
            </a:r>
            <a:r>
              <a:rPr lang="en-US" dirty="0" smtClean="0"/>
              <a:t>operation.</a:t>
            </a:r>
          </a:p>
          <a:p>
            <a:endParaRPr lang="en-US" dirty="0"/>
          </a:p>
          <a:p>
            <a:r>
              <a:rPr lang="en-US" dirty="0"/>
              <a:t>Because the value will be returned by the promise in the future, the promise is very well-suited for handling asynchronous operations.</a:t>
            </a:r>
          </a:p>
        </p:txBody>
      </p:sp>
      <p:sp>
        <p:nvSpPr>
          <p:cNvPr id="3" name="TextBox 2"/>
          <p:cNvSpPr txBox="1"/>
          <p:nvPr/>
        </p:nvSpPr>
        <p:spPr>
          <a:xfrm>
            <a:off x="757645" y="3022317"/>
            <a:ext cx="10483800" cy="2308324"/>
          </a:xfrm>
          <a:prstGeom prst="rect">
            <a:avLst/>
          </a:prstGeom>
          <a:noFill/>
        </p:spPr>
        <p:txBody>
          <a:bodyPr wrap="square" rtlCol="0">
            <a:spAutoFit/>
          </a:bodyPr>
          <a:lstStyle/>
          <a:p>
            <a:r>
              <a:rPr lang="en-US" dirty="0"/>
              <a:t>A promise has three states:</a:t>
            </a:r>
          </a:p>
          <a:p>
            <a:pPr marL="285750" indent="-285750">
              <a:buFont typeface="Arial" panose="020B0604020202020204" pitchFamily="34" charset="0"/>
              <a:buChar char="•"/>
            </a:pPr>
            <a:r>
              <a:rPr lang="en-US" dirty="0" smtClean="0"/>
              <a:t>Pending: you don’t know if you will complete learning JavaScript by the next month.</a:t>
            </a:r>
          </a:p>
          <a:p>
            <a:pPr marL="285750" indent="-285750">
              <a:buFont typeface="Arial" panose="020B0604020202020204" pitchFamily="34" charset="0"/>
              <a:buChar char="•"/>
            </a:pPr>
            <a:r>
              <a:rPr lang="en-US" dirty="0" smtClean="0"/>
              <a:t>Fulfilled: you complete learning JavaScript by the next month.</a:t>
            </a:r>
          </a:p>
          <a:p>
            <a:pPr marL="285750" indent="-285750">
              <a:buFont typeface="Arial" panose="020B0604020202020204" pitchFamily="34" charset="0"/>
              <a:buChar char="•"/>
            </a:pPr>
            <a:r>
              <a:rPr lang="en-US" dirty="0" smtClean="0"/>
              <a:t>Rejected: you don’t learn JavaScript at all.</a:t>
            </a:r>
          </a:p>
          <a:p>
            <a:pPr marL="285750" indent="-285750">
              <a:buFont typeface="Arial" panose="020B0604020202020204" pitchFamily="34" charset="0"/>
              <a:buChar char="•"/>
            </a:pPr>
            <a:endParaRPr lang="en-US" dirty="0" smtClean="0"/>
          </a:p>
          <a:p>
            <a:r>
              <a:rPr lang="en-US" dirty="0" smtClean="0"/>
              <a:t>A promise starts in the pending state which indicates that the promise hasn’t completed. It ends with either fulfilled (successful) or rejected (failed) state.</a:t>
            </a:r>
          </a:p>
          <a:p>
            <a:endParaRPr lang="en-ZA" dirty="0"/>
          </a:p>
        </p:txBody>
      </p:sp>
      <p:sp>
        <p:nvSpPr>
          <p:cNvPr id="5" name="TextBox 4"/>
          <p:cNvSpPr txBox="1"/>
          <p:nvPr/>
        </p:nvSpPr>
        <p:spPr>
          <a:xfrm>
            <a:off x="757645" y="5458218"/>
            <a:ext cx="8904682" cy="369332"/>
          </a:xfrm>
          <a:prstGeom prst="rect">
            <a:avLst/>
          </a:prstGeom>
          <a:noFill/>
        </p:spPr>
        <p:txBody>
          <a:bodyPr wrap="none" rtlCol="0">
            <a:spAutoFit/>
          </a:bodyPr>
          <a:lstStyle/>
          <a:p>
            <a:r>
              <a:rPr lang="en-US" dirty="0" smtClean="0"/>
              <a:t>When you work with promises, you are either a </a:t>
            </a:r>
            <a:r>
              <a:rPr lang="en-US" u="sng" dirty="0" smtClean="0"/>
              <a:t>producer</a:t>
            </a:r>
            <a:r>
              <a:rPr lang="en-US" dirty="0" smtClean="0"/>
              <a:t> of a promise object, or a </a:t>
            </a:r>
            <a:r>
              <a:rPr lang="en-US" u="sng" dirty="0" smtClean="0"/>
              <a:t>consumer</a:t>
            </a:r>
            <a:r>
              <a:rPr lang="en-US" dirty="0" smtClean="0"/>
              <a:t>.</a:t>
            </a:r>
            <a:endParaRPr lang="en-ZA" dirty="0"/>
          </a:p>
        </p:txBody>
      </p:sp>
    </p:spTree>
    <p:extLst>
      <p:ext uri="{BB962C8B-B14F-4D97-AF65-F5344CB8AC3E}">
        <p14:creationId xmlns:p14="http://schemas.microsoft.com/office/powerpoint/2010/main" val="111861698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160" y="413467"/>
            <a:ext cx="5003036" cy="584775"/>
          </a:xfrm>
          <a:prstGeom prst="rect">
            <a:avLst/>
          </a:prstGeom>
          <a:noFill/>
        </p:spPr>
        <p:txBody>
          <a:bodyPr wrap="none" rtlCol="0">
            <a:spAutoFit/>
          </a:bodyPr>
          <a:lstStyle/>
          <a:p>
            <a:pPr algn="just"/>
            <a:r>
              <a:rPr lang="en-US" sz="3200" dirty="0"/>
              <a:t>Execution Patterns: </a:t>
            </a:r>
            <a:r>
              <a:rPr lang="en-US" sz="3200" dirty="0" smtClean="0"/>
              <a:t>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Producing a Promise (using the Promise Constructor)</a:t>
            </a:r>
            <a:endParaRPr lang="en-ZA" dirty="0"/>
          </a:p>
        </p:txBody>
      </p:sp>
      <p:sp>
        <p:nvSpPr>
          <p:cNvPr id="10" name="Rectangle 9"/>
          <p:cNvSpPr/>
          <p:nvPr/>
        </p:nvSpPr>
        <p:spPr>
          <a:xfrm>
            <a:off x="757646" y="1417412"/>
            <a:ext cx="10554788" cy="369332"/>
          </a:xfrm>
          <a:prstGeom prst="rect">
            <a:avLst/>
          </a:prstGeom>
        </p:spPr>
        <p:txBody>
          <a:bodyPr wrap="square">
            <a:spAutoFit/>
          </a:bodyPr>
          <a:lstStyle/>
          <a:p>
            <a:r>
              <a:rPr lang="en-US" dirty="0"/>
              <a:t>As a producer, you create a Promise and send a </a:t>
            </a:r>
            <a:r>
              <a:rPr lang="en-US" dirty="0" smtClean="0"/>
              <a:t>result as follows</a:t>
            </a:r>
            <a:endParaRPr lang="en-US" dirty="0"/>
          </a:p>
        </p:txBody>
      </p:sp>
      <p:sp>
        <p:nvSpPr>
          <p:cNvPr id="5" name="Rectangle 1"/>
          <p:cNvSpPr>
            <a:spLocks noChangeArrowheads="1"/>
          </p:cNvSpPr>
          <p:nvPr/>
        </p:nvSpPr>
        <p:spPr bwMode="auto">
          <a:xfrm>
            <a:off x="1002643" y="1858163"/>
            <a:ext cx="7771993" cy="1945354"/>
          </a:xfrm>
          <a:prstGeom prst="rect">
            <a:avLst/>
          </a:prstGeom>
          <a:solidFill>
            <a:schemeClr val="bg1"/>
          </a:solidFill>
          <a:ln>
            <a:noFill/>
          </a:ln>
          <a:effec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8000"/>
                </a:solidFill>
                <a:effectLst/>
                <a:latin typeface="Arial Unicode MS"/>
                <a:cs typeface="Courier New" panose="02070309020205020404" pitchFamily="49" charset="0"/>
              </a:rPr>
              <a:t>const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p</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new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000"/>
                </a:solidFill>
                <a:effectLst/>
                <a:latin typeface="Arial Unicode MS"/>
                <a:cs typeface="Courier New" panose="02070309020205020404" pitchFamily="49" charset="0"/>
              </a:rPr>
              <a:t>Promise</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function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(resolve,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reject)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if</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FF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resolve(value);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success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else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reject(reason);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failure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757645" y="3874936"/>
            <a:ext cx="10155051" cy="2308324"/>
          </a:xfrm>
          <a:prstGeom prst="rect">
            <a:avLst/>
          </a:prstGeom>
          <a:noFill/>
        </p:spPr>
        <p:txBody>
          <a:bodyPr wrap="square" rtlCol="0">
            <a:spAutoFit/>
          </a:bodyPr>
          <a:lstStyle/>
          <a:p>
            <a:pPr algn="just"/>
            <a:r>
              <a:rPr lang="en-US" dirty="0"/>
              <a:t>Once a result was delivered via a Promise, the Promise stays locked in to that result. That means each Promise is always in either one of three (mutually exclusive) states:</a:t>
            </a:r>
          </a:p>
          <a:p>
            <a:pPr marL="800100" lvl="1" indent="-342900" algn="just">
              <a:buFont typeface="+mj-lt"/>
              <a:buAutoNum type="arabicPeriod"/>
            </a:pPr>
            <a:r>
              <a:rPr lang="en-US" dirty="0"/>
              <a:t>Pending: the result hasn’t been computed, yet (the initial state of each Promise)</a:t>
            </a:r>
          </a:p>
          <a:p>
            <a:pPr marL="800100" lvl="1" indent="-342900" algn="just">
              <a:buFont typeface="+mj-lt"/>
              <a:buAutoNum type="arabicPeriod"/>
            </a:pPr>
            <a:r>
              <a:rPr lang="en-US" dirty="0"/>
              <a:t>Fulfilled: the result was computed successfully</a:t>
            </a:r>
          </a:p>
          <a:p>
            <a:pPr marL="800100" lvl="1" indent="-342900" algn="just">
              <a:buFont typeface="+mj-lt"/>
              <a:buAutoNum type="arabicPeriod"/>
            </a:pPr>
            <a:r>
              <a:rPr lang="en-US" dirty="0"/>
              <a:t>Rejected: a failure occurred during computation</a:t>
            </a:r>
          </a:p>
          <a:p>
            <a:pPr algn="just"/>
            <a:r>
              <a:rPr lang="en-US" dirty="0"/>
              <a:t>A Promise is </a:t>
            </a:r>
            <a:r>
              <a:rPr lang="en-US" i="1" dirty="0"/>
              <a:t>settled</a:t>
            </a:r>
            <a:r>
              <a:rPr lang="en-US" dirty="0"/>
              <a:t> (the computation it represents has finished) if it is either fulfilled or rejected. A Promise can only be settled once and then stays settled. Subsequent attempts to settle have no </a:t>
            </a:r>
            <a:r>
              <a:rPr lang="en-US" dirty="0" smtClean="0"/>
              <a:t>effect</a:t>
            </a:r>
            <a:endParaRPr lang="en-US" dirty="0"/>
          </a:p>
          <a:p>
            <a:pPr algn="just"/>
            <a:endParaRPr lang="en-ZA" dirty="0"/>
          </a:p>
        </p:txBody>
      </p:sp>
    </p:spTree>
    <p:extLst>
      <p:ext uri="{BB962C8B-B14F-4D97-AF65-F5344CB8AC3E}">
        <p14:creationId xmlns:p14="http://schemas.microsoft.com/office/powerpoint/2010/main" val="2475597681"/>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160" y="413467"/>
            <a:ext cx="5003036" cy="584775"/>
          </a:xfrm>
          <a:prstGeom prst="rect">
            <a:avLst/>
          </a:prstGeom>
          <a:noFill/>
        </p:spPr>
        <p:txBody>
          <a:bodyPr wrap="none" rtlCol="0">
            <a:spAutoFit/>
          </a:bodyPr>
          <a:lstStyle/>
          <a:p>
            <a:pPr algn="just"/>
            <a:r>
              <a:rPr lang="en-US" sz="3200" dirty="0"/>
              <a:t>Execution Patterns: </a:t>
            </a:r>
            <a:r>
              <a:rPr lang="en-US" sz="3200" dirty="0" smtClean="0"/>
              <a:t>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Producing a Promise</a:t>
            </a:r>
            <a:endParaRPr lang="en-ZA" dirty="0"/>
          </a:p>
        </p:txBody>
      </p:sp>
      <p:sp>
        <p:nvSpPr>
          <p:cNvPr id="10" name="Rectangle 9"/>
          <p:cNvSpPr/>
          <p:nvPr/>
        </p:nvSpPr>
        <p:spPr>
          <a:xfrm>
            <a:off x="757645" y="1551424"/>
            <a:ext cx="10554788" cy="4247317"/>
          </a:xfrm>
          <a:prstGeom prst="rect">
            <a:avLst/>
          </a:prstGeom>
        </p:spPr>
        <p:txBody>
          <a:bodyPr wrap="square">
            <a:spAutoFit/>
          </a:bodyPr>
          <a:lstStyle/>
          <a:p>
            <a:r>
              <a:rPr lang="en-US" dirty="0"/>
              <a:t>The parameter of new Promise() (starting in line A) is called an executor</a:t>
            </a:r>
            <a:r>
              <a:rPr lang="en-US" dirty="0" smtClean="0"/>
              <a:t>:</a:t>
            </a:r>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smtClean="0"/>
          </a:p>
          <a:p>
            <a:pPr marL="742950" lvl="1" indent="-285750">
              <a:buFont typeface="Arial" panose="020B0604020202020204" pitchFamily="34" charset="0"/>
              <a:buChar char="•"/>
            </a:pPr>
            <a:r>
              <a:rPr lang="en-US" dirty="0" smtClean="0"/>
              <a:t>Resolving</a:t>
            </a:r>
            <a:r>
              <a:rPr lang="en-US" dirty="0"/>
              <a:t>: If the computation went well, the executor sends the result via resolve(). That usually fulfills the Promise </a:t>
            </a:r>
            <a:endParaRPr lang="en-US" dirty="0" smtClean="0"/>
          </a:p>
          <a:p>
            <a:pPr marL="742950" lvl="1" indent="-285750">
              <a:buFont typeface="Arial" panose="020B0604020202020204" pitchFamily="34" charset="0"/>
              <a:buChar char="•"/>
            </a:pPr>
            <a:r>
              <a:rPr lang="en-US" dirty="0" smtClean="0"/>
              <a:t>Rejecting</a:t>
            </a:r>
            <a:r>
              <a:rPr lang="en-US" dirty="0"/>
              <a:t>: If an error happened, the executor notifies the Promise consumer via reject(). That always rejects the Promise</a:t>
            </a:r>
            <a:r>
              <a:rPr lang="en-US" dirty="0" smtClean="0"/>
              <a:t>.</a:t>
            </a:r>
          </a:p>
          <a:p>
            <a:pPr lvl="1"/>
            <a:endParaRPr lang="en-US" dirty="0"/>
          </a:p>
          <a:p>
            <a:r>
              <a:rPr lang="en-US" dirty="0"/>
              <a:t>If an exception is thrown inside the executor, p is rejected with that exception.</a:t>
            </a:r>
          </a:p>
        </p:txBody>
      </p:sp>
      <p:sp>
        <p:nvSpPr>
          <p:cNvPr id="12" name="Rectangle 1"/>
          <p:cNvSpPr>
            <a:spLocks noChangeArrowheads="1"/>
          </p:cNvSpPr>
          <p:nvPr/>
        </p:nvSpPr>
        <p:spPr bwMode="auto">
          <a:xfrm>
            <a:off x="1224712" y="1992175"/>
            <a:ext cx="7771993" cy="1945354"/>
          </a:xfrm>
          <a:prstGeom prst="rect">
            <a:avLst/>
          </a:prstGeom>
          <a:solidFill>
            <a:schemeClr val="bg1"/>
          </a:solidFill>
          <a:ln>
            <a:noFill/>
          </a:ln>
          <a:effec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8000"/>
                </a:solidFill>
                <a:effectLst/>
                <a:latin typeface="Arial Unicode MS"/>
                <a:cs typeface="Courier New" panose="02070309020205020404" pitchFamily="49" charset="0"/>
              </a:rPr>
              <a:t>const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p</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new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000"/>
                </a:solidFill>
                <a:effectLst/>
                <a:latin typeface="Arial Unicode MS"/>
                <a:cs typeface="Courier New" panose="02070309020205020404" pitchFamily="49" charset="0"/>
              </a:rPr>
              <a:t>Promise</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function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(resolve,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reject)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if</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FF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resolve(value);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success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Arial Unicode MS"/>
                <a:cs typeface="Courier New" panose="02070309020205020404" pitchFamily="49" charset="0"/>
              </a:rPr>
              <a:t>else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reject(reason);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failure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77933"/>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160" y="413467"/>
            <a:ext cx="5003036" cy="584775"/>
          </a:xfrm>
          <a:prstGeom prst="rect">
            <a:avLst/>
          </a:prstGeom>
          <a:noFill/>
        </p:spPr>
        <p:txBody>
          <a:bodyPr wrap="none" rtlCol="0">
            <a:spAutoFit/>
          </a:bodyPr>
          <a:lstStyle/>
          <a:p>
            <a:pPr algn="just"/>
            <a:r>
              <a:rPr lang="en-US" sz="3200" dirty="0"/>
              <a:t>Execution Patterns: </a:t>
            </a:r>
            <a:r>
              <a:rPr lang="en-US" sz="3200" dirty="0" smtClean="0"/>
              <a:t>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 y="1038069"/>
            <a:ext cx="10483799" cy="369332"/>
          </a:xfrm>
          <a:prstGeom prst="rect">
            <a:avLst/>
          </a:prstGeom>
          <a:noFill/>
        </p:spPr>
        <p:txBody>
          <a:bodyPr wrap="square" rtlCol="0">
            <a:spAutoFit/>
          </a:bodyPr>
          <a:lstStyle/>
          <a:p>
            <a:r>
              <a:rPr lang="en-US" b="1" dirty="0" smtClean="0"/>
              <a:t>Consuming a Promise</a:t>
            </a:r>
            <a:endParaRPr lang="en-ZA" dirty="0"/>
          </a:p>
        </p:txBody>
      </p:sp>
      <p:sp>
        <p:nvSpPr>
          <p:cNvPr id="10" name="Rectangle 9"/>
          <p:cNvSpPr/>
          <p:nvPr/>
        </p:nvSpPr>
        <p:spPr>
          <a:xfrm>
            <a:off x="757646" y="1447228"/>
            <a:ext cx="10554788" cy="646331"/>
          </a:xfrm>
          <a:prstGeom prst="rect">
            <a:avLst/>
          </a:prstGeom>
        </p:spPr>
        <p:txBody>
          <a:bodyPr wrap="square">
            <a:spAutoFit/>
          </a:bodyPr>
          <a:lstStyle/>
          <a:p>
            <a:r>
              <a:rPr lang="en-US" dirty="0"/>
              <a:t>As a consumer of promise, you are notified of a fulfillment or a rejection via reactions – callbacks that you register with the methods then() and catch():</a:t>
            </a:r>
          </a:p>
        </p:txBody>
      </p:sp>
      <p:sp>
        <p:nvSpPr>
          <p:cNvPr id="5" name="Rectangle 2"/>
          <p:cNvSpPr>
            <a:spLocks noChangeArrowheads="1"/>
          </p:cNvSpPr>
          <p:nvPr/>
        </p:nvSpPr>
        <p:spPr bwMode="auto">
          <a:xfrm>
            <a:off x="2338251" y="2133386"/>
            <a:ext cx="5499463" cy="960469"/>
          </a:xfrm>
          <a:prstGeom prst="rect">
            <a:avLst/>
          </a:prstGeom>
          <a:solidFill>
            <a:schemeClr val="bg1"/>
          </a:solidFill>
          <a:ln>
            <a:noFill/>
          </a:ln>
          <a:effec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promise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.then(value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fulfillment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i="0" u="none" strike="noStrike" cap="none" normalizeH="0" baseline="0" dirty="0" smtClean="0">
                <a:ln>
                  <a:noFill/>
                </a:ln>
                <a:solidFill>
                  <a:srgbClr val="008000"/>
                </a:solidFill>
                <a:effectLst/>
                <a:latin typeface="Arial Unicode MS"/>
                <a:cs typeface="Courier New" panose="02070309020205020404" pitchFamily="49" charset="0"/>
              </a:rPr>
              <a:t>catch</a:t>
            </a:r>
            <a:r>
              <a:rPr kumimoji="0" lang="en-US" altLang="en-US" sz="1600" i="0" u="none" strike="noStrike" cap="none" normalizeH="0" baseline="0" dirty="0" smtClean="0">
                <a:ln>
                  <a:noFill/>
                </a:ln>
                <a:solidFill>
                  <a:srgbClr val="000000"/>
                </a:solidFill>
                <a:effectLst/>
                <a:latin typeface="Arial Unicode MS"/>
                <a:cs typeface="Courier New" panose="02070309020205020404" pitchFamily="49" charset="0"/>
              </a:rPr>
              <a:t>(error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408080"/>
                </a:solidFill>
                <a:effectLst/>
                <a:latin typeface="Arial Unicode MS"/>
                <a:cs typeface="Courier New" panose="02070309020205020404" pitchFamily="49" charset="0"/>
              </a:rPr>
              <a:t>/* rejection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Arial Unicode MS"/>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568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4596" y="2921535"/>
            <a:ext cx="2901564" cy="584775"/>
          </a:xfrm>
          <a:prstGeom prst="rect">
            <a:avLst/>
          </a:prstGeom>
          <a:noFill/>
        </p:spPr>
        <p:txBody>
          <a:bodyPr wrap="none" rtlCol="0">
            <a:spAutoFit/>
          </a:bodyPr>
          <a:lstStyle/>
          <a:p>
            <a:pPr algn="just"/>
            <a:r>
              <a:rPr lang="en-US" sz="3200" dirty="0" smtClean="0"/>
              <a:t>Demo: Promises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26284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719455"/>
            <a:ext cx="9875520" cy="923330"/>
          </a:xfrm>
          <a:prstGeom prst="rect">
            <a:avLst/>
          </a:prstGeom>
          <a:noFill/>
        </p:spPr>
        <p:txBody>
          <a:bodyPr wrap="square" rtlCol="0">
            <a:spAutoFit/>
          </a:bodyPr>
          <a:lstStyle/>
          <a:p>
            <a:pPr algn="just"/>
            <a:r>
              <a:rPr lang="en-US" dirty="0" smtClean="0"/>
              <a:t>The </a:t>
            </a:r>
            <a:r>
              <a:rPr lang="en-US" dirty="0"/>
              <a:t>code inside a function is not executed when the function is defined. The code inside a function is executed when the function is invoked. ... It is also common to say "call upon a function", "start a function", or "execute a function".</a:t>
            </a:r>
          </a:p>
        </p:txBody>
      </p:sp>
      <p:sp>
        <p:nvSpPr>
          <p:cNvPr id="7" name="TextBox 6"/>
          <p:cNvSpPr txBox="1"/>
          <p:nvPr/>
        </p:nvSpPr>
        <p:spPr>
          <a:xfrm>
            <a:off x="757646" y="1350123"/>
            <a:ext cx="2070567" cy="369332"/>
          </a:xfrm>
          <a:prstGeom prst="rect">
            <a:avLst/>
          </a:prstGeom>
          <a:noFill/>
        </p:spPr>
        <p:txBody>
          <a:bodyPr wrap="none" rtlCol="0">
            <a:spAutoFit/>
          </a:bodyPr>
          <a:lstStyle/>
          <a:p>
            <a:r>
              <a:rPr lang="en-US" b="1" dirty="0" smtClean="0"/>
              <a:t>Function Invocation</a:t>
            </a:r>
            <a:endParaRPr lang="en-ZA" b="1" dirty="0"/>
          </a:p>
        </p:txBody>
      </p:sp>
      <p:sp>
        <p:nvSpPr>
          <p:cNvPr id="11" name="TextBox 10"/>
          <p:cNvSpPr txBox="1"/>
          <p:nvPr/>
        </p:nvSpPr>
        <p:spPr>
          <a:xfrm>
            <a:off x="797528" y="3012117"/>
            <a:ext cx="995401" cy="369332"/>
          </a:xfrm>
          <a:prstGeom prst="rect">
            <a:avLst/>
          </a:prstGeom>
          <a:noFill/>
        </p:spPr>
        <p:txBody>
          <a:bodyPr wrap="none" rtlCol="0">
            <a:spAutoFit/>
          </a:bodyPr>
          <a:lstStyle/>
          <a:p>
            <a:r>
              <a:rPr lang="en-US" b="1" dirty="0" smtClean="0"/>
              <a:t>Example</a:t>
            </a:r>
            <a:endParaRPr lang="en-ZA" b="1" dirty="0"/>
          </a:p>
        </p:txBody>
      </p:sp>
      <p:sp>
        <p:nvSpPr>
          <p:cNvPr id="9" name="Rectangle 8"/>
          <p:cNvSpPr/>
          <p:nvPr/>
        </p:nvSpPr>
        <p:spPr>
          <a:xfrm>
            <a:off x="1942932" y="3597031"/>
            <a:ext cx="3350597" cy="369332"/>
          </a:xfrm>
          <a:prstGeom prst="rect">
            <a:avLst/>
          </a:prstGeom>
        </p:spPr>
        <p:txBody>
          <a:bodyPr wrap="none">
            <a:spAutoFit/>
          </a:bodyPr>
          <a:lstStyle/>
          <a:p>
            <a:r>
              <a:rPr lang="en-US" altLang="en-US" dirty="0" smtClean="0">
                <a:solidFill>
                  <a:srgbClr val="DD4A68"/>
                </a:solidFill>
                <a:latin typeface="Consolas" panose="020B0609020204030204" pitchFamily="49" charset="0"/>
              </a:rPr>
              <a:t>square</a:t>
            </a:r>
            <a:r>
              <a:rPr lang="en-US" altLang="en-US" dirty="0" smtClean="0">
                <a:solidFill>
                  <a:srgbClr val="999999"/>
                </a:solidFill>
                <a:latin typeface="Consolas" panose="020B0609020204030204" pitchFamily="49" charset="0"/>
              </a:rPr>
              <a:t>(</a:t>
            </a:r>
            <a:r>
              <a:rPr lang="en-US" altLang="en-US" dirty="0" smtClean="0">
                <a:solidFill>
                  <a:srgbClr val="333333"/>
                </a:solidFill>
                <a:latin typeface="Consolas" panose="020B0609020204030204" pitchFamily="49" charset="0"/>
              </a:rPr>
              <a:t>11</a:t>
            </a:r>
            <a:r>
              <a:rPr lang="en-US" altLang="en-US" dirty="0" smtClean="0">
                <a:solidFill>
                  <a:srgbClr val="999999"/>
                </a:solidFill>
                <a:latin typeface="Consolas" panose="020B0609020204030204" pitchFamily="49" charset="0"/>
              </a:rPr>
              <a:t>) // Output: 121</a:t>
            </a:r>
            <a:endParaRPr lang="en-ZA" dirty="0"/>
          </a:p>
        </p:txBody>
      </p:sp>
    </p:spTree>
    <p:extLst>
      <p:ext uri="{BB962C8B-B14F-4D97-AF65-F5344CB8AC3E}">
        <p14:creationId xmlns:p14="http://schemas.microsoft.com/office/powerpoint/2010/main" val="210553496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958" y="3156667"/>
            <a:ext cx="10954730" cy="523220"/>
          </a:xfrm>
          <a:prstGeom prst="rect">
            <a:avLst/>
          </a:prstGeom>
          <a:noFill/>
        </p:spPr>
        <p:txBody>
          <a:bodyPr wrap="none" rtlCol="0">
            <a:spAutoFit/>
          </a:bodyPr>
          <a:lstStyle/>
          <a:p>
            <a:pPr algn="just"/>
            <a:r>
              <a:rPr lang="en-US" sz="2800" dirty="0" smtClean="0"/>
              <a:t>Exercise: Convert Code Snippet From Callback Pattern To Promises Pattern</a:t>
            </a:r>
            <a:endParaRPr lang="en-US" sz="28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103791"/>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337" y="2921535"/>
            <a:ext cx="4884094" cy="584775"/>
          </a:xfrm>
          <a:prstGeom prst="rect">
            <a:avLst/>
          </a:prstGeom>
          <a:noFill/>
        </p:spPr>
        <p:txBody>
          <a:bodyPr wrap="none" rtlCol="0">
            <a:spAutoFit/>
          </a:bodyPr>
          <a:lstStyle/>
          <a:p>
            <a:pPr algn="just"/>
            <a:r>
              <a:rPr lang="en-US" sz="3200" dirty="0" smtClean="0"/>
              <a:t>Exercise: Using the fetch API</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35477"/>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0369" y="2921535"/>
            <a:ext cx="4790029" cy="584775"/>
          </a:xfrm>
          <a:prstGeom prst="rect">
            <a:avLst/>
          </a:prstGeom>
          <a:noFill/>
        </p:spPr>
        <p:txBody>
          <a:bodyPr wrap="none" rtlCol="0">
            <a:spAutoFit/>
          </a:bodyPr>
          <a:lstStyle/>
          <a:p>
            <a:pPr algn="just"/>
            <a:r>
              <a:rPr lang="en-US" sz="3200" dirty="0" smtClean="0"/>
              <a:t>Execution Pattern: 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039693"/>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8450" y="1555282"/>
            <a:ext cx="11386457" cy="646331"/>
          </a:xfrm>
          <a:prstGeom prst="rect">
            <a:avLst/>
          </a:prstGeom>
        </p:spPr>
        <p:txBody>
          <a:bodyPr wrap="square">
            <a:spAutoFit/>
          </a:bodyPr>
          <a:lstStyle/>
          <a:p>
            <a:r>
              <a:rPr lang="en-US" dirty="0"/>
              <a:t>JavaScript has had modules for a long time. However, they were implemented via libraries, not built into the language. ES6 is the first time that JavaScript has built-in modules</a:t>
            </a:r>
            <a:r>
              <a:rPr lang="en-US" dirty="0" smtClean="0"/>
              <a:t>.</a:t>
            </a:r>
            <a:endParaRPr lang="en-ZA" dirty="0"/>
          </a:p>
        </p:txBody>
      </p:sp>
      <p:sp>
        <p:nvSpPr>
          <p:cNvPr id="9" name="Rectangle 8"/>
          <p:cNvSpPr/>
          <p:nvPr/>
        </p:nvSpPr>
        <p:spPr>
          <a:xfrm>
            <a:off x="488449" y="2223712"/>
            <a:ext cx="11386457" cy="369332"/>
          </a:xfrm>
          <a:prstGeom prst="rect">
            <a:avLst/>
          </a:prstGeom>
        </p:spPr>
        <p:txBody>
          <a:bodyPr wrap="square">
            <a:spAutoFit/>
          </a:bodyPr>
          <a:lstStyle/>
          <a:p>
            <a:r>
              <a:rPr lang="en-US" dirty="0" smtClean="0"/>
              <a:t>ES6 </a:t>
            </a:r>
            <a:r>
              <a:rPr lang="en-US" dirty="0"/>
              <a:t>modules are stored in files. There is exactly one module per file and one file per module.</a:t>
            </a:r>
            <a:endParaRPr lang="en-ZA" dirty="0"/>
          </a:p>
        </p:txBody>
      </p:sp>
      <p:sp>
        <p:nvSpPr>
          <p:cNvPr id="7" name="TextBox 6"/>
          <p:cNvSpPr txBox="1"/>
          <p:nvPr/>
        </p:nvSpPr>
        <p:spPr>
          <a:xfrm>
            <a:off x="1397727" y="2615143"/>
            <a:ext cx="7498848" cy="646331"/>
          </a:xfrm>
          <a:prstGeom prst="rect">
            <a:avLst/>
          </a:prstGeom>
          <a:noFill/>
        </p:spPr>
        <p:txBody>
          <a:bodyPr wrap="square" rtlCol="0">
            <a:spAutoFit/>
          </a:bodyPr>
          <a:lstStyle/>
          <a:p>
            <a:r>
              <a:rPr lang="en-US" b="1" dirty="0"/>
              <a:t>Modules are small units of independent, reusable code that is desired to be used as the building blocks in creating a non-trivial </a:t>
            </a:r>
            <a:r>
              <a:rPr lang="en-US" b="1" dirty="0" smtClean="0"/>
              <a:t>JavaScript </a:t>
            </a:r>
            <a:r>
              <a:rPr lang="en-US" b="1" dirty="0"/>
              <a:t>application</a:t>
            </a:r>
            <a:endParaRPr lang="en-ZA" b="1" dirty="0"/>
          </a:p>
        </p:txBody>
      </p:sp>
      <p:sp>
        <p:nvSpPr>
          <p:cNvPr id="8" name="TextBox 7"/>
          <p:cNvSpPr txBox="1"/>
          <p:nvPr/>
        </p:nvSpPr>
        <p:spPr>
          <a:xfrm>
            <a:off x="488449" y="3665440"/>
            <a:ext cx="11419665" cy="369332"/>
          </a:xfrm>
          <a:prstGeom prst="rect">
            <a:avLst/>
          </a:prstGeom>
          <a:noFill/>
        </p:spPr>
        <p:txBody>
          <a:bodyPr wrap="none" rtlCol="0">
            <a:spAutoFit/>
          </a:bodyPr>
          <a:lstStyle/>
          <a:p>
            <a:r>
              <a:rPr lang="en-US" dirty="0" smtClean="0"/>
              <a:t>In this section we will specifically look at exporting and importing data across different modules. There are two options: </a:t>
            </a:r>
            <a:endParaRPr lang="en-ZA" dirty="0"/>
          </a:p>
        </p:txBody>
      </p:sp>
      <p:sp>
        <p:nvSpPr>
          <p:cNvPr id="12" name="TextBox 11"/>
          <p:cNvSpPr txBox="1"/>
          <p:nvPr/>
        </p:nvSpPr>
        <p:spPr>
          <a:xfrm>
            <a:off x="488450" y="1237883"/>
            <a:ext cx="1375569" cy="369332"/>
          </a:xfrm>
          <a:prstGeom prst="rect">
            <a:avLst/>
          </a:prstGeom>
          <a:noFill/>
        </p:spPr>
        <p:txBody>
          <a:bodyPr wrap="none" rtlCol="0">
            <a:spAutoFit/>
          </a:bodyPr>
          <a:lstStyle/>
          <a:p>
            <a:r>
              <a:rPr lang="en-US" b="1" dirty="0" smtClean="0"/>
              <a:t>Introduction</a:t>
            </a:r>
            <a:endParaRPr lang="en-ZA" b="1" dirty="0"/>
          </a:p>
        </p:txBody>
      </p:sp>
      <p:sp>
        <p:nvSpPr>
          <p:cNvPr id="5" name="Rectangle 4"/>
          <p:cNvSpPr/>
          <p:nvPr/>
        </p:nvSpPr>
        <p:spPr>
          <a:xfrm>
            <a:off x="1289378" y="4056871"/>
            <a:ext cx="10392662" cy="369332"/>
          </a:xfrm>
          <a:prstGeom prst="rect">
            <a:avLst/>
          </a:prstGeom>
        </p:spPr>
        <p:txBody>
          <a:bodyPr wrap="square">
            <a:spAutoFit/>
          </a:bodyPr>
          <a:lstStyle/>
          <a:p>
            <a:r>
              <a:rPr lang="en-US" dirty="0" smtClean="0"/>
              <a:t>1. Importing </a:t>
            </a:r>
            <a:r>
              <a:rPr lang="en-US" dirty="0"/>
              <a:t>modules using </a:t>
            </a:r>
            <a:r>
              <a:rPr lang="en-US" b="1" dirty="0"/>
              <a:t>require</a:t>
            </a:r>
            <a:r>
              <a:rPr lang="en-US" dirty="0"/>
              <a:t>, and exporting using </a:t>
            </a:r>
            <a:r>
              <a:rPr lang="en-US" b="1" dirty="0" err="1"/>
              <a:t>module.exports</a:t>
            </a:r>
            <a:r>
              <a:rPr lang="en-US" dirty="0"/>
              <a:t> and </a:t>
            </a:r>
            <a:r>
              <a:rPr lang="en-US" b="1" dirty="0" err="1"/>
              <a:t>exports.foo</a:t>
            </a:r>
            <a:r>
              <a:rPr lang="en-US" dirty="0" smtClean="0"/>
              <a:t>.</a:t>
            </a:r>
            <a:endParaRPr lang="en-US" dirty="0"/>
          </a:p>
        </p:txBody>
      </p:sp>
      <p:sp>
        <p:nvSpPr>
          <p:cNvPr id="10" name="Rectangle 9"/>
          <p:cNvSpPr/>
          <p:nvPr/>
        </p:nvSpPr>
        <p:spPr>
          <a:xfrm>
            <a:off x="1289378" y="4410142"/>
            <a:ext cx="8577174" cy="369332"/>
          </a:xfrm>
          <a:prstGeom prst="rect">
            <a:avLst/>
          </a:prstGeom>
        </p:spPr>
        <p:txBody>
          <a:bodyPr wrap="square">
            <a:spAutoFit/>
          </a:bodyPr>
          <a:lstStyle/>
          <a:p>
            <a:r>
              <a:rPr lang="en-US" dirty="0" smtClean="0"/>
              <a:t>2. Importing </a:t>
            </a:r>
            <a:r>
              <a:rPr lang="en-US" dirty="0"/>
              <a:t>modules using ES6 </a:t>
            </a:r>
            <a:r>
              <a:rPr lang="en-US" b="1" dirty="0"/>
              <a:t>import</a:t>
            </a:r>
            <a:r>
              <a:rPr lang="en-US" dirty="0"/>
              <a:t>, and exporting using ES6 </a:t>
            </a:r>
            <a:r>
              <a:rPr lang="en-US" b="1" dirty="0"/>
              <a:t>export</a:t>
            </a:r>
            <a:endParaRPr lang="en-ZA" b="1" dirty="0"/>
          </a:p>
        </p:txBody>
      </p:sp>
      <p:sp>
        <p:nvSpPr>
          <p:cNvPr id="11" name="TextBox 10"/>
          <p:cNvSpPr txBox="1"/>
          <p:nvPr/>
        </p:nvSpPr>
        <p:spPr>
          <a:xfrm>
            <a:off x="488449" y="4948079"/>
            <a:ext cx="8839279" cy="369332"/>
          </a:xfrm>
          <a:prstGeom prst="rect">
            <a:avLst/>
          </a:prstGeom>
          <a:noFill/>
        </p:spPr>
        <p:txBody>
          <a:bodyPr wrap="none" rtlCol="0">
            <a:spAutoFit/>
          </a:bodyPr>
          <a:lstStyle/>
          <a:p>
            <a:r>
              <a:rPr lang="en-US" b="1" dirty="0" smtClean="0"/>
              <a:t>The module system in Node.js is built on top of common.js, and it uses require and exports</a:t>
            </a:r>
            <a:endParaRPr lang="en-ZA" b="1" dirty="0"/>
          </a:p>
        </p:txBody>
      </p:sp>
    </p:spTree>
    <p:extLst>
      <p:ext uri="{BB962C8B-B14F-4D97-AF65-F5344CB8AC3E}">
        <p14:creationId xmlns:p14="http://schemas.microsoft.com/office/powerpoint/2010/main" val="3369063936"/>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8822" y="1250546"/>
            <a:ext cx="7185685" cy="369332"/>
          </a:xfrm>
          <a:prstGeom prst="rect">
            <a:avLst/>
          </a:prstGeom>
          <a:noFill/>
        </p:spPr>
        <p:txBody>
          <a:bodyPr wrap="none" rtlCol="0">
            <a:spAutoFit/>
          </a:bodyPr>
          <a:lstStyle/>
          <a:p>
            <a:r>
              <a:rPr lang="en-US" b="1" dirty="0" smtClean="0"/>
              <a:t>What do you want to export from your module (file) to another module ?</a:t>
            </a:r>
            <a:endParaRPr lang="en-ZA" b="1" dirty="0"/>
          </a:p>
        </p:txBody>
      </p:sp>
      <p:sp>
        <p:nvSpPr>
          <p:cNvPr id="14" name="TextBox 13"/>
          <p:cNvSpPr txBox="1"/>
          <p:nvPr/>
        </p:nvSpPr>
        <p:spPr>
          <a:xfrm>
            <a:off x="1600200" y="1872182"/>
            <a:ext cx="8360228" cy="3416320"/>
          </a:xfrm>
          <a:prstGeom prst="rect">
            <a:avLst/>
          </a:prstGeom>
          <a:solidFill>
            <a:schemeClr val="tx1">
              <a:lumMod val="85000"/>
              <a:lumOff val="15000"/>
            </a:schemeClr>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doSomething.js</a:t>
            </a:r>
          </a:p>
          <a:p>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foo = function ()</a:t>
            </a:r>
          </a:p>
          <a:p>
            <a:r>
              <a:rPr lang="en-US" dirty="0" smtClean="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//do something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rPr>
              <a:t>				</a:t>
            </a:r>
          </a:p>
          <a:p>
            <a:r>
              <a:rPr lang="en-US" dirty="0" err="1" smtClean="0">
                <a:solidFill>
                  <a:schemeClr val="bg1"/>
                </a:solidFill>
                <a:latin typeface="Arial" panose="020B0604020202020204" pitchFamily="34" charset="0"/>
                <a:cs typeface="Arial" panose="020B0604020202020204" pitchFamily="34" charset="0"/>
              </a:rPr>
              <a:t>module.exports</a:t>
            </a:r>
            <a:r>
              <a:rPr lang="en-US" dirty="0" smtClean="0">
                <a:solidFill>
                  <a:schemeClr val="bg1"/>
                </a:solidFill>
                <a:latin typeface="Arial" panose="020B0604020202020204" pitchFamily="34" charset="0"/>
                <a:cs typeface="Arial" panose="020B0604020202020204" pitchFamily="34" charset="0"/>
              </a:rPr>
              <a:t> =  foo; // module is optional</a:t>
            </a:r>
          </a:p>
          <a:p>
            <a:endParaRPr lang="en-US" dirty="0">
              <a:solidFill>
                <a:schemeClr val="bg1"/>
              </a:solidFill>
              <a:latin typeface="Arial" panose="020B0604020202020204" pitchFamily="34" charset="0"/>
              <a:cs typeface="Arial" panose="020B0604020202020204" pitchFamily="34" charset="0"/>
            </a:endParaRPr>
          </a:p>
          <a:p>
            <a:endParaRPr lang="en-Z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475739"/>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8822" y="1250546"/>
            <a:ext cx="5687198" cy="369332"/>
          </a:xfrm>
          <a:prstGeom prst="rect">
            <a:avLst/>
          </a:prstGeom>
          <a:noFill/>
        </p:spPr>
        <p:txBody>
          <a:bodyPr wrap="none" rtlCol="0">
            <a:spAutoFit/>
          </a:bodyPr>
          <a:lstStyle/>
          <a:p>
            <a:r>
              <a:rPr lang="en-US" b="1" dirty="0" smtClean="0"/>
              <a:t>What do you want to import from another module (file) ?</a:t>
            </a:r>
            <a:endParaRPr lang="en-ZA" b="1" dirty="0"/>
          </a:p>
        </p:txBody>
      </p:sp>
      <p:sp>
        <p:nvSpPr>
          <p:cNvPr id="14" name="TextBox 13"/>
          <p:cNvSpPr txBox="1"/>
          <p:nvPr/>
        </p:nvSpPr>
        <p:spPr>
          <a:xfrm>
            <a:off x="1600200" y="1872182"/>
            <a:ext cx="8360228" cy="2585323"/>
          </a:xfrm>
          <a:prstGeom prst="rect">
            <a:avLst/>
          </a:prstGeom>
          <a:solidFill>
            <a:schemeClr val="tx1">
              <a:lumMod val="85000"/>
              <a:lumOff val="15000"/>
            </a:schemeClr>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app.js</a:t>
            </a:r>
            <a:endParaRPr lang="en-US"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let </a:t>
            </a:r>
            <a:r>
              <a:rPr lang="en-US" dirty="0" err="1" smtClean="0">
                <a:solidFill>
                  <a:schemeClr val="bg1"/>
                </a:solidFill>
                <a:latin typeface="Arial" panose="020B0604020202020204" pitchFamily="34" charset="0"/>
                <a:cs typeface="Arial" panose="020B0604020202020204" pitchFamily="34" charset="0"/>
              </a:rPr>
              <a:t>myImportedFunc</a:t>
            </a:r>
            <a:r>
              <a:rPr lang="en-US" dirty="0" smtClean="0">
                <a:solidFill>
                  <a:schemeClr val="bg1"/>
                </a:solidFill>
                <a:latin typeface="Arial" panose="020B0604020202020204" pitchFamily="34" charset="0"/>
                <a:cs typeface="Arial" panose="020B0604020202020204" pitchFamily="34" charset="0"/>
              </a:rPr>
              <a:t> = require (‘</a:t>
            </a:r>
            <a:r>
              <a:rPr lang="en-US" dirty="0" err="1" smtClean="0">
                <a:solidFill>
                  <a:schemeClr val="bg1"/>
                </a:solidFill>
                <a:latin typeface="Arial" panose="020B0604020202020204" pitchFamily="34" charset="0"/>
                <a:cs typeface="Arial" panose="020B0604020202020204" pitchFamily="34" charset="0"/>
              </a:rPr>
              <a:t>doSomething</a:t>
            </a:r>
            <a:r>
              <a:rPr lang="en-US" dirty="0" smtClean="0">
                <a:solidFill>
                  <a:schemeClr val="bg1"/>
                </a:solidFill>
                <a:latin typeface="Arial" panose="020B0604020202020204" pitchFamily="34" charset="0"/>
                <a:cs typeface="Arial" panose="020B0604020202020204" pitchFamily="34" charset="0"/>
              </a:rPr>
              <a:t>’) // The extension is optional</a:t>
            </a:r>
          </a:p>
          <a:p>
            <a:r>
              <a:rPr lang="en-US" dirty="0" smtClean="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myImportedFunc</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p>
          <a:p>
            <a:endParaRPr lang="en-US" dirty="0">
              <a:solidFill>
                <a:schemeClr val="bg1"/>
              </a:solidFill>
              <a:latin typeface="Arial" panose="020B0604020202020204" pitchFamily="34" charset="0"/>
              <a:cs typeface="Arial" panose="020B0604020202020204" pitchFamily="34" charset="0"/>
            </a:endParaRPr>
          </a:p>
          <a:p>
            <a:endParaRPr lang="en-Z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962457"/>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8450" y="1237883"/>
            <a:ext cx="2438296" cy="369332"/>
          </a:xfrm>
          <a:prstGeom prst="rect">
            <a:avLst/>
          </a:prstGeom>
          <a:noFill/>
        </p:spPr>
        <p:txBody>
          <a:bodyPr wrap="none" rtlCol="0">
            <a:spAutoFit/>
          </a:bodyPr>
          <a:lstStyle/>
          <a:p>
            <a:r>
              <a:rPr lang="en-US" b="1" dirty="0" smtClean="0"/>
              <a:t>Exporting a single value</a:t>
            </a:r>
            <a:endParaRPr lang="en-ZA" b="1" dirty="0"/>
          </a:p>
        </p:txBody>
      </p:sp>
      <p:sp>
        <p:nvSpPr>
          <p:cNvPr id="19" name="Rectangle 18"/>
          <p:cNvSpPr/>
          <p:nvPr/>
        </p:nvSpPr>
        <p:spPr>
          <a:xfrm>
            <a:off x="827315" y="1789026"/>
            <a:ext cx="6971212" cy="1754326"/>
          </a:xfrm>
          <a:prstGeom prst="rect">
            <a:avLst/>
          </a:prstGeom>
          <a:solidFill>
            <a:schemeClr val="tx1"/>
          </a:solidFill>
        </p:spPr>
        <p:txBody>
          <a:bodyPr wrap="square">
            <a:spAutoFit/>
          </a:bodyPr>
          <a:lstStyle/>
          <a:p>
            <a:r>
              <a:rPr lang="en-US" i="1" dirty="0">
                <a:solidFill>
                  <a:srgbClr val="6D6D6D"/>
                </a:solidFill>
                <a:latin typeface="webfiracode"/>
              </a:rPr>
              <a:t>// add.js</a:t>
            </a:r>
            <a:r>
              <a:rPr lang="en-US" dirty="0">
                <a:solidFill>
                  <a:srgbClr val="FFFFFF"/>
                </a:solidFill>
                <a:latin typeface="webfiracode"/>
              </a:rPr>
              <a:t> </a:t>
            </a:r>
            <a:endParaRPr lang="en-US" dirty="0" smtClean="0">
              <a:solidFill>
                <a:srgbClr val="FFFFFF"/>
              </a:solidFill>
              <a:latin typeface="webfiracode"/>
            </a:endParaRPr>
          </a:p>
          <a:p>
            <a:r>
              <a:rPr lang="en-US" dirty="0" smtClean="0">
                <a:solidFill>
                  <a:srgbClr val="C678DD"/>
                </a:solidFill>
                <a:latin typeface="webfiracode"/>
              </a:rPr>
              <a:t>function</a:t>
            </a:r>
            <a:r>
              <a:rPr lang="en-US" dirty="0" smtClean="0">
                <a:solidFill>
                  <a:srgbClr val="FFFFFF"/>
                </a:solidFill>
                <a:latin typeface="webfiracode"/>
              </a:rPr>
              <a:t> </a:t>
            </a:r>
            <a:r>
              <a:rPr lang="en-US" dirty="0">
                <a:solidFill>
                  <a:srgbClr val="61AEEE"/>
                </a:solidFill>
                <a:latin typeface="webfiracode"/>
              </a:rPr>
              <a:t>add</a:t>
            </a:r>
            <a:r>
              <a:rPr lang="en-US" dirty="0">
                <a:solidFill>
                  <a:srgbClr val="FFFFFF"/>
                </a:solidFill>
                <a:latin typeface="webfiracode"/>
              </a:rPr>
              <a:t> (a, b) { </a:t>
            </a:r>
            <a:endParaRPr lang="en-US" dirty="0" smtClean="0">
              <a:solidFill>
                <a:srgbClr val="FFFFFF"/>
              </a:solidFill>
              <a:latin typeface="webfiracode"/>
            </a:endParaRPr>
          </a:p>
          <a:p>
            <a:r>
              <a:rPr lang="en-US" dirty="0">
                <a:solidFill>
                  <a:srgbClr val="FFFFFF"/>
                </a:solidFill>
                <a:latin typeface="webfiracode"/>
              </a:rPr>
              <a:t>	</a:t>
            </a:r>
            <a:r>
              <a:rPr lang="en-US" dirty="0" smtClean="0">
                <a:solidFill>
                  <a:srgbClr val="C678DD"/>
                </a:solidFill>
                <a:latin typeface="webfiracode"/>
              </a:rPr>
              <a:t>return</a:t>
            </a:r>
            <a:r>
              <a:rPr lang="en-US" dirty="0" smtClean="0">
                <a:solidFill>
                  <a:srgbClr val="FFFFFF"/>
                </a:solidFill>
                <a:latin typeface="webfiracode"/>
              </a:rPr>
              <a:t> </a:t>
            </a:r>
            <a:r>
              <a:rPr lang="en-US" dirty="0">
                <a:solidFill>
                  <a:srgbClr val="FFFFFF"/>
                </a:solidFill>
                <a:latin typeface="webfiracode"/>
              </a:rPr>
              <a:t>a + b </a:t>
            </a:r>
            <a:endParaRPr lang="en-US" dirty="0" smtClean="0">
              <a:solidFill>
                <a:srgbClr val="FFFFFF"/>
              </a:solidFill>
              <a:latin typeface="webfiracode"/>
            </a:endParaRPr>
          </a:p>
          <a:p>
            <a:r>
              <a:rPr lang="en-US" dirty="0">
                <a:solidFill>
                  <a:srgbClr val="FFFFFF"/>
                </a:solidFill>
                <a:latin typeface="webfiracode"/>
              </a:rPr>
              <a:t>	</a:t>
            </a:r>
            <a:r>
              <a:rPr lang="en-US" dirty="0" smtClean="0">
                <a:solidFill>
                  <a:srgbClr val="FFFFFF"/>
                </a:solidFill>
                <a:latin typeface="webfiracode"/>
              </a:rPr>
              <a:t>} </a:t>
            </a:r>
          </a:p>
          <a:p>
            <a:endParaRPr lang="en-US" dirty="0" smtClean="0">
              <a:solidFill>
                <a:srgbClr val="FFFFFF"/>
              </a:solidFill>
              <a:latin typeface="webfiracode"/>
            </a:endParaRPr>
          </a:p>
          <a:p>
            <a:r>
              <a:rPr lang="en-US" dirty="0" err="1" smtClean="0">
                <a:solidFill>
                  <a:srgbClr val="FF814E"/>
                </a:solidFill>
                <a:latin typeface="webfiracode"/>
              </a:rPr>
              <a:t>module</a:t>
            </a:r>
            <a:r>
              <a:rPr lang="en-US" dirty="0" err="1" smtClean="0">
                <a:solidFill>
                  <a:srgbClr val="FFFFFF"/>
                </a:solidFill>
                <a:latin typeface="webfiracode"/>
              </a:rPr>
              <a:t>.exports</a:t>
            </a:r>
            <a:r>
              <a:rPr lang="en-US" dirty="0" smtClean="0">
                <a:solidFill>
                  <a:srgbClr val="FFFFFF"/>
                </a:solidFill>
                <a:latin typeface="webfiracode"/>
              </a:rPr>
              <a:t> </a:t>
            </a:r>
            <a:r>
              <a:rPr lang="en-US" dirty="0">
                <a:solidFill>
                  <a:srgbClr val="FFFFFF"/>
                </a:solidFill>
                <a:latin typeface="webfiracode"/>
              </a:rPr>
              <a:t>= add</a:t>
            </a:r>
            <a:endParaRPr lang="en-ZA" dirty="0"/>
          </a:p>
        </p:txBody>
      </p:sp>
      <p:sp>
        <p:nvSpPr>
          <p:cNvPr id="21" name="Rectangle 20"/>
          <p:cNvSpPr/>
          <p:nvPr/>
        </p:nvSpPr>
        <p:spPr>
          <a:xfrm>
            <a:off x="488450" y="3939066"/>
            <a:ext cx="9515522" cy="369332"/>
          </a:xfrm>
          <a:prstGeom prst="rect">
            <a:avLst/>
          </a:prstGeom>
        </p:spPr>
        <p:txBody>
          <a:bodyPr wrap="square">
            <a:spAutoFit/>
          </a:bodyPr>
          <a:lstStyle/>
          <a:p>
            <a:r>
              <a:rPr lang="en-US" dirty="0"/>
              <a:t>To use the add module we have just created, we have to require it.</a:t>
            </a:r>
            <a:endParaRPr lang="en-ZA" dirty="0"/>
          </a:p>
        </p:txBody>
      </p:sp>
      <p:sp>
        <p:nvSpPr>
          <p:cNvPr id="22" name="Rectangle 21"/>
          <p:cNvSpPr/>
          <p:nvPr/>
        </p:nvSpPr>
        <p:spPr>
          <a:xfrm>
            <a:off x="827315" y="4532631"/>
            <a:ext cx="6971212" cy="1200329"/>
          </a:xfrm>
          <a:prstGeom prst="rect">
            <a:avLst/>
          </a:prstGeom>
          <a:solidFill>
            <a:schemeClr val="tx1"/>
          </a:solidFill>
        </p:spPr>
        <p:txBody>
          <a:bodyPr wrap="square">
            <a:spAutoFit/>
          </a:bodyPr>
          <a:lstStyle/>
          <a:p>
            <a:r>
              <a:rPr lang="en-US" i="1" dirty="0">
                <a:solidFill>
                  <a:srgbClr val="6D6D6D"/>
                </a:solidFill>
                <a:latin typeface="webfiracode"/>
              </a:rPr>
              <a:t>// index.js</a:t>
            </a:r>
            <a:r>
              <a:rPr lang="en-US" dirty="0">
                <a:solidFill>
                  <a:srgbClr val="FFFFFF"/>
                </a:solidFill>
                <a:latin typeface="webfiracode"/>
              </a:rPr>
              <a:t> </a:t>
            </a:r>
            <a:endParaRPr lang="en-US" dirty="0" smtClean="0">
              <a:solidFill>
                <a:srgbClr val="FFFFFF"/>
              </a:solidFill>
              <a:latin typeface="webfiracode"/>
            </a:endParaRPr>
          </a:p>
          <a:p>
            <a:r>
              <a:rPr lang="en-US" dirty="0" err="1" smtClean="0">
                <a:solidFill>
                  <a:srgbClr val="C678DD"/>
                </a:solidFill>
                <a:latin typeface="webfiracode"/>
              </a:rPr>
              <a:t>const</a:t>
            </a:r>
            <a:r>
              <a:rPr lang="en-US" dirty="0" smtClean="0">
                <a:solidFill>
                  <a:srgbClr val="FFFFFF"/>
                </a:solidFill>
                <a:latin typeface="webfiracode"/>
              </a:rPr>
              <a:t> </a:t>
            </a:r>
            <a:r>
              <a:rPr lang="en-US" dirty="0">
                <a:solidFill>
                  <a:srgbClr val="FFFFFF"/>
                </a:solidFill>
                <a:latin typeface="webfiracode"/>
              </a:rPr>
              <a:t>add = </a:t>
            </a:r>
            <a:r>
              <a:rPr lang="en-US" dirty="0">
                <a:solidFill>
                  <a:srgbClr val="FF814E"/>
                </a:solidFill>
                <a:latin typeface="webfiracode"/>
              </a:rPr>
              <a:t>require</a:t>
            </a:r>
            <a:r>
              <a:rPr lang="en-US" dirty="0">
                <a:solidFill>
                  <a:srgbClr val="FFFFFF"/>
                </a:solidFill>
                <a:latin typeface="webfiracode"/>
              </a:rPr>
              <a:t>(</a:t>
            </a:r>
            <a:r>
              <a:rPr lang="en-US" dirty="0">
                <a:solidFill>
                  <a:srgbClr val="C6FF61"/>
                </a:solidFill>
                <a:latin typeface="webfiracode"/>
              </a:rPr>
              <a:t>'./add</a:t>
            </a:r>
            <a:r>
              <a:rPr lang="en-US" dirty="0" smtClean="0">
                <a:solidFill>
                  <a:srgbClr val="C6FF61"/>
                </a:solidFill>
                <a:latin typeface="webfiracode"/>
              </a:rPr>
              <a:t>'</a:t>
            </a:r>
            <a:r>
              <a:rPr lang="en-US" dirty="0" smtClean="0">
                <a:solidFill>
                  <a:srgbClr val="FFFFFF"/>
                </a:solidFill>
                <a:latin typeface="webfiracode"/>
              </a:rPr>
              <a:t>);</a:t>
            </a:r>
          </a:p>
          <a:p>
            <a:endParaRPr lang="en-US" dirty="0">
              <a:solidFill>
                <a:srgbClr val="FFFFFF"/>
              </a:solidFill>
              <a:latin typeface="webfiracode"/>
            </a:endParaRPr>
          </a:p>
          <a:p>
            <a:r>
              <a:rPr lang="en-US" dirty="0" smtClean="0">
                <a:solidFill>
                  <a:srgbClr val="FF814E"/>
                </a:solidFill>
                <a:latin typeface="webfiracode"/>
              </a:rPr>
              <a:t>console</a:t>
            </a:r>
            <a:r>
              <a:rPr lang="en-US" dirty="0" smtClean="0">
                <a:solidFill>
                  <a:srgbClr val="FFFFFF"/>
                </a:solidFill>
                <a:latin typeface="webfiracode"/>
              </a:rPr>
              <a:t>.log(add(</a:t>
            </a:r>
            <a:r>
              <a:rPr lang="en-US" dirty="0" smtClean="0">
                <a:solidFill>
                  <a:srgbClr val="FF814E"/>
                </a:solidFill>
                <a:latin typeface="webfiracode"/>
              </a:rPr>
              <a:t>4</a:t>
            </a:r>
            <a:r>
              <a:rPr lang="en-US" dirty="0">
                <a:solidFill>
                  <a:srgbClr val="FFFFFF"/>
                </a:solidFill>
                <a:latin typeface="webfiracode"/>
              </a:rPr>
              <a:t>, </a:t>
            </a:r>
            <a:r>
              <a:rPr lang="en-US" dirty="0">
                <a:solidFill>
                  <a:srgbClr val="FF814E"/>
                </a:solidFill>
                <a:latin typeface="webfiracode"/>
              </a:rPr>
              <a:t>5</a:t>
            </a:r>
            <a:r>
              <a:rPr lang="en-US" dirty="0">
                <a:solidFill>
                  <a:srgbClr val="FFFFFF"/>
                </a:solidFill>
                <a:latin typeface="webfiracode"/>
              </a:rPr>
              <a:t>)) </a:t>
            </a:r>
            <a:r>
              <a:rPr lang="en-US" i="1" dirty="0">
                <a:solidFill>
                  <a:srgbClr val="6D6D6D"/>
                </a:solidFill>
                <a:latin typeface="webfiracode"/>
              </a:rPr>
              <a:t>//9</a:t>
            </a:r>
            <a:endParaRPr lang="en-ZA" dirty="0"/>
          </a:p>
        </p:txBody>
      </p:sp>
    </p:spTree>
    <p:extLst>
      <p:ext uri="{BB962C8B-B14F-4D97-AF65-F5344CB8AC3E}">
        <p14:creationId xmlns:p14="http://schemas.microsoft.com/office/powerpoint/2010/main" val="118197651"/>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8450" y="1237883"/>
            <a:ext cx="2609817" cy="369332"/>
          </a:xfrm>
          <a:prstGeom prst="rect">
            <a:avLst/>
          </a:prstGeom>
          <a:noFill/>
        </p:spPr>
        <p:txBody>
          <a:bodyPr wrap="none" rtlCol="0">
            <a:spAutoFit/>
          </a:bodyPr>
          <a:lstStyle/>
          <a:p>
            <a:r>
              <a:rPr lang="en-US" b="1" dirty="0" smtClean="0"/>
              <a:t>Exporting multiple values</a:t>
            </a:r>
            <a:endParaRPr lang="en-ZA" b="1" dirty="0"/>
          </a:p>
        </p:txBody>
      </p:sp>
      <p:sp>
        <p:nvSpPr>
          <p:cNvPr id="19" name="Rectangle 18"/>
          <p:cNvSpPr/>
          <p:nvPr/>
        </p:nvSpPr>
        <p:spPr>
          <a:xfrm>
            <a:off x="827315" y="1789026"/>
            <a:ext cx="6971212" cy="2031325"/>
          </a:xfrm>
          <a:prstGeom prst="rect">
            <a:avLst/>
          </a:prstGeom>
          <a:solidFill>
            <a:schemeClr val="tx1"/>
          </a:solidFill>
        </p:spPr>
        <p:txBody>
          <a:bodyPr wrap="square">
            <a:spAutoFit/>
          </a:bodyPr>
          <a:lstStyle/>
          <a:p>
            <a:r>
              <a:rPr lang="en-US" i="1" dirty="0">
                <a:solidFill>
                  <a:srgbClr val="6D6D6D"/>
                </a:solidFill>
                <a:latin typeface="webfiracode"/>
              </a:rPr>
              <a:t>// </a:t>
            </a:r>
            <a:r>
              <a:rPr lang="en-US" i="1" dirty="0" smtClean="0">
                <a:solidFill>
                  <a:srgbClr val="6D6D6D"/>
                </a:solidFill>
                <a:latin typeface="webfiracode"/>
              </a:rPr>
              <a:t>values.js</a:t>
            </a:r>
            <a:r>
              <a:rPr lang="en-US" dirty="0" smtClean="0">
                <a:solidFill>
                  <a:srgbClr val="FFFFFF"/>
                </a:solidFill>
                <a:latin typeface="webfiracode"/>
              </a:rPr>
              <a:t> </a:t>
            </a:r>
          </a:p>
          <a:p>
            <a:r>
              <a:rPr lang="en-US" dirty="0" err="1" smtClean="0">
                <a:solidFill>
                  <a:srgbClr val="FF814E"/>
                </a:solidFill>
                <a:latin typeface="webfiracode"/>
              </a:rPr>
              <a:t>module</a:t>
            </a:r>
            <a:r>
              <a:rPr lang="en-US" dirty="0" err="1" smtClean="0">
                <a:solidFill>
                  <a:srgbClr val="FFFFFF"/>
                </a:solidFill>
                <a:latin typeface="webfiracode"/>
              </a:rPr>
              <a:t>.exports</a:t>
            </a:r>
            <a:r>
              <a:rPr lang="en-US" dirty="0" smtClean="0">
                <a:solidFill>
                  <a:srgbClr val="FFFFFF"/>
                </a:solidFill>
                <a:latin typeface="webfiracode"/>
              </a:rPr>
              <a:t> = {</a:t>
            </a:r>
          </a:p>
          <a:p>
            <a:r>
              <a:rPr lang="en-US" dirty="0" smtClean="0">
                <a:solidFill>
                  <a:srgbClr val="FFFFFF"/>
                </a:solidFill>
                <a:latin typeface="webfiracode"/>
              </a:rPr>
              <a:t>	a: ‘this’,</a:t>
            </a:r>
          </a:p>
          <a:p>
            <a:r>
              <a:rPr lang="en-US" dirty="0">
                <a:solidFill>
                  <a:srgbClr val="FFFFFF"/>
                </a:solidFill>
                <a:latin typeface="webfiracode"/>
              </a:rPr>
              <a:t>	</a:t>
            </a:r>
            <a:r>
              <a:rPr lang="en-US" dirty="0" smtClean="0">
                <a:solidFill>
                  <a:srgbClr val="FFFFFF"/>
                </a:solidFill>
                <a:latin typeface="webfiracode"/>
              </a:rPr>
              <a:t>b: ‘is’,</a:t>
            </a:r>
          </a:p>
          <a:p>
            <a:r>
              <a:rPr lang="en-US" dirty="0">
                <a:solidFill>
                  <a:srgbClr val="FFFFFF"/>
                </a:solidFill>
                <a:latin typeface="webfiracode"/>
              </a:rPr>
              <a:t>	</a:t>
            </a:r>
            <a:r>
              <a:rPr lang="en-US" dirty="0" smtClean="0">
                <a:solidFill>
                  <a:srgbClr val="FFFFFF"/>
                </a:solidFill>
                <a:latin typeface="webfiracode"/>
              </a:rPr>
              <a:t>c:’an’,</a:t>
            </a:r>
          </a:p>
          <a:p>
            <a:r>
              <a:rPr lang="en-US" dirty="0">
                <a:solidFill>
                  <a:srgbClr val="FFFFFF"/>
                </a:solidFill>
                <a:latin typeface="webfiracode"/>
              </a:rPr>
              <a:t>	</a:t>
            </a:r>
            <a:r>
              <a:rPr lang="en-US" dirty="0" smtClean="0">
                <a:solidFill>
                  <a:srgbClr val="FFFFFF"/>
                </a:solidFill>
                <a:latin typeface="webfiracode"/>
              </a:rPr>
              <a:t>d:’object’</a:t>
            </a:r>
            <a:endParaRPr lang="en-US" dirty="0">
              <a:solidFill>
                <a:srgbClr val="FFFFFF"/>
              </a:solidFill>
              <a:latin typeface="webfiracode"/>
            </a:endParaRPr>
          </a:p>
          <a:p>
            <a:r>
              <a:rPr lang="en-US" dirty="0" smtClean="0">
                <a:solidFill>
                  <a:srgbClr val="FFFFFF"/>
                </a:solidFill>
                <a:latin typeface="webfiracode"/>
              </a:rPr>
              <a:t>}</a:t>
            </a:r>
            <a:endParaRPr lang="en-ZA" dirty="0"/>
          </a:p>
        </p:txBody>
      </p:sp>
      <p:sp>
        <p:nvSpPr>
          <p:cNvPr id="21" name="Rectangle 20"/>
          <p:cNvSpPr/>
          <p:nvPr/>
        </p:nvSpPr>
        <p:spPr>
          <a:xfrm>
            <a:off x="488450" y="3939066"/>
            <a:ext cx="9515522" cy="369332"/>
          </a:xfrm>
          <a:prstGeom prst="rect">
            <a:avLst/>
          </a:prstGeom>
        </p:spPr>
        <p:txBody>
          <a:bodyPr wrap="square">
            <a:spAutoFit/>
          </a:bodyPr>
          <a:lstStyle/>
          <a:p>
            <a:r>
              <a:rPr lang="en-US" dirty="0"/>
              <a:t>To use the add module we have just created, we have to require it.</a:t>
            </a:r>
            <a:endParaRPr lang="en-ZA" dirty="0"/>
          </a:p>
        </p:txBody>
      </p:sp>
      <p:sp>
        <p:nvSpPr>
          <p:cNvPr id="22" name="Rectangle 21"/>
          <p:cNvSpPr/>
          <p:nvPr/>
        </p:nvSpPr>
        <p:spPr>
          <a:xfrm>
            <a:off x="827315" y="4532631"/>
            <a:ext cx="6971212" cy="1200329"/>
          </a:xfrm>
          <a:prstGeom prst="rect">
            <a:avLst/>
          </a:prstGeom>
          <a:solidFill>
            <a:schemeClr val="tx1"/>
          </a:solidFill>
        </p:spPr>
        <p:txBody>
          <a:bodyPr wrap="square">
            <a:spAutoFit/>
          </a:bodyPr>
          <a:lstStyle/>
          <a:p>
            <a:r>
              <a:rPr lang="en-US" i="1" dirty="0">
                <a:solidFill>
                  <a:srgbClr val="6D6D6D"/>
                </a:solidFill>
                <a:latin typeface="webfiracode"/>
              </a:rPr>
              <a:t>// index.js</a:t>
            </a:r>
            <a:r>
              <a:rPr lang="en-US" dirty="0">
                <a:solidFill>
                  <a:srgbClr val="FFFFFF"/>
                </a:solidFill>
                <a:latin typeface="webfiracode"/>
              </a:rPr>
              <a:t> </a:t>
            </a:r>
            <a:endParaRPr lang="en-US" dirty="0" smtClean="0">
              <a:solidFill>
                <a:srgbClr val="FFFFFF"/>
              </a:solidFill>
              <a:latin typeface="webfiracode"/>
            </a:endParaRPr>
          </a:p>
          <a:p>
            <a:r>
              <a:rPr lang="en-US" dirty="0" err="1" smtClean="0">
                <a:solidFill>
                  <a:srgbClr val="C678DD"/>
                </a:solidFill>
                <a:latin typeface="webfiracode"/>
              </a:rPr>
              <a:t>const</a:t>
            </a:r>
            <a:r>
              <a:rPr lang="en-US" dirty="0" smtClean="0">
                <a:solidFill>
                  <a:srgbClr val="FFFFFF"/>
                </a:solidFill>
                <a:latin typeface="webfiracode"/>
              </a:rPr>
              <a:t> </a:t>
            </a:r>
            <a:r>
              <a:rPr lang="en-US" dirty="0">
                <a:solidFill>
                  <a:srgbClr val="FFFFFF"/>
                </a:solidFill>
                <a:latin typeface="webfiracode"/>
              </a:rPr>
              <a:t>add = </a:t>
            </a:r>
            <a:r>
              <a:rPr lang="en-US" dirty="0">
                <a:solidFill>
                  <a:srgbClr val="FF814E"/>
                </a:solidFill>
                <a:latin typeface="webfiracode"/>
              </a:rPr>
              <a:t>require</a:t>
            </a:r>
            <a:r>
              <a:rPr lang="en-US" dirty="0" smtClean="0">
                <a:solidFill>
                  <a:srgbClr val="FFFFFF"/>
                </a:solidFill>
                <a:latin typeface="webfiracode"/>
              </a:rPr>
              <a:t>(</a:t>
            </a:r>
            <a:r>
              <a:rPr lang="en-US" dirty="0" smtClean="0">
                <a:solidFill>
                  <a:srgbClr val="C6FF61"/>
                </a:solidFill>
                <a:latin typeface="webfiracode"/>
              </a:rPr>
              <a:t>'./values'</a:t>
            </a:r>
            <a:r>
              <a:rPr lang="en-US" dirty="0" smtClean="0">
                <a:solidFill>
                  <a:srgbClr val="FFFFFF"/>
                </a:solidFill>
                <a:latin typeface="webfiracode"/>
              </a:rPr>
              <a:t>);</a:t>
            </a:r>
          </a:p>
          <a:p>
            <a:endParaRPr lang="en-US" dirty="0">
              <a:solidFill>
                <a:srgbClr val="FFFFFF"/>
              </a:solidFill>
              <a:latin typeface="webfiracode"/>
            </a:endParaRPr>
          </a:p>
          <a:p>
            <a:r>
              <a:rPr lang="en-US" dirty="0" smtClean="0">
                <a:solidFill>
                  <a:srgbClr val="FF814E"/>
                </a:solidFill>
                <a:latin typeface="webfiracode"/>
              </a:rPr>
              <a:t>console</a:t>
            </a:r>
            <a:r>
              <a:rPr lang="en-US" dirty="0" smtClean="0">
                <a:solidFill>
                  <a:srgbClr val="FFFFFF"/>
                </a:solidFill>
                <a:latin typeface="webfiracode"/>
              </a:rPr>
              <a:t>.log(add)</a:t>
            </a:r>
            <a:endParaRPr lang="en-ZA" dirty="0"/>
          </a:p>
        </p:txBody>
      </p:sp>
    </p:spTree>
    <p:extLst>
      <p:ext uri="{BB962C8B-B14F-4D97-AF65-F5344CB8AC3E}">
        <p14:creationId xmlns:p14="http://schemas.microsoft.com/office/powerpoint/2010/main" val="3458613970"/>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4034" y="2921535"/>
            <a:ext cx="3842719" cy="584775"/>
          </a:xfrm>
          <a:prstGeom prst="rect">
            <a:avLst/>
          </a:prstGeom>
          <a:noFill/>
        </p:spPr>
        <p:txBody>
          <a:bodyPr wrap="none" rtlCol="0">
            <a:spAutoFit/>
          </a:bodyPr>
          <a:lstStyle/>
          <a:p>
            <a:pPr algn="just"/>
            <a:r>
              <a:rPr lang="en-US" sz="3200" dirty="0" smtClean="0"/>
              <a:t>Demo: </a:t>
            </a:r>
            <a:r>
              <a:rPr lang="en-US" sz="3200" smtClean="0"/>
              <a:t>Node 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29327"/>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6515" y="413467"/>
            <a:ext cx="4950330" cy="584775"/>
          </a:xfrm>
          <a:prstGeom prst="rect">
            <a:avLst/>
          </a:prstGeom>
          <a:noFill/>
        </p:spPr>
        <p:txBody>
          <a:bodyPr wrap="none" rtlCol="0">
            <a:spAutoFit/>
          </a:bodyPr>
          <a:lstStyle/>
          <a:p>
            <a:pPr algn="just"/>
            <a:r>
              <a:rPr lang="en-US" sz="3200" dirty="0"/>
              <a:t>Execution Patterns: </a:t>
            </a:r>
            <a:r>
              <a:rPr lang="en-US" sz="3200" dirty="0" smtClean="0"/>
              <a:t>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8450" y="1237883"/>
            <a:ext cx="2813655" cy="369332"/>
          </a:xfrm>
          <a:prstGeom prst="rect">
            <a:avLst/>
          </a:prstGeom>
          <a:noFill/>
        </p:spPr>
        <p:txBody>
          <a:bodyPr wrap="none" rtlCol="0">
            <a:spAutoFit/>
          </a:bodyPr>
          <a:lstStyle/>
          <a:p>
            <a:r>
              <a:rPr lang="en-US" b="1" dirty="0" smtClean="0"/>
              <a:t>Working with core modules</a:t>
            </a:r>
            <a:endParaRPr lang="en-ZA" b="1" dirty="0"/>
          </a:p>
        </p:txBody>
      </p:sp>
      <p:sp>
        <p:nvSpPr>
          <p:cNvPr id="15" name="Rectangle 14"/>
          <p:cNvSpPr/>
          <p:nvPr/>
        </p:nvSpPr>
        <p:spPr>
          <a:xfrm>
            <a:off x="488450" y="1607215"/>
            <a:ext cx="10118590" cy="923330"/>
          </a:xfrm>
          <a:prstGeom prst="rect">
            <a:avLst/>
          </a:prstGeom>
        </p:spPr>
        <p:txBody>
          <a:bodyPr wrap="square">
            <a:spAutoFit/>
          </a:bodyPr>
          <a:lstStyle/>
          <a:p>
            <a:r>
              <a:rPr lang="en-US" dirty="0"/>
              <a:t>Core modules are pre-compiled and are available in the Node.js library. The main objective of these modules is to save the developers from the tedious task of writing repetitive codes. Some of the common core modules are URL, HTTP, FILE SYSTEM, EVENTS, </a:t>
            </a:r>
            <a:r>
              <a:rPr lang="en-US" dirty="0" smtClean="0"/>
              <a:t>etc.</a:t>
            </a:r>
            <a:endParaRPr lang="en-ZA" dirty="0"/>
          </a:p>
        </p:txBody>
      </p:sp>
      <p:sp>
        <p:nvSpPr>
          <p:cNvPr id="5" name="Rectangle 4"/>
          <p:cNvSpPr/>
          <p:nvPr/>
        </p:nvSpPr>
        <p:spPr>
          <a:xfrm>
            <a:off x="488450" y="3171110"/>
            <a:ext cx="10823984" cy="646331"/>
          </a:xfrm>
          <a:prstGeom prst="rect">
            <a:avLst/>
          </a:prstGeom>
        </p:spPr>
        <p:txBody>
          <a:bodyPr wrap="square">
            <a:spAutoFit/>
          </a:bodyPr>
          <a:lstStyle/>
          <a:p>
            <a:r>
              <a:rPr lang="en-US" dirty="0"/>
              <a:t>Every application is built to meet certain objectives or goals. Sometimes the core modules are not enough to fulfill the desired functionality. This is when developers need user-defined modules. </a:t>
            </a:r>
            <a:endParaRPr lang="en-ZA" dirty="0"/>
          </a:p>
        </p:txBody>
      </p:sp>
      <p:sp>
        <p:nvSpPr>
          <p:cNvPr id="8" name="TextBox 7"/>
          <p:cNvSpPr txBox="1"/>
          <p:nvPr/>
        </p:nvSpPr>
        <p:spPr>
          <a:xfrm>
            <a:off x="488449" y="2801778"/>
            <a:ext cx="3612399" cy="369332"/>
          </a:xfrm>
          <a:prstGeom prst="rect">
            <a:avLst/>
          </a:prstGeom>
          <a:noFill/>
        </p:spPr>
        <p:txBody>
          <a:bodyPr wrap="none" rtlCol="0">
            <a:spAutoFit/>
          </a:bodyPr>
          <a:lstStyle/>
          <a:p>
            <a:r>
              <a:rPr lang="en-US" b="1" dirty="0" smtClean="0"/>
              <a:t>Working with </a:t>
            </a:r>
            <a:r>
              <a:rPr lang="en-US" b="1" dirty="0" smtClean="0"/>
              <a:t>user-defined </a:t>
            </a:r>
            <a:r>
              <a:rPr lang="en-US" b="1" dirty="0" smtClean="0"/>
              <a:t>modules</a:t>
            </a:r>
            <a:endParaRPr lang="en-ZA" b="1" dirty="0"/>
          </a:p>
        </p:txBody>
      </p:sp>
      <p:pic>
        <p:nvPicPr>
          <p:cNvPr id="1026" name="Picture 2" descr="https://res.cloudinary.com/practicaldev/image/fetch/s--2ddLSK5f--/c_limit%2Cf_auto%2Cfl_progressive%2Cq_auto%2Cw_880/https:/lh4.googleusercontent.com/U_fJeehktjWxEgHzesh6MB7nezRlUateGEFUi4o7Mi9EJNwAletBVN19xhOoFsUjS8ZWhr4b9_H0jrod-Es9CIFzQIGTtQ6e43DvMUTHfm5FheClfhgscoY_LOmIpEPFUf0r5_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155" y="3956212"/>
            <a:ext cx="8174044" cy="210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3663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2780" y="1479293"/>
            <a:ext cx="10679654" cy="369332"/>
          </a:xfrm>
          <a:prstGeom prst="rect">
            <a:avLst/>
          </a:prstGeom>
          <a:noFill/>
        </p:spPr>
        <p:txBody>
          <a:bodyPr wrap="square" rtlCol="0">
            <a:spAutoFit/>
          </a:bodyPr>
          <a:lstStyle/>
          <a:p>
            <a:pPr algn="just"/>
            <a:r>
              <a:rPr lang="en-US" dirty="0"/>
              <a:t>An </a:t>
            </a:r>
            <a:r>
              <a:rPr lang="en-US" b="1" dirty="0"/>
              <a:t>IIFE</a:t>
            </a:r>
            <a:r>
              <a:rPr lang="en-US" dirty="0"/>
              <a:t> (Immediately Invoked Function Expression) is a JavaScript function that runs as soon as it is defined.</a:t>
            </a:r>
          </a:p>
        </p:txBody>
      </p:sp>
      <p:sp>
        <p:nvSpPr>
          <p:cNvPr id="7" name="TextBox 6"/>
          <p:cNvSpPr txBox="1"/>
          <p:nvPr/>
        </p:nvSpPr>
        <p:spPr>
          <a:xfrm>
            <a:off x="632780" y="1055729"/>
            <a:ext cx="4277197" cy="369332"/>
          </a:xfrm>
          <a:prstGeom prst="rect">
            <a:avLst/>
          </a:prstGeom>
          <a:noFill/>
        </p:spPr>
        <p:txBody>
          <a:bodyPr wrap="none" rtlCol="0">
            <a:spAutoFit/>
          </a:bodyPr>
          <a:lstStyle/>
          <a:p>
            <a:r>
              <a:rPr lang="en-US" b="1" dirty="0"/>
              <a:t>Immediately Invoked Function </a:t>
            </a:r>
            <a:r>
              <a:rPr lang="en-US" b="1" dirty="0" smtClean="0"/>
              <a:t>Expression </a:t>
            </a:r>
            <a:endParaRPr lang="en-ZA" b="1" dirty="0"/>
          </a:p>
        </p:txBody>
      </p:sp>
      <p:sp>
        <p:nvSpPr>
          <p:cNvPr id="11" name="TextBox 10"/>
          <p:cNvSpPr txBox="1"/>
          <p:nvPr/>
        </p:nvSpPr>
        <p:spPr>
          <a:xfrm>
            <a:off x="632780" y="4452704"/>
            <a:ext cx="995401" cy="369332"/>
          </a:xfrm>
          <a:prstGeom prst="rect">
            <a:avLst/>
          </a:prstGeom>
          <a:noFill/>
        </p:spPr>
        <p:txBody>
          <a:bodyPr wrap="none" rtlCol="0">
            <a:spAutoFit/>
          </a:bodyPr>
          <a:lstStyle/>
          <a:p>
            <a:r>
              <a:rPr lang="en-US" b="1" dirty="0" smtClean="0"/>
              <a:t>Example</a:t>
            </a:r>
            <a:endParaRPr lang="en-ZA" b="1" dirty="0"/>
          </a:p>
        </p:txBody>
      </p:sp>
      <p:sp>
        <p:nvSpPr>
          <p:cNvPr id="6" name="Rectangle 1"/>
          <p:cNvSpPr>
            <a:spLocks noChangeArrowheads="1"/>
          </p:cNvSpPr>
          <p:nvPr/>
        </p:nvSpPr>
        <p:spPr bwMode="auto">
          <a:xfrm>
            <a:off x="2927547" y="2231671"/>
            <a:ext cx="5705533"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rPr>
              <a:t>function</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statements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32780" y="2815236"/>
            <a:ext cx="10901723" cy="1477328"/>
          </a:xfrm>
          <a:prstGeom prst="rect">
            <a:avLst/>
          </a:prstGeom>
          <a:noFill/>
        </p:spPr>
        <p:txBody>
          <a:bodyPr wrap="square" rtlCol="0">
            <a:spAutoFit/>
          </a:bodyPr>
          <a:lstStyle/>
          <a:p>
            <a:r>
              <a:rPr lang="en-US" dirty="0"/>
              <a:t>It is a design pattern which is also known as a Self-Executing Anonymous Function and contains two major parts</a:t>
            </a:r>
            <a:r>
              <a:rPr lang="en-US" dirty="0" smtClean="0"/>
              <a:t>:</a:t>
            </a:r>
            <a:endParaRPr lang="en-US" dirty="0"/>
          </a:p>
          <a:p>
            <a:pPr marL="342900" indent="-342900">
              <a:buFont typeface="+mj-lt"/>
              <a:buAutoNum type="arabicPeriod"/>
            </a:pPr>
            <a:r>
              <a:rPr lang="en-US" dirty="0"/>
              <a:t>The first is the anonymous function with lexical scope enclosed within the Grouping Operator (). This prevents accessing variables within the IIFE idiom as well as polluting the global scope.</a:t>
            </a:r>
          </a:p>
          <a:p>
            <a:pPr marL="342900" indent="-342900">
              <a:buFont typeface="+mj-lt"/>
              <a:buAutoNum type="arabicPeriod"/>
            </a:pPr>
            <a:r>
              <a:rPr lang="en-US" dirty="0"/>
              <a:t>The second part creates the immediately invoked function expression () through which the JavaScript engine will directly interpret the function.</a:t>
            </a:r>
            <a:endParaRPr lang="en-ZA" dirty="0"/>
          </a:p>
        </p:txBody>
      </p:sp>
      <p:sp>
        <p:nvSpPr>
          <p:cNvPr id="13" name="Rectangle 3"/>
          <p:cNvSpPr>
            <a:spLocks noChangeArrowheads="1"/>
          </p:cNvSpPr>
          <p:nvPr/>
        </p:nvSpPr>
        <p:spPr bwMode="auto">
          <a:xfrm>
            <a:off x="1921951" y="4876129"/>
            <a:ext cx="8101311" cy="9233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rPr>
              <a:t>function</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0077AA"/>
                </a:solidFill>
                <a:effectLst/>
                <a:latin typeface="Consolas" panose="020B0609020204030204" pitchFamily="49" charset="0"/>
              </a:rPr>
              <a:t>var</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rPr>
              <a:t>aName</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rPr>
              <a:t>"Barry"</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708090"/>
                </a:solidFill>
                <a:effectLst/>
                <a:latin typeface="Consolas" panose="020B0609020204030204" pitchFamily="49" charset="0"/>
              </a:rPr>
              <a:t>// Variable </a:t>
            </a:r>
            <a:r>
              <a:rPr kumimoji="0" lang="en-US" altLang="en-US" b="0" i="0" u="none" strike="noStrike" cap="none" normalizeH="0" baseline="0" dirty="0" err="1" smtClean="0">
                <a:ln>
                  <a:noFill/>
                </a:ln>
                <a:solidFill>
                  <a:srgbClr val="708090"/>
                </a:solidFill>
                <a:effectLst/>
                <a:latin typeface="Consolas" panose="020B0609020204030204" pitchFamily="49" charset="0"/>
              </a:rPr>
              <a:t>aName</a:t>
            </a:r>
            <a:r>
              <a:rPr kumimoji="0" lang="en-US" altLang="en-US" b="0" i="0" u="none" strike="noStrike" cap="none" normalizeH="0" baseline="0" dirty="0" smtClean="0">
                <a:ln>
                  <a:noFill/>
                </a:ln>
                <a:solidFill>
                  <a:srgbClr val="708090"/>
                </a:solidFill>
                <a:effectLst/>
                <a:latin typeface="Consolas" panose="020B0609020204030204" pitchFamily="49" charset="0"/>
              </a:rPr>
              <a:t> is not accessible from the outside scope</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latin typeface="Consolas" panose="020B0609020204030204" pitchFamily="49" charset="0"/>
              </a:rPr>
              <a:t>aName</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708090"/>
                </a:solidFill>
                <a:effectLst/>
                <a:latin typeface="Consolas" panose="020B0609020204030204" pitchFamily="49" charset="0"/>
              </a:rPr>
              <a:t>// throws "Uncaught </a:t>
            </a:r>
            <a:r>
              <a:rPr kumimoji="0" lang="en-US" altLang="en-US" b="0" i="0" u="none" strike="noStrike" cap="none" normalizeH="0" baseline="0" dirty="0" err="1" smtClean="0">
                <a:ln>
                  <a:noFill/>
                </a:ln>
                <a:solidFill>
                  <a:srgbClr val="708090"/>
                </a:solidFill>
                <a:effectLst/>
                <a:latin typeface="Consolas" panose="020B0609020204030204" pitchFamily="49" charset="0"/>
              </a:rPr>
              <a:t>ReferenceError</a:t>
            </a:r>
            <a:r>
              <a:rPr kumimoji="0" lang="en-US" altLang="en-US" b="0" i="0" u="none" strike="noStrike" cap="none" normalizeH="0" baseline="0" dirty="0" smtClean="0">
                <a:ln>
                  <a:noFill/>
                </a:ln>
                <a:solidFill>
                  <a:srgbClr val="708090"/>
                </a:solidFill>
                <a:effectLst/>
                <a:latin typeface="Consolas" panose="020B0609020204030204" pitchFamily="49" charset="0"/>
              </a:rPr>
              <a:t>: </a:t>
            </a:r>
            <a:r>
              <a:rPr kumimoji="0" lang="en-US" altLang="en-US" b="0" i="0" u="none" strike="noStrike" cap="none" normalizeH="0" baseline="0" dirty="0" err="1" smtClean="0">
                <a:ln>
                  <a:noFill/>
                </a:ln>
                <a:solidFill>
                  <a:srgbClr val="708090"/>
                </a:solidFill>
                <a:effectLst/>
                <a:latin typeface="Consolas" panose="020B0609020204030204" pitchFamily="49" charset="0"/>
              </a:rPr>
              <a:t>aName</a:t>
            </a:r>
            <a:r>
              <a:rPr kumimoji="0" lang="en-US" altLang="en-US" b="0" i="0" u="none" strike="noStrike" cap="none" normalizeH="0" baseline="0" dirty="0" smtClean="0">
                <a:ln>
                  <a:noFill/>
                </a:ln>
                <a:solidFill>
                  <a:srgbClr val="708090"/>
                </a:solidFill>
                <a:effectLst/>
                <a:latin typeface="Consolas" panose="020B0609020204030204" pitchFamily="49" charset="0"/>
              </a:rPr>
              <a:t> is not defined"</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756930" y="5956484"/>
            <a:ext cx="10901723" cy="369332"/>
          </a:xfrm>
          <a:prstGeom prst="rect">
            <a:avLst/>
          </a:prstGeom>
          <a:noFill/>
        </p:spPr>
        <p:txBody>
          <a:bodyPr wrap="square" rtlCol="0">
            <a:spAutoFit/>
          </a:bodyPr>
          <a:lstStyle/>
          <a:p>
            <a:r>
              <a:rPr lang="en-US" dirty="0" smtClean="0"/>
              <a:t>IIFE protects a module’s scope from the environment in which it is placed.</a:t>
            </a:r>
            <a:endParaRPr lang="en-ZA" dirty="0"/>
          </a:p>
        </p:txBody>
      </p:sp>
    </p:spTree>
    <p:extLst>
      <p:ext uri="{BB962C8B-B14F-4D97-AF65-F5344CB8AC3E}">
        <p14:creationId xmlns:p14="http://schemas.microsoft.com/office/powerpoint/2010/main" val="3759753737"/>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5336" y="2921535"/>
            <a:ext cx="4180119" cy="584775"/>
          </a:xfrm>
          <a:prstGeom prst="rect">
            <a:avLst/>
          </a:prstGeom>
          <a:noFill/>
        </p:spPr>
        <p:txBody>
          <a:bodyPr wrap="none" rtlCol="0">
            <a:spAutoFit/>
          </a:bodyPr>
          <a:lstStyle/>
          <a:p>
            <a:pPr algn="just"/>
            <a:r>
              <a:rPr lang="en-US" sz="3200" smtClean="0"/>
              <a:t>Exercise: </a:t>
            </a:r>
            <a:r>
              <a:rPr lang="en-US" sz="3200" dirty="0" smtClean="0"/>
              <a:t>Node Modules</a:t>
            </a:r>
            <a:endParaRPr lang="en-US"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83293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329354"/>
            <a:ext cx="11434354" cy="369332"/>
          </a:xfrm>
          <a:prstGeom prst="rect">
            <a:avLst/>
          </a:prstGeom>
          <a:noFill/>
        </p:spPr>
        <p:txBody>
          <a:bodyPr wrap="square" rtlCol="0">
            <a:spAutoFit/>
          </a:bodyPr>
          <a:lstStyle/>
          <a:p>
            <a:r>
              <a:rPr lang="en-US" dirty="0"/>
              <a:t>A JavaScript function can also be defined using an </a:t>
            </a:r>
            <a:r>
              <a:rPr lang="en-US" b="1" dirty="0"/>
              <a:t>expression</a:t>
            </a:r>
            <a:r>
              <a:rPr lang="en-US" dirty="0" smtClean="0"/>
              <a:t>. A </a:t>
            </a:r>
            <a:r>
              <a:rPr lang="en-US" dirty="0"/>
              <a:t>function expression can be stored in a variable</a:t>
            </a:r>
            <a:r>
              <a:rPr lang="en-US" dirty="0" smtClean="0"/>
              <a:t>:</a:t>
            </a:r>
            <a:endParaRPr lang="en-US" dirty="0"/>
          </a:p>
        </p:txBody>
      </p:sp>
      <p:sp>
        <p:nvSpPr>
          <p:cNvPr id="7" name="TextBox 6"/>
          <p:cNvSpPr txBox="1"/>
          <p:nvPr/>
        </p:nvSpPr>
        <p:spPr>
          <a:xfrm>
            <a:off x="757646" y="1030789"/>
            <a:ext cx="2182649" cy="369332"/>
          </a:xfrm>
          <a:prstGeom prst="rect">
            <a:avLst/>
          </a:prstGeom>
          <a:noFill/>
        </p:spPr>
        <p:txBody>
          <a:bodyPr wrap="none" rtlCol="0">
            <a:spAutoFit/>
          </a:bodyPr>
          <a:lstStyle/>
          <a:p>
            <a:r>
              <a:rPr lang="en-US" b="1" dirty="0" smtClean="0"/>
              <a:t>Function Expressions</a:t>
            </a:r>
            <a:endParaRPr lang="en-ZA" b="1" dirty="0"/>
          </a:p>
        </p:txBody>
      </p:sp>
      <p:sp>
        <p:nvSpPr>
          <p:cNvPr id="11" name="TextBox 10"/>
          <p:cNvSpPr txBox="1"/>
          <p:nvPr/>
        </p:nvSpPr>
        <p:spPr>
          <a:xfrm>
            <a:off x="9118568" y="371936"/>
            <a:ext cx="995401" cy="369332"/>
          </a:xfrm>
          <a:prstGeom prst="rect">
            <a:avLst/>
          </a:prstGeom>
          <a:noFill/>
        </p:spPr>
        <p:txBody>
          <a:bodyPr wrap="none" rtlCol="0">
            <a:spAutoFit/>
          </a:bodyPr>
          <a:lstStyle/>
          <a:p>
            <a:r>
              <a:rPr lang="en-US" b="1" dirty="0" smtClean="0"/>
              <a:t>Example</a:t>
            </a:r>
            <a:endParaRPr lang="en-ZA" b="1" dirty="0"/>
          </a:p>
        </p:txBody>
      </p:sp>
      <p:sp>
        <p:nvSpPr>
          <p:cNvPr id="8" name="TextBox 7"/>
          <p:cNvSpPr txBox="1"/>
          <p:nvPr/>
        </p:nvSpPr>
        <p:spPr>
          <a:xfrm>
            <a:off x="757645" y="2361839"/>
            <a:ext cx="10985863" cy="1200329"/>
          </a:xfrm>
          <a:prstGeom prst="rect">
            <a:avLst/>
          </a:prstGeom>
          <a:noFill/>
        </p:spPr>
        <p:txBody>
          <a:bodyPr wrap="square" rtlCol="0">
            <a:spAutoFit/>
          </a:bodyPr>
          <a:lstStyle/>
          <a:p>
            <a:r>
              <a:rPr lang="en-US" dirty="0" smtClean="0"/>
              <a:t>After </a:t>
            </a:r>
            <a:r>
              <a:rPr lang="en-US" dirty="0"/>
              <a:t>a function expression has been stored in a variable, the variable can be used as a function. Functions stored in variables do not need function names. They are always invoked (called) using the variable name</a:t>
            </a:r>
            <a:r>
              <a:rPr lang="en-US" dirty="0" smtClean="0"/>
              <a:t>. </a:t>
            </a:r>
            <a:r>
              <a:rPr lang="en-US" dirty="0"/>
              <a:t>However, a name </a:t>
            </a:r>
            <a:r>
              <a:rPr lang="en-US" i="1" dirty="0"/>
              <a:t>can</a:t>
            </a:r>
            <a:r>
              <a:rPr lang="en-US" dirty="0"/>
              <a:t> be provided with a function expression. Providing a name allows the function to refer to itself, and also makes it easier to identify the function in a debugger's stack traces:</a:t>
            </a:r>
          </a:p>
        </p:txBody>
      </p:sp>
      <p:sp>
        <p:nvSpPr>
          <p:cNvPr id="3" name="Rectangle 1"/>
          <p:cNvSpPr>
            <a:spLocks noChangeArrowheads="1"/>
          </p:cNvSpPr>
          <p:nvPr/>
        </p:nvSpPr>
        <p:spPr bwMode="auto">
          <a:xfrm>
            <a:off x="2024395" y="1712686"/>
            <a:ext cx="8452362"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const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square</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number</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333333"/>
                </a:solidFill>
                <a:effectLst/>
                <a:latin typeface="Consolas" panose="020B0609020204030204" pitchFamily="49" charset="0"/>
              </a:rPr>
              <a:t> number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number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0077AA"/>
                </a:solidFill>
                <a:effectLst/>
                <a:latin typeface="Consolas" panose="020B0609020204030204" pitchFamily="49" charset="0"/>
              </a:rPr>
              <a:t>var</a:t>
            </a:r>
            <a:r>
              <a:rPr kumimoji="0" lang="en-US" altLang="en-US" sz="1600" b="0" i="0" u="none" strike="noStrike" cap="none" normalizeH="0" baseline="0" dirty="0" smtClean="0">
                <a:ln>
                  <a:noFill/>
                </a:ln>
                <a:solidFill>
                  <a:srgbClr val="333333"/>
                </a:solidFill>
                <a:effectLst/>
                <a:latin typeface="Consolas" panose="020B0609020204030204" pitchFamily="49" charset="0"/>
              </a:rPr>
              <a:t> x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square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4</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x gets the value 16</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809205" y="3562168"/>
            <a:ext cx="8882742"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const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factorial</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fac</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n</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333333"/>
                </a:solidFill>
                <a:effectLst/>
                <a:latin typeface="Consolas" panose="020B0609020204030204" pitchFamily="49" charset="0"/>
              </a:rPr>
              <a:t> n </a:t>
            </a:r>
            <a:r>
              <a:rPr kumimoji="0" lang="en-US" altLang="en-US" sz="1600" b="0" i="0" u="none" strike="noStrike" cap="none" normalizeH="0" baseline="0" dirty="0" smtClean="0">
                <a:ln>
                  <a:noFill/>
                </a:ln>
                <a:solidFill>
                  <a:srgbClr val="9A6E3A"/>
                </a:solidFill>
                <a:effectLst/>
                <a:latin typeface="Consolas" panose="020B0609020204030204" pitchFamily="49" charset="0"/>
              </a:rPr>
              <a:t>&lt;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2</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n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DD4A68"/>
                </a:solidFill>
                <a:effectLst/>
                <a:latin typeface="Consolas" panose="020B0609020204030204" pitchFamily="49" charset="0"/>
              </a:rPr>
              <a:t>fac</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n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console</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log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DD4A68"/>
                </a:solidFill>
                <a:effectLst/>
                <a:latin typeface="Consolas" panose="020B0609020204030204" pitchFamily="49" charset="0"/>
              </a:rPr>
              <a:t>factorial</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3</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757645" y="4225321"/>
            <a:ext cx="10659291" cy="923330"/>
          </a:xfrm>
          <a:prstGeom prst="rect">
            <a:avLst/>
          </a:prstGeom>
          <a:noFill/>
        </p:spPr>
        <p:txBody>
          <a:bodyPr wrap="square" rtlCol="0">
            <a:spAutoFit/>
          </a:bodyPr>
          <a:lstStyle/>
          <a:p>
            <a:r>
              <a:rPr lang="en-US" dirty="0"/>
              <a:t>Function expressions are convenient when passing a function as an argument to another function. The following example shows a map function that should receive a function as first argument and an array as second argument. </a:t>
            </a:r>
            <a:endParaRPr lang="en-ZA" dirty="0"/>
          </a:p>
        </p:txBody>
      </p:sp>
    </p:spTree>
    <p:extLst>
      <p:ext uri="{BB962C8B-B14F-4D97-AF65-F5344CB8AC3E}">
        <p14:creationId xmlns:p14="http://schemas.microsoft.com/office/powerpoint/2010/main" val="227882970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030789"/>
            <a:ext cx="3831370" cy="369332"/>
          </a:xfrm>
          <a:prstGeom prst="rect">
            <a:avLst/>
          </a:prstGeom>
          <a:noFill/>
        </p:spPr>
        <p:txBody>
          <a:bodyPr wrap="none" rtlCol="0">
            <a:spAutoFit/>
          </a:bodyPr>
          <a:lstStyle/>
          <a:p>
            <a:r>
              <a:rPr lang="en-US" b="1" dirty="0" smtClean="0"/>
              <a:t>Example (using function expressions): </a:t>
            </a:r>
            <a:endParaRPr lang="en-ZA" b="1" dirty="0"/>
          </a:p>
        </p:txBody>
      </p:sp>
      <p:sp>
        <p:nvSpPr>
          <p:cNvPr id="11" name="TextBox 10"/>
          <p:cNvSpPr txBox="1"/>
          <p:nvPr/>
        </p:nvSpPr>
        <p:spPr>
          <a:xfrm>
            <a:off x="9118568" y="371936"/>
            <a:ext cx="995401" cy="369332"/>
          </a:xfrm>
          <a:prstGeom prst="rect">
            <a:avLst/>
          </a:prstGeom>
          <a:noFill/>
        </p:spPr>
        <p:txBody>
          <a:bodyPr wrap="none" rtlCol="0">
            <a:spAutoFit/>
          </a:bodyPr>
          <a:lstStyle/>
          <a:p>
            <a:r>
              <a:rPr lang="en-US" b="1" dirty="0" smtClean="0"/>
              <a:t>Example</a:t>
            </a:r>
            <a:endParaRPr lang="en-ZA" b="1" dirty="0"/>
          </a:p>
        </p:txBody>
      </p:sp>
      <p:sp>
        <p:nvSpPr>
          <p:cNvPr id="9" name="Rectangle 1"/>
          <p:cNvSpPr>
            <a:spLocks noChangeArrowheads="1"/>
          </p:cNvSpPr>
          <p:nvPr/>
        </p:nvSpPr>
        <p:spPr bwMode="auto">
          <a:xfrm>
            <a:off x="1475334" y="1622737"/>
            <a:ext cx="6414631" cy="36933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function</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DD4A68"/>
                </a:solidFill>
                <a:effectLst/>
                <a:latin typeface="Consolas" panose="020B0609020204030204" pitchFamily="49" charset="0"/>
              </a:rPr>
              <a:t>map</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f</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   let</a:t>
            </a:r>
            <a:r>
              <a:rPr kumimoji="0" lang="en-US" altLang="en-US" b="0" i="0" u="none" strike="noStrike" cap="none" normalizeH="0" baseline="0" dirty="0" smtClean="0">
                <a:ln>
                  <a:noFill/>
                </a:ln>
                <a:solidFill>
                  <a:srgbClr val="333333"/>
                </a:solidFill>
                <a:effectLst/>
                <a:latin typeface="Consolas" panose="020B0609020204030204" pitchFamily="49" charset="0"/>
              </a:rPr>
              <a:t> result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708090"/>
                </a:solidFill>
                <a:effectLst/>
                <a:latin typeface="Consolas" panose="020B0609020204030204" pitchFamily="49" charset="0"/>
              </a:rPr>
              <a:t>// Create a new Array</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   let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708090"/>
                </a:solidFill>
                <a:effectLst/>
                <a:latin typeface="Consolas" panose="020B0609020204030204" pitchFamily="49" charset="0"/>
              </a:rPr>
              <a:t>// Declare variable</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   for</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rPr>
              <a:t>0</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rPr>
              <a:t>a</a:t>
            </a:r>
            <a:r>
              <a:rPr kumimoji="0" lang="en-US" altLang="en-US" b="0" i="0" u="none" strike="noStrike" cap="none" normalizeH="0" baseline="0" dirty="0" err="1"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length</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result</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DD4A68"/>
                </a:solidFill>
                <a:effectLst/>
                <a:latin typeface="Consolas" panose="020B0609020204030204" pitchFamily="49" charset="0"/>
              </a:rPr>
              <a:t>f</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a</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i</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0077AA"/>
                </a:solidFill>
                <a:effectLst/>
                <a:latin typeface="Consolas" panose="020B0609020204030204" pitchFamily="49" charset="0"/>
              </a:rPr>
              <a:t>return</a:t>
            </a:r>
            <a:r>
              <a:rPr kumimoji="0" lang="en-US" altLang="en-US" b="0" i="0" u="none" strike="noStrike" cap="none" normalizeH="0" baseline="0" dirty="0" smtClean="0">
                <a:ln>
                  <a:noFill/>
                </a:ln>
                <a:solidFill>
                  <a:srgbClr val="333333"/>
                </a:solidFill>
                <a:effectLst/>
                <a:latin typeface="Consolas" panose="020B0609020204030204" pitchFamily="49" charset="0"/>
              </a:rPr>
              <a:t> result</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err="1" smtClean="0">
                <a:ln>
                  <a:noFill/>
                </a:ln>
                <a:solidFill>
                  <a:srgbClr val="0077AA"/>
                </a:solidFill>
                <a:effectLst/>
                <a:latin typeface="Consolas" panose="020B0609020204030204" pitchFamily="49" charset="0"/>
              </a:rPr>
              <a:t>const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DD4A68"/>
                </a:solidFill>
                <a:effectLst/>
                <a:latin typeface="Consolas" panose="020B0609020204030204" pitchFamily="49" charset="0"/>
              </a:rPr>
              <a:t>f</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0077AA"/>
                </a:solidFill>
                <a:effectLst/>
                <a:latin typeface="Consolas" panose="020B0609020204030204" pitchFamily="49" charset="0"/>
              </a:rPr>
              <a:t>function</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x</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0077AA"/>
                </a:solidFill>
                <a:effectLst/>
                <a:latin typeface="Consolas" panose="020B0609020204030204" pitchFamily="49" charset="0"/>
              </a:rPr>
              <a:t>return</a:t>
            </a:r>
            <a:r>
              <a:rPr kumimoji="0" lang="en-US" altLang="en-US" b="0" i="0" u="none" strike="noStrike" cap="none" normalizeH="0" baseline="0" dirty="0" smtClean="0">
                <a:ln>
                  <a:noFill/>
                </a:ln>
                <a:solidFill>
                  <a:srgbClr val="333333"/>
                </a:solidFill>
                <a:effectLst/>
                <a:latin typeface="Consolas" panose="020B0609020204030204" pitchFamily="49" charset="0"/>
              </a:rPr>
              <a:t> x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x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x</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let</a:t>
            </a:r>
            <a:r>
              <a:rPr kumimoji="0" lang="en-US" altLang="en-US" b="0" i="0" u="none" strike="noStrike" cap="none" normalizeH="0" baseline="0" dirty="0" smtClean="0">
                <a:ln>
                  <a:noFill/>
                </a:ln>
                <a:solidFill>
                  <a:srgbClr val="333333"/>
                </a:solidFill>
                <a:effectLst/>
                <a:latin typeface="Consolas" panose="020B0609020204030204" pitchFamily="49" charset="0"/>
              </a:rPr>
              <a:t> numbers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990055"/>
                </a:solidFill>
                <a:effectLst/>
                <a:latin typeface="Consolas" panose="020B0609020204030204" pitchFamily="49" charset="0"/>
              </a:rPr>
              <a:t>0</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rPr>
              <a:t>1</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rPr>
              <a:t>2</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rPr>
              <a:t>5</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rPr>
              <a:t>10</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rPr>
              <a:t>let</a:t>
            </a:r>
            <a:r>
              <a:rPr kumimoji="0" lang="en-US" altLang="en-US" b="0" i="0" u="none" strike="noStrike" cap="none" normalizeH="0" baseline="0" dirty="0" smtClean="0">
                <a:ln>
                  <a:noFill/>
                </a:ln>
                <a:solidFill>
                  <a:srgbClr val="333333"/>
                </a:solidFill>
                <a:effectLst/>
                <a:latin typeface="Consolas" panose="020B0609020204030204" pitchFamily="49" charset="0"/>
              </a:rPr>
              <a:t> cube </a:t>
            </a:r>
            <a:r>
              <a:rPr kumimoji="0" lang="en-US" altLang="en-US" b="0" i="0" u="none" strike="noStrike" cap="none" normalizeH="0" baseline="0" dirty="0" smtClean="0">
                <a:ln>
                  <a:noFill/>
                </a:ln>
                <a:solidFill>
                  <a:srgbClr val="9A6E3A"/>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r>
              <a:rPr kumimoji="0" lang="en-US" altLang="en-US" b="0" i="0" u="none" strike="noStrike" cap="none" normalizeH="0" baseline="0" dirty="0" smtClean="0">
                <a:ln>
                  <a:noFill/>
                </a:ln>
                <a:solidFill>
                  <a:srgbClr val="DD4A68"/>
                </a:solidFill>
                <a:effectLst/>
                <a:latin typeface="Consolas" panose="020B0609020204030204" pitchFamily="49" charset="0"/>
              </a:rPr>
              <a:t>map</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f</a:t>
            </a:r>
            <a:r>
              <a:rPr kumimoji="0" lang="en-US" altLang="en-US" b="0" i="0" u="none" strike="noStrike" cap="none" normalizeH="0" baseline="0" dirty="0" err="1" smtClean="0">
                <a:ln>
                  <a:noFill/>
                </a:ln>
                <a:solidFill>
                  <a:srgbClr val="999999"/>
                </a:solidFill>
                <a:effectLst/>
                <a:latin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rPr>
              <a:t>numbers</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console</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DD4A68"/>
                </a:solidFill>
                <a:effectLst/>
                <a:latin typeface="Consolas" panose="020B0609020204030204" pitchFamily="49" charset="0"/>
              </a:rPr>
              <a:t>log</a:t>
            </a:r>
            <a:r>
              <a:rPr kumimoji="0" lang="en-US" altLang="en-US" b="0" i="0" u="none" strike="noStrike" cap="none" normalizeH="0" baseline="0" dirty="0" smtClean="0">
                <a:ln>
                  <a:noFill/>
                </a:ln>
                <a:solidFill>
                  <a:srgbClr val="999999"/>
                </a:solidFill>
                <a:effectLst/>
                <a:latin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rPr>
              <a:t>cube</a:t>
            </a:r>
            <a:r>
              <a:rPr kumimoji="0" lang="en-US" altLang="en-US" b="0" i="0" u="none" strike="noStrike" cap="none" normalizeH="0" baseline="0" dirty="0" smtClean="0">
                <a:ln>
                  <a:noFill/>
                </a:ln>
                <a:solidFill>
                  <a:srgbClr val="999999"/>
                </a:solidFill>
                <a:effectLst/>
                <a:latin typeface="Consolas" panose="020B0609020204030204" pitchFamily="49" charset="0"/>
              </a:rPr>
              <a:t>); // returns [0,1,8,125,1000];</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85321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68830" y="1950239"/>
            <a:ext cx="2058552" cy="369332"/>
          </a:xfrm>
          <a:prstGeom prst="rect">
            <a:avLst/>
          </a:prstGeom>
          <a:noFill/>
        </p:spPr>
        <p:txBody>
          <a:bodyPr wrap="square" rtlCol="0">
            <a:spAutoFit/>
          </a:bodyPr>
          <a:lstStyle/>
          <a:p>
            <a:r>
              <a:rPr lang="en-US" i="1" u="sng" dirty="0" smtClean="0"/>
              <a:t>Default Parameters</a:t>
            </a:r>
            <a:endParaRPr lang="en-ZA" i="1" u="sng" dirty="0"/>
          </a:p>
        </p:txBody>
      </p:sp>
      <p:sp>
        <p:nvSpPr>
          <p:cNvPr id="9" name="TextBox 8"/>
          <p:cNvSpPr txBox="1"/>
          <p:nvPr/>
        </p:nvSpPr>
        <p:spPr>
          <a:xfrm>
            <a:off x="749962" y="998697"/>
            <a:ext cx="2157194" cy="369332"/>
          </a:xfrm>
          <a:prstGeom prst="rect">
            <a:avLst/>
          </a:prstGeom>
          <a:noFill/>
        </p:spPr>
        <p:txBody>
          <a:bodyPr wrap="none" rtlCol="0">
            <a:spAutoFit/>
          </a:bodyPr>
          <a:lstStyle/>
          <a:p>
            <a:r>
              <a:rPr lang="en-US" b="1" dirty="0" smtClean="0"/>
              <a:t>Function Parameters</a:t>
            </a:r>
            <a:endParaRPr lang="en-ZA" b="1" dirty="0"/>
          </a:p>
        </p:txBody>
      </p:sp>
      <p:sp>
        <p:nvSpPr>
          <p:cNvPr id="10" name="TextBox 9"/>
          <p:cNvSpPr txBox="1"/>
          <p:nvPr/>
        </p:nvSpPr>
        <p:spPr>
          <a:xfrm>
            <a:off x="757646" y="1358771"/>
            <a:ext cx="11273245" cy="646331"/>
          </a:xfrm>
          <a:prstGeom prst="rect">
            <a:avLst/>
          </a:prstGeom>
          <a:noFill/>
        </p:spPr>
        <p:txBody>
          <a:bodyPr wrap="square" rtlCol="0">
            <a:spAutoFit/>
          </a:bodyPr>
          <a:lstStyle/>
          <a:p>
            <a:r>
              <a:rPr lang="en-US" dirty="0" smtClean="0"/>
              <a:t>Parameters are a means to indicate what values a function will receive, and how those values will be used in the function body.</a:t>
            </a:r>
            <a:endParaRPr lang="en-ZA" dirty="0"/>
          </a:p>
        </p:txBody>
      </p:sp>
      <p:sp>
        <p:nvSpPr>
          <p:cNvPr id="11" name="TextBox 10"/>
          <p:cNvSpPr txBox="1"/>
          <p:nvPr/>
        </p:nvSpPr>
        <p:spPr>
          <a:xfrm>
            <a:off x="1011515" y="2368159"/>
            <a:ext cx="10483799" cy="646331"/>
          </a:xfrm>
          <a:prstGeom prst="rect">
            <a:avLst/>
          </a:prstGeom>
          <a:noFill/>
        </p:spPr>
        <p:txBody>
          <a:bodyPr wrap="square" rtlCol="0">
            <a:spAutoFit/>
          </a:bodyPr>
          <a:lstStyle/>
          <a:p>
            <a:r>
              <a:rPr lang="en-US" dirty="0" smtClean="0"/>
              <a:t>Parameters are a means to indicate what values a function will receive, and how those values will be used in the function body. Consider the following example without default parameters:</a:t>
            </a:r>
            <a:endParaRPr lang="en-ZA" dirty="0"/>
          </a:p>
        </p:txBody>
      </p:sp>
      <p:sp>
        <p:nvSpPr>
          <p:cNvPr id="13" name="Rectangle 1"/>
          <p:cNvSpPr>
            <a:spLocks noChangeArrowheads="1"/>
          </p:cNvSpPr>
          <p:nvPr/>
        </p:nvSpPr>
        <p:spPr bwMode="auto">
          <a:xfrm>
            <a:off x="1181036" y="3073111"/>
            <a:ext cx="8929615" cy="12926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multiply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rPr>
              <a:t>b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0077AA"/>
                </a:solidFill>
                <a:effectLst/>
                <a:latin typeface="Consolas" panose="020B0609020204030204" pitchFamily="49" charset="0"/>
              </a:rPr>
              <a:t>typeof</a:t>
            </a:r>
            <a:r>
              <a:rPr kumimoji="0" lang="en-US" altLang="en-US" sz="1600" b="0" i="0" u="none" strike="noStrike" cap="none" normalizeH="0" baseline="0" dirty="0" smtClean="0">
                <a:ln>
                  <a:noFill/>
                </a:ln>
                <a:solidFill>
                  <a:srgbClr val="333333"/>
                </a:solidFill>
                <a:effectLst/>
                <a:latin typeface="Consolas" panose="020B0609020204030204" pitchFamily="49" charset="0"/>
              </a:rPr>
              <a:t> b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669900"/>
                </a:solidFill>
                <a:effectLst/>
                <a:latin typeface="Consolas" panose="020B0609020204030204" pitchFamily="49" charset="0"/>
              </a:rPr>
              <a:t>'undefined'</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333333"/>
                </a:solidFill>
                <a:effectLst/>
                <a:latin typeface="Consolas" panose="020B0609020204030204" pitchFamily="49" charset="0"/>
              </a:rPr>
              <a:t> a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multiply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5</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5</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1068830" y="4472027"/>
            <a:ext cx="10483799" cy="369332"/>
          </a:xfrm>
          <a:prstGeom prst="rect">
            <a:avLst/>
          </a:prstGeom>
          <a:noFill/>
        </p:spPr>
        <p:txBody>
          <a:bodyPr wrap="square" rtlCol="0">
            <a:spAutoFit/>
          </a:bodyPr>
          <a:lstStyle/>
          <a:p>
            <a:r>
              <a:rPr lang="en-US" dirty="0" smtClean="0"/>
              <a:t>With default parameters, the same example can be rewritten as:</a:t>
            </a:r>
            <a:endParaRPr lang="en-ZA" dirty="0"/>
          </a:p>
        </p:txBody>
      </p:sp>
      <p:sp>
        <p:nvSpPr>
          <p:cNvPr id="15" name="Rectangle 2"/>
          <p:cNvSpPr>
            <a:spLocks noChangeArrowheads="1"/>
          </p:cNvSpPr>
          <p:nvPr/>
        </p:nvSpPr>
        <p:spPr bwMode="auto">
          <a:xfrm>
            <a:off x="1181036" y="4947614"/>
            <a:ext cx="6518366" cy="10464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multiply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	return</a:t>
            </a:r>
            <a:r>
              <a:rPr kumimoji="0" lang="en-US" altLang="en-US" sz="1600" b="0" i="0" u="none" strike="noStrike" cap="none" normalizeH="0" baseline="0" dirty="0" smtClean="0">
                <a:ln>
                  <a:noFill/>
                </a:ln>
                <a:solidFill>
                  <a:srgbClr val="333333"/>
                </a:solidFill>
                <a:effectLst/>
                <a:latin typeface="Consolas" panose="020B0609020204030204" pitchFamily="49" charset="0"/>
              </a:rPr>
              <a:t> a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D4A68"/>
                </a:solidFill>
                <a:effectLst/>
                <a:latin typeface="Consolas" panose="020B0609020204030204" pitchFamily="49" charset="0"/>
              </a:rPr>
              <a:t>multiply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5</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5</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47232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68830" y="1031975"/>
            <a:ext cx="5423410" cy="369332"/>
          </a:xfrm>
          <a:prstGeom prst="rect">
            <a:avLst/>
          </a:prstGeom>
          <a:noFill/>
        </p:spPr>
        <p:txBody>
          <a:bodyPr wrap="square" rtlCol="0">
            <a:spAutoFit/>
          </a:bodyPr>
          <a:lstStyle/>
          <a:p>
            <a:r>
              <a:rPr lang="en-US" i="1" u="sng" dirty="0" smtClean="0"/>
              <a:t>Rest Parameters and spread syntax</a:t>
            </a:r>
            <a:endParaRPr lang="en-ZA" i="1" u="sng" dirty="0"/>
          </a:p>
        </p:txBody>
      </p:sp>
      <p:sp>
        <p:nvSpPr>
          <p:cNvPr id="11" name="TextBox 10"/>
          <p:cNvSpPr txBox="1"/>
          <p:nvPr/>
        </p:nvSpPr>
        <p:spPr>
          <a:xfrm>
            <a:off x="1068829" y="1429081"/>
            <a:ext cx="10483799" cy="923330"/>
          </a:xfrm>
          <a:prstGeom prst="rect">
            <a:avLst/>
          </a:prstGeom>
          <a:noFill/>
        </p:spPr>
        <p:txBody>
          <a:bodyPr wrap="square" rtlCol="0">
            <a:spAutoFit/>
          </a:bodyPr>
          <a:lstStyle/>
          <a:p>
            <a:r>
              <a:rPr lang="en-US" b="1" dirty="0" smtClean="0"/>
              <a:t>Spread Syntax</a:t>
            </a:r>
          </a:p>
          <a:p>
            <a:r>
              <a:rPr lang="en-US" dirty="0" smtClean="0"/>
              <a:t>Many </a:t>
            </a:r>
            <a:r>
              <a:rPr lang="en-US" dirty="0"/>
              <a:t>JavaScript built-in functions support an arbitrary number of arguments</a:t>
            </a:r>
            <a:r>
              <a:rPr lang="en-US" dirty="0" smtClean="0"/>
              <a:t>. </a:t>
            </a:r>
            <a:r>
              <a:rPr lang="en-US" dirty="0"/>
              <a:t>A function can be called with any number of arguments, no matter how it is defined.</a:t>
            </a:r>
            <a:endParaRPr lang="en-ZA" dirty="0"/>
          </a:p>
        </p:txBody>
      </p:sp>
      <p:sp>
        <p:nvSpPr>
          <p:cNvPr id="5" name="Rectangle 2"/>
          <p:cNvSpPr>
            <a:spLocks noChangeArrowheads="1"/>
          </p:cNvSpPr>
          <p:nvPr/>
        </p:nvSpPr>
        <p:spPr bwMode="auto">
          <a:xfrm>
            <a:off x="2050870" y="2377521"/>
            <a:ext cx="5930537" cy="73866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rPr>
              <a:t>sum</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b</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a:solidFill>
                  <a:srgbClr val="333333"/>
                </a:solidFill>
                <a:latin typeface="Consolas" panose="020B0609020204030204" pitchFamily="49" charset="0"/>
              </a:rPr>
              <a:t>a + b;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alert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rPr>
              <a:t>sum</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2</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3</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4</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5</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056620" y="3116185"/>
            <a:ext cx="10496008" cy="1200329"/>
          </a:xfrm>
          <a:prstGeom prst="rect">
            <a:avLst/>
          </a:prstGeom>
          <a:noFill/>
        </p:spPr>
        <p:txBody>
          <a:bodyPr wrap="square" rtlCol="0">
            <a:spAutoFit/>
          </a:bodyPr>
          <a:lstStyle/>
          <a:p>
            <a:r>
              <a:rPr lang="en-US" dirty="0"/>
              <a:t>There will be no error because of “excessive” arguments. But of course in the result only the first two will be </a:t>
            </a:r>
            <a:r>
              <a:rPr lang="en-US" dirty="0" smtClean="0"/>
              <a:t>counted. The </a:t>
            </a:r>
            <a:r>
              <a:rPr lang="en-US" dirty="0"/>
              <a:t>rest of the parameters can be included in the function definition by using three dots ... followed by the name of the array that will contain them. The dots literally mean “gather the remaining parameters into an array</a:t>
            </a:r>
            <a:r>
              <a:rPr lang="en-US" dirty="0" smtClean="0"/>
              <a:t>”. For </a:t>
            </a:r>
            <a:r>
              <a:rPr lang="en-US" dirty="0"/>
              <a:t>instance, to gather all arguments into array </a:t>
            </a:r>
            <a:r>
              <a:rPr lang="en-US" dirty="0" err="1"/>
              <a:t>args</a:t>
            </a:r>
            <a:r>
              <a:rPr lang="en-US" dirty="0"/>
              <a:t>:</a:t>
            </a:r>
            <a:endParaRPr lang="en-ZA" dirty="0"/>
          </a:p>
        </p:txBody>
      </p:sp>
      <p:sp>
        <p:nvSpPr>
          <p:cNvPr id="8" name="Rectangle 4"/>
          <p:cNvSpPr>
            <a:spLocks noChangeArrowheads="1"/>
          </p:cNvSpPr>
          <p:nvPr/>
        </p:nvSpPr>
        <p:spPr bwMode="auto">
          <a:xfrm>
            <a:off x="1355430" y="4299884"/>
            <a:ext cx="10273620" cy="221599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sumAll</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A67F59"/>
                </a:solidFill>
                <a:effectLst/>
                <a:latin typeface="Consolas" panose="020B0609020204030204" pitchFamily="49" charset="0"/>
              </a:rPr>
              <a:t>...</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args</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a:t>
            </a:r>
            <a:r>
              <a:rPr kumimoji="0" lang="en-US" altLang="en-US" sz="1600" b="0" i="0" u="none" strike="noStrike" cap="none" normalizeH="0" baseline="0" dirty="0" err="1" smtClean="0">
                <a:ln>
                  <a:noFill/>
                </a:ln>
                <a:solidFill>
                  <a:srgbClr val="708090"/>
                </a:solidFill>
                <a:effectLst/>
                <a:latin typeface="Consolas" panose="020B0609020204030204" pitchFamily="49" charset="0"/>
              </a:rPr>
              <a:t>args</a:t>
            </a:r>
            <a:r>
              <a:rPr kumimoji="0" lang="en-US" altLang="en-US" sz="1600" b="0" i="0" u="none" strike="noStrike" cap="none" normalizeH="0" baseline="0" dirty="0" smtClean="0">
                <a:ln>
                  <a:noFill/>
                </a:ln>
                <a:solidFill>
                  <a:srgbClr val="708090"/>
                </a:solidFill>
                <a:effectLst/>
                <a:latin typeface="Consolas" panose="020B0609020204030204" pitchFamily="49" charset="0"/>
              </a:rPr>
              <a:t> is the name for the array</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let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a:solidFill>
                  <a:srgbClr val="333333"/>
                </a:solidFill>
                <a:latin typeface="Consolas" panose="020B0609020204030204" pitchFamily="49" charset="0"/>
              </a:rPr>
              <a:t>sum</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67F5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0</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rPr>
              <a:t>for</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77AA"/>
                </a:solidFill>
                <a:effectLst/>
                <a:latin typeface="Consolas" panose="020B0609020204030204" pitchFamily="49" charset="0"/>
              </a:rPr>
              <a:t>let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err="1">
                <a:solidFill>
                  <a:srgbClr val="333333"/>
                </a:solidFill>
                <a:latin typeface="Consolas" panose="020B0609020204030204" pitchFamily="49" charset="0"/>
              </a:rPr>
              <a:t>arg</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of</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err="1">
                <a:solidFill>
                  <a:srgbClr val="333333"/>
                </a:solidFill>
                <a:latin typeface="Consolas" panose="020B0609020204030204" pitchFamily="49" charset="0"/>
              </a:rPr>
              <a:t>args</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a:solidFill>
                  <a:srgbClr val="999999"/>
                </a:solidFill>
                <a:latin typeface="Consolas" panose="020B0609020204030204" pitchFamily="49" charset="0"/>
              </a:rPr>
              <a:t>sum</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67F5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err="1">
                <a:solidFill>
                  <a:srgbClr val="333333"/>
                </a:solidFill>
                <a:latin typeface="Consolas" panose="020B0609020204030204" pitchFamily="49" charset="0"/>
              </a:rPr>
              <a:t>arg</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lang="en-US" altLang="en-US" sz="1600" dirty="0">
                <a:solidFill>
                  <a:srgbClr val="333333"/>
                </a:solidFill>
                <a:latin typeface="Consolas" panose="020B0609020204030204" pitchFamily="49" charset="0"/>
              </a:rPr>
              <a:t>sum</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alert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sumAll</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 </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1</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alert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sumAll</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2</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3</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alert</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sumAll</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990055"/>
                </a:solidFill>
                <a:effectLst/>
                <a:latin typeface="Consolas" panose="020B0609020204030204" pitchFamily="49" charset="0"/>
              </a:rPr>
              <a:t>1</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2</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0055"/>
                </a:solidFill>
                <a:effectLst/>
                <a:latin typeface="Consolas" panose="020B0609020204030204" pitchFamily="49" charset="0"/>
              </a:rPr>
              <a:t>3</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4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708090"/>
                </a:solidFill>
                <a:effectLst/>
                <a:latin typeface="Consolas" panose="020B0609020204030204" pitchFamily="49" charset="0"/>
              </a:rPr>
              <a:t>// 6</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30357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450146" cy="584775"/>
          </a:xfrm>
          <a:prstGeom prst="rect">
            <a:avLst/>
          </a:prstGeom>
          <a:noFill/>
        </p:spPr>
        <p:txBody>
          <a:bodyPr wrap="none" rtlCol="0">
            <a:spAutoFit/>
          </a:bodyPr>
          <a:lstStyle/>
          <a:p>
            <a:r>
              <a:rPr lang="en-US" sz="3200" dirty="0" smtClean="0"/>
              <a:t>JavaScript Refresher : Functions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6" y="1048080"/>
            <a:ext cx="10483799" cy="369332"/>
          </a:xfrm>
          <a:prstGeom prst="rect">
            <a:avLst/>
          </a:prstGeom>
          <a:noFill/>
        </p:spPr>
        <p:txBody>
          <a:bodyPr wrap="square" rtlCol="0">
            <a:spAutoFit/>
          </a:bodyPr>
          <a:lstStyle/>
          <a:p>
            <a:r>
              <a:rPr lang="en-US" b="1" dirty="0" smtClean="0"/>
              <a:t>Arrow Functions</a:t>
            </a:r>
            <a:endParaRPr lang="en-ZA" dirty="0"/>
          </a:p>
        </p:txBody>
      </p:sp>
      <p:sp>
        <p:nvSpPr>
          <p:cNvPr id="10" name="Rectangle 9"/>
          <p:cNvSpPr/>
          <p:nvPr/>
        </p:nvSpPr>
        <p:spPr>
          <a:xfrm>
            <a:off x="757646" y="1417412"/>
            <a:ext cx="10554788" cy="646331"/>
          </a:xfrm>
          <a:prstGeom prst="rect">
            <a:avLst/>
          </a:prstGeom>
        </p:spPr>
        <p:txBody>
          <a:bodyPr wrap="square">
            <a:spAutoFit/>
          </a:bodyPr>
          <a:lstStyle/>
          <a:p>
            <a:r>
              <a:rPr lang="en-US" dirty="0"/>
              <a:t>Arrow functions – also called “fat arrow” functions, from </a:t>
            </a:r>
            <a:r>
              <a:rPr lang="en-US" dirty="0" err="1"/>
              <a:t>CoffeeScript</a:t>
            </a:r>
            <a:r>
              <a:rPr lang="en-US" dirty="0"/>
              <a:t> (a </a:t>
            </a:r>
            <a:r>
              <a:rPr lang="en-US" dirty="0" err="1"/>
              <a:t>transcompiled</a:t>
            </a:r>
            <a:r>
              <a:rPr lang="en-US" dirty="0"/>
              <a:t> language) — are a more concise syntax for writing function expressions. They utilize a new token, =&gt;, that looks like a fat arrow</a:t>
            </a:r>
            <a:endParaRPr lang="en-ZA" dirty="0"/>
          </a:p>
        </p:txBody>
      </p:sp>
      <p:sp>
        <p:nvSpPr>
          <p:cNvPr id="13" name="Rectangle 12"/>
          <p:cNvSpPr/>
          <p:nvPr/>
        </p:nvSpPr>
        <p:spPr>
          <a:xfrm>
            <a:off x="757646" y="2063743"/>
            <a:ext cx="3846630" cy="369332"/>
          </a:xfrm>
          <a:prstGeom prst="rect">
            <a:avLst/>
          </a:prstGeom>
        </p:spPr>
        <p:txBody>
          <a:bodyPr wrap="none">
            <a:spAutoFit/>
          </a:bodyPr>
          <a:lstStyle/>
          <a:p>
            <a:r>
              <a:rPr lang="en-US" b="1" dirty="0"/>
              <a:t>Basic Syntax with Multiple Parameters</a:t>
            </a:r>
            <a:endParaRPr lang="en-ZA" b="1" dirty="0"/>
          </a:p>
        </p:txBody>
      </p:sp>
      <p:sp>
        <p:nvSpPr>
          <p:cNvPr id="14" name="Rectangle 3"/>
          <p:cNvSpPr>
            <a:spLocks noChangeArrowheads="1"/>
          </p:cNvSpPr>
          <p:nvPr/>
        </p:nvSpPr>
        <p:spPr bwMode="auto">
          <a:xfrm>
            <a:off x="757646" y="2514505"/>
            <a:ext cx="7080068" cy="1384995"/>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 (param1, param2, </a:t>
            </a:r>
            <a:r>
              <a:rPr kumimoji="0" lang="en-US" altLang="en-US" sz="1600" b="0" i="0" u="none" strike="noStrike" cap="none" normalizeH="0" baseline="0" dirty="0" err="1" smtClean="0">
                <a:ln>
                  <a:noFill/>
                </a:ln>
                <a:solidFill>
                  <a:srgbClr val="708090"/>
                </a:solidFill>
                <a:effectLst/>
                <a:latin typeface="Consolas" panose="020B0609020204030204" pitchFamily="49" charset="0"/>
              </a:rPr>
              <a:t>paramN</a:t>
            </a:r>
            <a:r>
              <a:rPr kumimoji="0" lang="en-US" altLang="en-US" sz="1600" b="0" i="0" u="none" strike="noStrike" cap="none" normalizeH="0" baseline="0" dirty="0" smtClean="0">
                <a:ln>
                  <a:noFill/>
                </a:ln>
                <a:solidFill>
                  <a:srgbClr val="708090"/>
                </a:solidFill>
                <a:effectLst/>
                <a:latin typeface="Consolas" panose="020B0609020204030204" pitchFamily="49" charset="0"/>
              </a:rPr>
              <a:t>) =&gt; expression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 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var</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multiplyES5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function</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x</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000000"/>
                </a:solidFill>
                <a:effectLst/>
                <a:latin typeface="Consolas" panose="020B0609020204030204" pitchFamily="49" charset="0"/>
              </a:rPr>
              <a:t> x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708090"/>
                </a:solidFill>
                <a:effectLst/>
                <a:latin typeface="Consolas" panose="020B0609020204030204" pitchFamily="49" charset="0"/>
              </a:rPr>
              <a:t>// ES6</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Consolas" panose="020B0609020204030204" pitchFamily="49" charset="0"/>
              </a:rPr>
              <a:t>const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Consolas" panose="020B0609020204030204" pitchFamily="49" charset="0"/>
              </a:rPr>
              <a:t>multiplyES6</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x</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y</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A6E3A"/>
                </a:solidFill>
                <a:effectLst/>
                <a:latin typeface="Consolas" panose="020B0609020204030204" pitchFamily="49" charset="0"/>
              </a:rPr>
              <a:t>=&gt;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rPr>
              <a:t>return</a:t>
            </a:r>
            <a:r>
              <a:rPr kumimoji="0" lang="en-US" altLang="en-US" sz="1600" b="0" i="0" u="none" strike="noStrike" cap="none" normalizeH="0" baseline="0" dirty="0" smtClean="0">
                <a:ln>
                  <a:noFill/>
                </a:ln>
                <a:solidFill>
                  <a:srgbClr val="000000"/>
                </a:solidFill>
                <a:effectLst/>
                <a:latin typeface="Consolas" panose="020B0609020204030204" pitchFamily="49" charset="0"/>
              </a:rPr>
              <a:t> x </a:t>
            </a:r>
            <a:r>
              <a:rPr kumimoji="0" lang="en-US" altLang="en-US" sz="1600" b="0" i="0" u="none" strike="noStrike" cap="none" normalizeH="0" baseline="0" dirty="0" smtClean="0">
                <a:ln>
                  <a:noFill/>
                </a:ln>
                <a:solidFill>
                  <a:srgbClr val="9A6E3A"/>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y </a:t>
            </a:r>
            <a:r>
              <a:rPr kumimoji="0" lang="en-US" altLang="en-US" sz="16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618307" y="3980930"/>
            <a:ext cx="10623137" cy="923330"/>
          </a:xfrm>
          <a:prstGeom prst="rect">
            <a:avLst/>
          </a:prstGeom>
        </p:spPr>
        <p:txBody>
          <a:bodyPr wrap="square">
            <a:spAutoFit/>
          </a:bodyPr>
          <a:lstStyle/>
          <a:p>
            <a:r>
              <a:rPr lang="en-US" dirty="0"/>
              <a:t>The arrow function example above allows a developer to accomplish the same result with fewer lines of code and approximately half the typing</a:t>
            </a:r>
            <a:r>
              <a:rPr lang="en-US" dirty="0" smtClean="0"/>
              <a:t>.</a:t>
            </a:r>
            <a:endParaRPr lang="en-US" dirty="0"/>
          </a:p>
          <a:p>
            <a:r>
              <a:rPr lang="en-US" dirty="0"/>
              <a:t>Curly brackets aren’t required if only one expression is present. The preceding example could also be written as:</a:t>
            </a:r>
            <a:endParaRPr lang="en-ZA" dirty="0"/>
          </a:p>
        </p:txBody>
      </p:sp>
      <p:sp>
        <p:nvSpPr>
          <p:cNvPr id="17" name="Rectangle 4"/>
          <p:cNvSpPr>
            <a:spLocks noChangeArrowheads="1"/>
          </p:cNvSpPr>
          <p:nvPr/>
        </p:nvSpPr>
        <p:spPr bwMode="auto">
          <a:xfrm>
            <a:off x="757646" y="4904095"/>
            <a:ext cx="7080068" cy="400110"/>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77AA"/>
                </a:solidFill>
                <a:effectLst/>
                <a:latin typeface="Consolas" panose="020B0609020204030204" pitchFamily="49" charset="0"/>
              </a:rPr>
              <a:t>const</a:t>
            </a:r>
            <a:r>
              <a:rPr kumimoji="0" lang="en-US" altLang="en-US" sz="1600" b="0" i="0" u="none" strike="noStrike" cap="none" normalizeH="0" baseline="0" smtClean="0">
                <a:ln>
                  <a:noFill/>
                </a:ln>
                <a:solidFill>
                  <a:srgbClr val="000000"/>
                </a:solidFill>
                <a:effectLst/>
                <a:latin typeface="Consolas" panose="020B0609020204030204" pitchFamily="49" charset="0"/>
              </a:rPr>
              <a:t> </a:t>
            </a:r>
            <a:r>
              <a:rPr kumimoji="0" lang="en-US" altLang="en-US" sz="1600" b="0" i="0" u="none" strike="noStrike" cap="none" normalizeH="0" baseline="0" smtClean="0">
                <a:ln>
                  <a:noFill/>
                </a:ln>
                <a:solidFill>
                  <a:srgbClr val="DD4A68"/>
                </a:solidFill>
                <a:effectLst/>
                <a:latin typeface="Consolas" panose="020B0609020204030204" pitchFamily="49" charset="0"/>
              </a:rPr>
              <a:t>multiplyES6</a:t>
            </a:r>
            <a:r>
              <a:rPr kumimoji="0" lang="en-US" altLang="en-US" sz="1600" b="0" i="0" u="none" strike="noStrike" cap="none" normalizeH="0" baseline="0" smtClean="0">
                <a:ln>
                  <a:noFill/>
                </a:ln>
                <a:solidFill>
                  <a:srgbClr val="000000"/>
                </a:solidFill>
                <a:effectLst/>
                <a:latin typeface="Consolas" panose="020B0609020204030204" pitchFamily="49" charset="0"/>
              </a:rPr>
              <a:t> </a:t>
            </a:r>
            <a:r>
              <a:rPr kumimoji="0" lang="en-US" altLang="en-US" sz="1600" b="0" i="0" u="none" strike="noStrike" cap="none" normalizeH="0" baseline="0" smtClean="0">
                <a:ln>
                  <a:noFill/>
                </a:ln>
                <a:solidFill>
                  <a:srgbClr val="9A6E3A"/>
                </a:solidFill>
                <a:effectLst/>
                <a:latin typeface="Consolas" panose="020B0609020204030204" pitchFamily="49" charset="0"/>
              </a:rPr>
              <a:t>=</a:t>
            </a:r>
            <a:r>
              <a:rPr kumimoji="0" lang="en-US" altLang="en-US" sz="1600" b="0" i="0" u="none" strike="noStrike" cap="none" normalizeH="0" baseline="0" smtClean="0">
                <a:ln>
                  <a:noFill/>
                </a:ln>
                <a:solidFill>
                  <a:srgbClr val="000000"/>
                </a:solidFill>
                <a:effectLst/>
                <a:latin typeface="Consolas" panose="020B0609020204030204" pitchFamily="49" charset="0"/>
              </a:rPr>
              <a:t> </a:t>
            </a:r>
            <a:r>
              <a:rPr kumimoji="0" lang="en-US" altLang="en-US" sz="1600" b="0" i="0" u="none" strike="noStrike" cap="none" normalizeH="0" baseline="0" smtClean="0">
                <a:ln>
                  <a:noFill/>
                </a:ln>
                <a:solidFill>
                  <a:srgbClr val="999999"/>
                </a:solidFill>
                <a:effectLst/>
                <a:latin typeface="Consolas" panose="020B0609020204030204" pitchFamily="49" charset="0"/>
              </a:rPr>
              <a:t>(</a:t>
            </a:r>
            <a:r>
              <a:rPr kumimoji="0" lang="en-US" altLang="en-US" sz="1600" b="0" i="0" u="none" strike="noStrike" cap="none" normalizeH="0" baseline="0" smtClean="0">
                <a:ln>
                  <a:noFill/>
                </a:ln>
                <a:solidFill>
                  <a:srgbClr val="000000"/>
                </a:solidFill>
                <a:effectLst/>
                <a:latin typeface="Consolas" panose="020B0609020204030204" pitchFamily="49" charset="0"/>
              </a:rPr>
              <a:t>x</a:t>
            </a:r>
            <a:r>
              <a:rPr kumimoji="0" lang="en-US" altLang="en-US" sz="1600" b="0" i="0" u="none" strike="noStrike" cap="none" normalizeH="0" baseline="0" smtClean="0">
                <a:ln>
                  <a:noFill/>
                </a:ln>
                <a:solidFill>
                  <a:srgbClr val="999999"/>
                </a:solidFill>
                <a:effectLst/>
                <a:latin typeface="Consolas" panose="020B0609020204030204" pitchFamily="49" charset="0"/>
              </a:rPr>
              <a:t>,</a:t>
            </a:r>
            <a:r>
              <a:rPr kumimoji="0" lang="en-US" altLang="en-US" sz="1600" b="0" i="0" u="none" strike="noStrike" cap="none" normalizeH="0" baseline="0" smtClean="0">
                <a:ln>
                  <a:noFill/>
                </a:ln>
                <a:solidFill>
                  <a:srgbClr val="000000"/>
                </a:solidFill>
                <a:effectLst/>
                <a:latin typeface="Consolas" panose="020B0609020204030204" pitchFamily="49" charset="0"/>
              </a:rPr>
              <a:t> y</a:t>
            </a:r>
            <a:r>
              <a:rPr kumimoji="0" lang="en-US" altLang="en-US" sz="1600" b="0" i="0" u="none" strike="noStrike" cap="none" normalizeH="0" baseline="0" smtClean="0">
                <a:ln>
                  <a:noFill/>
                </a:ln>
                <a:solidFill>
                  <a:srgbClr val="999999"/>
                </a:solidFill>
                <a:effectLst/>
                <a:latin typeface="Consolas" panose="020B0609020204030204" pitchFamily="49" charset="0"/>
              </a:rPr>
              <a:t>)</a:t>
            </a:r>
            <a:r>
              <a:rPr kumimoji="0" lang="en-US" altLang="en-US" sz="1600" b="0" i="0" u="none" strike="noStrike" cap="none" normalizeH="0" baseline="0" smtClean="0">
                <a:ln>
                  <a:noFill/>
                </a:ln>
                <a:solidFill>
                  <a:srgbClr val="000000"/>
                </a:solidFill>
                <a:effectLst/>
                <a:latin typeface="Consolas" panose="020B0609020204030204" pitchFamily="49" charset="0"/>
              </a:rPr>
              <a:t> </a:t>
            </a:r>
            <a:r>
              <a:rPr kumimoji="0" lang="en-US" altLang="en-US" sz="1600" b="0" i="0" u="none" strike="noStrike" cap="none" normalizeH="0" baseline="0" smtClean="0">
                <a:ln>
                  <a:noFill/>
                </a:ln>
                <a:solidFill>
                  <a:srgbClr val="9A6E3A"/>
                </a:solidFill>
                <a:effectLst/>
                <a:latin typeface="Consolas" panose="020B0609020204030204" pitchFamily="49" charset="0"/>
              </a:rPr>
              <a:t>=&gt;</a:t>
            </a:r>
            <a:r>
              <a:rPr kumimoji="0" lang="en-US" altLang="en-US" sz="1600" b="0" i="0" u="none" strike="noStrike" cap="none" normalizeH="0" baseline="0" smtClean="0">
                <a:ln>
                  <a:noFill/>
                </a:ln>
                <a:solidFill>
                  <a:srgbClr val="000000"/>
                </a:solidFill>
                <a:effectLst/>
                <a:latin typeface="Consolas" panose="020B0609020204030204" pitchFamily="49" charset="0"/>
              </a:rPr>
              <a:t> x </a:t>
            </a:r>
            <a:r>
              <a:rPr kumimoji="0" lang="en-US" altLang="en-US" sz="1600" b="0" i="0" u="none" strike="noStrike" cap="none" normalizeH="0" baseline="0" smtClean="0">
                <a:ln>
                  <a:noFill/>
                </a:ln>
                <a:solidFill>
                  <a:srgbClr val="9A6E3A"/>
                </a:solidFill>
                <a:effectLst/>
                <a:latin typeface="Consolas" panose="020B0609020204030204" pitchFamily="49" charset="0"/>
              </a:rPr>
              <a:t>*</a:t>
            </a:r>
            <a:r>
              <a:rPr kumimoji="0" lang="en-US" altLang="en-US" sz="1600" b="0" i="0" u="none" strike="noStrike" cap="none" normalizeH="0" baseline="0" smtClean="0">
                <a:ln>
                  <a:noFill/>
                </a:ln>
                <a:solidFill>
                  <a:srgbClr val="000000"/>
                </a:solidFill>
                <a:effectLst/>
                <a:latin typeface="Consolas" panose="020B0609020204030204" pitchFamily="49" charset="0"/>
              </a:rPr>
              <a:t> y</a:t>
            </a:r>
            <a:r>
              <a:rPr kumimoji="0" lang="en-US" altLang="en-US" sz="1600" b="0" i="0" u="none" strike="noStrike" cap="none" normalizeH="0" baseline="0" smtClean="0">
                <a:ln>
                  <a:noFill/>
                </a:ln>
                <a:solidFill>
                  <a:srgbClr val="999999"/>
                </a:solidFill>
                <a:effectLst/>
                <a:latin typeface="Consolas" panose="020B0609020204030204" pitchFamily="49" charset="0"/>
              </a:rPr>
              <a:t>;</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06825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B6242742-1696-480F-B251-36560CFCA438}">
  <ds:schemaRef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82AB23A3-8948-467D-A662-AA0ECABE4B1E}"/>
</file>

<file path=docProps/app.xml><?xml version="1.0" encoding="utf-8"?>
<Properties xmlns="http://schemas.openxmlformats.org/officeDocument/2006/extended-properties" xmlns:vt="http://schemas.openxmlformats.org/officeDocument/2006/docPropsVTypes">
  <TotalTime>12486</TotalTime>
  <Words>2585</Words>
  <Application>Microsoft Office PowerPoint</Application>
  <PresentationFormat>Widescreen</PresentationFormat>
  <Paragraphs>338</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Unicode MS</vt:lpstr>
      <vt:lpstr>Calibri</vt:lpstr>
      <vt:lpstr>Calibri Light</vt:lpstr>
      <vt:lpstr>Consolas</vt:lpstr>
      <vt:lpstr>Courier New</vt:lpstr>
      <vt:lpstr>inherit</vt:lpstr>
      <vt:lpstr>webfiracode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462</cp:revision>
  <dcterms:created xsi:type="dcterms:W3CDTF">2018-02-27T07:16:29Z</dcterms:created>
  <dcterms:modified xsi:type="dcterms:W3CDTF">2020-08-03T08:57:02Z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