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301" r:id="rId5"/>
    <p:sldId id="303" r:id="rId6"/>
    <p:sldId id="304" r:id="rId7"/>
    <p:sldId id="332" r:id="rId8"/>
    <p:sldId id="305" r:id="rId9"/>
    <p:sldId id="306" r:id="rId10"/>
    <p:sldId id="307" r:id="rId11"/>
    <p:sldId id="308" r:id="rId12"/>
    <p:sldId id="309" r:id="rId13"/>
    <p:sldId id="310" r:id="rId14"/>
    <p:sldId id="311" r:id="rId15"/>
    <p:sldId id="312" r:id="rId16"/>
    <p:sldId id="313" r:id="rId17"/>
    <p:sldId id="314" r:id="rId18"/>
    <p:sldId id="315" r:id="rId19"/>
    <p:sldId id="329" r:id="rId20"/>
    <p:sldId id="316" r:id="rId21"/>
    <p:sldId id="317" r:id="rId22"/>
    <p:sldId id="318" r:id="rId23"/>
    <p:sldId id="319" r:id="rId24"/>
    <p:sldId id="320" r:id="rId25"/>
    <p:sldId id="321" r:id="rId26"/>
    <p:sldId id="322" r:id="rId27"/>
    <p:sldId id="326" r:id="rId28"/>
    <p:sldId id="327" r:id="rId29"/>
    <p:sldId id="328" r:id="rId30"/>
    <p:sldId id="330" r:id="rId31"/>
    <p:sldId id="331" r:id="rId32"/>
    <p:sldId id="333" r:id="rId33"/>
    <p:sldId id="334" r:id="rId34"/>
    <p:sldId id="335" r:id="rId35"/>
    <p:sldId id="33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DA02"/>
    <a:srgbClr val="AC2623"/>
    <a:srgbClr val="F7DB12"/>
    <a:srgbClr val="DA3336"/>
    <a:srgbClr val="E23E35"/>
    <a:srgbClr val="DE352F"/>
    <a:srgbClr val="F6D222"/>
    <a:srgbClr val="F5DA01"/>
    <a:srgbClr val="DA3236"/>
    <a:srgbClr val="E73E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76727" autoAdjust="0"/>
  </p:normalViewPr>
  <p:slideViewPr>
    <p:cSldViewPr snapToGrid="0">
      <p:cViewPr varScale="1">
        <p:scale>
          <a:sx n="73" d="100"/>
          <a:sy n="73" d="100"/>
        </p:scale>
        <p:origin x="53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18C60-BCC5-478B-A2EF-A7BCD5079C06}" type="datetimeFigureOut">
              <a:rPr lang="en-ZA" smtClean="0"/>
              <a:t>2020/08/06</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E07B2-4F93-4C91-BD11-908A6EC23051}" type="slidenum">
              <a:rPr lang="en-ZA" smtClean="0"/>
              <a:t>‹#›</a:t>
            </a:fld>
            <a:endParaRPr lang="en-ZA"/>
          </a:p>
        </p:txBody>
      </p:sp>
    </p:spTree>
    <p:extLst>
      <p:ext uri="{BB962C8B-B14F-4D97-AF65-F5344CB8AC3E}">
        <p14:creationId xmlns:p14="http://schemas.microsoft.com/office/powerpoint/2010/main" val="119112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a:t>
            </a:fld>
            <a:endParaRPr lang="en-ZA"/>
          </a:p>
        </p:txBody>
      </p:sp>
    </p:spTree>
    <p:extLst>
      <p:ext uri="{BB962C8B-B14F-4D97-AF65-F5344CB8AC3E}">
        <p14:creationId xmlns:p14="http://schemas.microsoft.com/office/powerpoint/2010/main" val="698426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10</a:t>
            </a:fld>
            <a:endParaRPr lang="en-ZA"/>
          </a:p>
        </p:txBody>
      </p:sp>
    </p:spTree>
    <p:extLst>
      <p:ext uri="{BB962C8B-B14F-4D97-AF65-F5344CB8AC3E}">
        <p14:creationId xmlns:p14="http://schemas.microsoft.com/office/powerpoint/2010/main" val="1611981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11</a:t>
            </a:fld>
            <a:endParaRPr lang="en-ZA"/>
          </a:p>
        </p:txBody>
      </p:sp>
    </p:spTree>
    <p:extLst>
      <p:ext uri="{BB962C8B-B14F-4D97-AF65-F5344CB8AC3E}">
        <p14:creationId xmlns:p14="http://schemas.microsoft.com/office/powerpoint/2010/main" val="1456916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12</a:t>
            </a:fld>
            <a:endParaRPr lang="en-ZA"/>
          </a:p>
        </p:txBody>
      </p:sp>
    </p:spTree>
    <p:extLst>
      <p:ext uri="{BB962C8B-B14F-4D97-AF65-F5344CB8AC3E}">
        <p14:creationId xmlns:p14="http://schemas.microsoft.com/office/powerpoint/2010/main" val="3407282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13</a:t>
            </a:fld>
            <a:endParaRPr lang="en-ZA"/>
          </a:p>
        </p:txBody>
      </p:sp>
    </p:spTree>
    <p:extLst>
      <p:ext uri="{BB962C8B-B14F-4D97-AF65-F5344CB8AC3E}">
        <p14:creationId xmlns:p14="http://schemas.microsoft.com/office/powerpoint/2010/main" val="173774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14</a:t>
            </a:fld>
            <a:endParaRPr lang="en-ZA"/>
          </a:p>
        </p:txBody>
      </p:sp>
    </p:spTree>
    <p:extLst>
      <p:ext uri="{BB962C8B-B14F-4D97-AF65-F5344CB8AC3E}">
        <p14:creationId xmlns:p14="http://schemas.microsoft.com/office/powerpoint/2010/main" val="457048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15</a:t>
            </a:fld>
            <a:endParaRPr lang="en-ZA"/>
          </a:p>
        </p:txBody>
      </p:sp>
    </p:spTree>
    <p:extLst>
      <p:ext uri="{BB962C8B-B14F-4D97-AF65-F5344CB8AC3E}">
        <p14:creationId xmlns:p14="http://schemas.microsoft.com/office/powerpoint/2010/main" val="1287064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16</a:t>
            </a:fld>
            <a:endParaRPr lang="en-ZA"/>
          </a:p>
        </p:txBody>
      </p:sp>
    </p:spTree>
    <p:extLst>
      <p:ext uri="{BB962C8B-B14F-4D97-AF65-F5344CB8AC3E}">
        <p14:creationId xmlns:p14="http://schemas.microsoft.com/office/powerpoint/2010/main" val="1689133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17</a:t>
            </a:fld>
            <a:endParaRPr lang="en-ZA"/>
          </a:p>
        </p:txBody>
      </p:sp>
    </p:spTree>
    <p:extLst>
      <p:ext uri="{BB962C8B-B14F-4D97-AF65-F5344CB8AC3E}">
        <p14:creationId xmlns:p14="http://schemas.microsoft.com/office/powerpoint/2010/main" val="683133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18</a:t>
            </a:fld>
            <a:endParaRPr lang="en-ZA"/>
          </a:p>
        </p:txBody>
      </p:sp>
    </p:spTree>
    <p:extLst>
      <p:ext uri="{BB962C8B-B14F-4D97-AF65-F5344CB8AC3E}">
        <p14:creationId xmlns:p14="http://schemas.microsoft.com/office/powerpoint/2010/main" val="268698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19</a:t>
            </a:fld>
            <a:endParaRPr lang="en-ZA"/>
          </a:p>
        </p:txBody>
      </p:sp>
    </p:spTree>
    <p:extLst>
      <p:ext uri="{BB962C8B-B14F-4D97-AF65-F5344CB8AC3E}">
        <p14:creationId xmlns:p14="http://schemas.microsoft.com/office/powerpoint/2010/main" val="3857748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a:t>
            </a:fld>
            <a:endParaRPr lang="en-ZA"/>
          </a:p>
        </p:txBody>
      </p:sp>
    </p:spTree>
    <p:extLst>
      <p:ext uri="{BB962C8B-B14F-4D97-AF65-F5344CB8AC3E}">
        <p14:creationId xmlns:p14="http://schemas.microsoft.com/office/powerpoint/2010/main" val="18384799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20</a:t>
            </a:fld>
            <a:endParaRPr lang="en-ZA"/>
          </a:p>
        </p:txBody>
      </p:sp>
    </p:spTree>
    <p:extLst>
      <p:ext uri="{BB962C8B-B14F-4D97-AF65-F5344CB8AC3E}">
        <p14:creationId xmlns:p14="http://schemas.microsoft.com/office/powerpoint/2010/main" val="3977500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21</a:t>
            </a:fld>
            <a:endParaRPr lang="en-ZA"/>
          </a:p>
        </p:txBody>
      </p:sp>
    </p:spTree>
    <p:extLst>
      <p:ext uri="{BB962C8B-B14F-4D97-AF65-F5344CB8AC3E}">
        <p14:creationId xmlns:p14="http://schemas.microsoft.com/office/powerpoint/2010/main" val="2468062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22</a:t>
            </a:fld>
            <a:endParaRPr lang="en-ZA"/>
          </a:p>
        </p:txBody>
      </p:sp>
    </p:spTree>
    <p:extLst>
      <p:ext uri="{BB962C8B-B14F-4D97-AF65-F5344CB8AC3E}">
        <p14:creationId xmlns:p14="http://schemas.microsoft.com/office/powerpoint/2010/main" val="3788383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23</a:t>
            </a:fld>
            <a:endParaRPr lang="en-ZA"/>
          </a:p>
        </p:txBody>
      </p:sp>
    </p:spTree>
    <p:extLst>
      <p:ext uri="{BB962C8B-B14F-4D97-AF65-F5344CB8AC3E}">
        <p14:creationId xmlns:p14="http://schemas.microsoft.com/office/powerpoint/2010/main" val="4142027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24</a:t>
            </a:fld>
            <a:endParaRPr lang="en-ZA"/>
          </a:p>
        </p:txBody>
      </p:sp>
    </p:spTree>
    <p:extLst>
      <p:ext uri="{BB962C8B-B14F-4D97-AF65-F5344CB8AC3E}">
        <p14:creationId xmlns:p14="http://schemas.microsoft.com/office/powerpoint/2010/main" val="12092908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25</a:t>
            </a:fld>
            <a:endParaRPr lang="en-ZA"/>
          </a:p>
        </p:txBody>
      </p:sp>
    </p:spTree>
    <p:extLst>
      <p:ext uri="{BB962C8B-B14F-4D97-AF65-F5344CB8AC3E}">
        <p14:creationId xmlns:p14="http://schemas.microsoft.com/office/powerpoint/2010/main" val="2135730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26</a:t>
            </a:fld>
            <a:endParaRPr lang="en-ZA"/>
          </a:p>
        </p:txBody>
      </p:sp>
    </p:spTree>
    <p:extLst>
      <p:ext uri="{BB962C8B-B14F-4D97-AF65-F5344CB8AC3E}">
        <p14:creationId xmlns:p14="http://schemas.microsoft.com/office/powerpoint/2010/main" val="3824431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27</a:t>
            </a:fld>
            <a:endParaRPr lang="en-ZA"/>
          </a:p>
        </p:txBody>
      </p:sp>
    </p:spTree>
    <p:extLst>
      <p:ext uri="{BB962C8B-B14F-4D97-AF65-F5344CB8AC3E}">
        <p14:creationId xmlns:p14="http://schemas.microsoft.com/office/powerpoint/2010/main" val="453135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28</a:t>
            </a:fld>
            <a:endParaRPr lang="en-ZA"/>
          </a:p>
        </p:txBody>
      </p:sp>
    </p:spTree>
    <p:extLst>
      <p:ext uri="{BB962C8B-B14F-4D97-AF65-F5344CB8AC3E}">
        <p14:creationId xmlns:p14="http://schemas.microsoft.com/office/powerpoint/2010/main" val="271086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29</a:t>
            </a:fld>
            <a:endParaRPr lang="en-ZA"/>
          </a:p>
        </p:txBody>
      </p:sp>
    </p:spTree>
    <p:extLst>
      <p:ext uri="{BB962C8B-B14F-4D97-AF65-F5344CB8AC3E}">
        <p14:creationId xmlns:p14="http://schemas.microsoft.com/office/powerpoint/2010/main" val="1214488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a:t>
            </a:fld>
            <a:endParaRPr lang="en-ZA"/>
          </a:p>
        </p:txBody>
      </p:sp>
    </p:spTree>
    <p:extLst>
      <p:ext uri="{BB962C8B-B14F-4D97-AF65-F5344CB8AC3E}">
        <p14:creationId xmlns:p14="http://schemas.microsoft.com/office/powerpoint/2010/main" val="3644302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30</a:t>
            </a:fld>
            <a:endParaRPr lang="en-ZA"/>
          </a:p>
        </p:txBody>
      </p:sp>
    </p:spTree>
    <p:extLst>
      <p:ext uri="{BB962C8B-B14F-4D97-AF65-F5344CB8AC3E}">
        <p14:creationId xmlns:p14="http://schemas.microsoft.com/office/powerpoint/2010/main" val="25559797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31</a:t>
            </a:fld>
            <a:endParaRPr lang="en-ZA"/>
          </a:p>
        </p:txBody>
      </p:sp>
    </p:spTree>
    <p:extLst>
      <p:ext uri="{BB962C8B-B14F-4D97-AF65-F5344CB8AC3E}">
        <p14:creationId xmlns:p14="http://schemas.microsoft.com/office/powerpoint/2010/main" val="8945827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32</a:t>
            </a:fld>
            <a:endParaRPr lang="en-ZA"/>
          </a:p>
        </p:txBody>
      </p:sp>
    </p:spTree>
    <p:extLst>
      <p:ext uri="{BB962C8B-B14F-4D97-AF65-F5344CB8AC3E}">
        <p14:creationId xmlns:p14="http://schemas.microsoft.com/office/powerpoint/2010/main" val="1697684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4</a:t>
            </a:fld>
            <a:endParaRPr lang="en-ZA"/>
          </a:p>
        </p:txBody>
      </p:sp>
    </p:spTree>
    <p:extLst>
      <p:ext uri="{BB962C8B-B14F-4D97-AF65-F5344CB8AC3E}">
        <p14:creationId xmlns:p14="http://schemas.microsoft.com/office/powerpoint/2010/main" val="364544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5</a:t>
            </a:fld>
            <a:endParaRPr lang="en-ZA"/>
          </a:p>
        </p:txBody>
      </p:sp>
    </p:spTree>
    <p:extLst>
      <p:ext uri="{BB962C8B-B14F-4D97-AF65-F5344CB8AC3E}">
        <p14:creationId xmlns:p14="http://schemas.microsoft.com/office/powerpoint/2010/main" val="3805010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6</a:t>
            </a:fld>
            <a:endParaRPr lang="en-ZA"/>
          </a:p>
        </p:txBody>
      </p:sp>
    </p:spTree>
    <p:extLst>
      <p:ext uri="{BB962C8B-B14F-4D97-AF65-F5344CB8AC3E}">
        <p14:creationId xmlns:p14="http://schemas.microsoft.com/office/powerpoint/2010/main" val="253951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7</a:t>
            </a:fld>
            <a:endParaRPr lang="en-ZA"/>
          </a:p>
        </p:txBody>
      </p:sp>
    </p:spTree>
    <p:extLst>
      <p:ext uri="{BB962C8B-B14F-4D97-AF65-F5344CB8AC3E}">
        <p14:creationId xmlns:p14="http://schemas.microsoft.com/office/powerpoint/2010/main" val="1861524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8</a:t>
            </a:fld>
            <a:endParaRPr lang="en-ZA"/>
          </a:p>
        </p:txBody>
      </p:sp>
    </p:spTree>
    <p:extLst>
      <p:ext uri="{BB962C8B-B14F-4D97-AF65-F5344CB8AC3E}">
        <p14:creationId xmlns:p14="http://schemas.microsoft.com/office/powerpoint/2010/main" val="1841957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9</a:t>
            </a:fld>
            <a:endParaRPr lang="en-ZA"/>
          </a:p>
        </p:txBody>
      </p:sp>
    </p:spTree>
    <p:extLst>
      <p:ext uri="{BB962C8B-B14F-4D97-AF65-F5344CB8AC3E}">
        <p14:creationId xmlns:p14="http://schemas.microsoft.com/office/powerpoint/2010/main" val="588560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186427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85464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91195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73047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9E929-4A0F-4070-93A0-D41EEBABD4C8}" type="datetimeFigureOut">
              <a:rPr lang="en-ZA" smtClean="0"/>
              <a:t>2020/08/06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154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7EE9E929-4A0F-4070-93A0-D41EEBABD4C8}" type="datetimeFigureOut">
              <a:rPr lang="en-ZA" smtClean="0"/>
              <a:t>2020/08/06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9038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7EE9E929-4A0F-4070-93A0-D41EEBABD4C8}" type="datetimeFigureOut">
              <a:rPr lang="en-ZA" smtClean="0"/>
              <a:t>2020/08/06</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17328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7EE9E929-4A0F-4070-93A0-D41EEBABD4C8}" type="datetimeFigureOut">
              <a:rPr lang="en-ZA" smtClean="0"/>
              <a:t>2020/08/06</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44159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9E929-4A0F-4070-93A0-D41EEBABD4C8}" type="datetimeFigureOut">
              <a:rPr lang="en-ZA" smtClean="0"/>
              <a:t>2020/08/06</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61649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2020/08/06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50929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2020/08/06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71396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9E929-4A0F-4070-93A0-D41EEBABD4C8}" type="datetimeFigureOut">
              <a:rPr lang="en-ZA" smtClean="0"/>
              <a:t>2020/08/06</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DCB27-9A96-483F-8495-ACB1BA150DF1}" type="slidenum">
              <a:rPr lang="en-ZA" smtClean="0"/>
              <a:t>‹#›</a:t>
            </a:fld>
            <a:endParaRPr lang="en-ZA"/>
          </a:p>
        </p:txBody>
      </p:sp>
    </p:spTree>
    <p:extLst>
      <p:ext uri="{BB962C8B-B14F-4D97-AF65-F5344CB8AC3E}">
        <p14:creationId xmlns:p14="http://schemas.microsoft.com/office/powerpoint/2010/main" val="98961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35577" y="1972489"/>
            <a:ext cx="10776857"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The </a:t>
            </a:r>
            <a:r>
              <a:rPr lang="en-US" dirty="0"/>
              <a:t>HTTP protocol</a:t>
            </a:r>
          </a:p>
          <a:p>
            <a:pPr marL="285750" indent="-285750" algn="just">
              <a:buFont typeface="Arial" panose="020B0604020202020204" pitchFamily="34" charset="0"/>
              <a:buChar char="•"/>
            </a:pPr>
            <a:r>
              <a:rPr lang="en-US" dirty="0" smtClean="0"/>
              <a:t>Building </a:t>
            </a:r>
            <a:r>
              <a:rPr lang="en-US" dirty="0"/>
              <a:t>an HTTP server</a:t>
            </a:r>
          </a:p>
          <a:p>
            <a:pPr marL="285750" indent="-285750" algn="just">
              <a:buFont typeface="Arial" panose="020B0604020202020204" pitchFamily="34" charset="0"/>
              <a:buChar char="•"/>
            </a:pPr>
            <a:r>
              <a:rPr lang="en-US" dirty="0" smtClean="0"/>
              <a:t>Rendering </a:t>
            </a:r>
            <a:r>
              <a:rPr lang="en-US" dirty="0"/>
              <a:t>a response</a:t>
            </a:r>
          </a:p>
          <a:p>
            <a:pPr marL="285750" indent="-285750" algn="just">
              <a:buFont typeface="Arial" panose="020B0604020202020204" pitchFamily="34" charset="0"/>
              <a:buChar char="•"/>
            </a:pPr>
            <a:r>
              <a:rPr lang="en-US" dirty="0" smtClean="0"/>
              <a:t>Processing </a:t>
            </a:r>
            <a:r>
              <a:rPr lang="en-US" dirty="0"/>
              <a:t>query strings</a:t>
            </a:r>
          </a:p>
          <a:p>
            <a:pPr marL="285750" indent="-285750" algn="just">
              <a:buFont typeface="Arial" panose="020B0604020202020204" pitchFamily="34" charset="0"/>
              <a:buChar char="•"/>
            </a:pPr>
            <a:r>
              <a:rPr lang="en-US" dirty="0" smtClean="0"/>
              <a:t>Processing </a:t>
            </a:r>
            <a:r>
              <a:rPr lang="en-US" dirty="0"/>
              <a:t>posted data</a:t>
            </a:r>
          </a:p>
        </p:txBody>
      </p:sp>
      <p:sp>
        <p:nvSpPr>
          <p:cNvPr id="10" name="TextBox 9"/>
          <p:cNvSpPr txBox="1"/>
          <p:nvPr/>
        </p:nvSpPr>
        <p:spPr>
          <a:xfrm>
            <a:off x="757646" y="1521726"/>
            <a:ext cx="1153521" cy="369332"/>
          </a:xfrm>
          <a:prstGeom prst="rect">
            <a:avLst/>
          </a:prstGeom>
          <a:noFill/>
        </p:spPr>
        <p:txBody>
          <a:bodyPr wrap="none" rtlCol="0">
            <a:spAutoFit/>
          </a:bodyPr>
          <a:lstStyle/>
          <a:p>
            <a:r>
              <a:rPr lang="en-US" b="1" dirty="0" smtClean="0"/>
              <a:t>Outcomes</a:t>
            </a:r>
            <a:endParaRPr lang="en-ZA" b="1" dirty="0"/>
          </a:p>
        </p:txBody>
      </p:sp>
    </p:spTree>
    <p:extLst>
      <p:ext uri="{BB962C8B-B14F-4D97-AF65-F5344CB8AC3E}">
        <p14:creationId xmlns:p14="http://schemas.microsoft.com/office/powerpoint/2010/main" val="16028789"/>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18457" y="1652026"/>
            <a:ext cx="10593977" cy="923330"/>
          </a:xfrm>
          <a:prstGeom prst="rect">
            <a:avLst/>
          </a:prstGeom>
        </p:spPr>
        <p:txBody>
          <a:bodyPr wrap="square">
            <a:spAutoFit/>
          </a:bodyPr>
          <a:lstStyle/>
          <a:p>
            <a:r>
              <a:rPr lang="en-US" dirty="0"/>
              <a:t>The next line of the function, </a:t>
            </a:r>
            <a:r>
              <a:rPr lang="en-US" dirty="0" err="1"/>
              <a:t>res.end</a:t>
            </a:r>
            <a:r>
              <a:rPr lang="en-US" dirty="0"/>
              <a:t>("My first server!");, writes the HTTP response back to the client who requested it. This function returns any data the server has to return. In this case, it’s returning text data</a:t>
            </a:r>
            <a:r>
              <a:rPr lang="en-US" dirty="0" smtClean="0"/>
              <a:t>. </a:t>
            </a:r>
            <a:endParaRPr lang="en-US" dirty="0"/>
          </a:p>
          <a:p>
            <a:r>
              <a:rPr lang="en-US" dirty="0"/>
              <a:t>Finally, we can now create our server and make use of our request listener:</a:t>
            </a:r>
            <a:endParaRPr lang="en-ZA" dirty="0"/>
          </a:p>
        </p:txBody>
      </p:sp>
      <p:sp>
        <p:nvSpPr>
          <p:cNvPr id="5" name="Rectangle 2"/>
          <p:cNvSpPr>
            <a:spLocks noChangeArrowheads="1"/>
          </p:cNvSpPr>
          <p:nvPr/>
        </p:nvSpPr>
        <p:spPr bwMode="auto">
          <a:xfrm>
            <a:off x="879566" y="2811249"/>
            <a:ext cx="9676375" cy="110799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69FF"/>
                </a:solidFill>
                <a:effectLst/>
                <a:latin typeface="Consolas" panose="020B0609020204030204" pitchFamily="49" charset="0"/>
              </a:rPr>
              <a:t/>
            </a:r>
            <a:br>
              <a:rPr kumimoji="0" lang="en-US" altLang="en-US" sz="1600" b="0" i="0" u="none" strike="noStrike" cap="none" normalizeH="0" baseline="0" dirty="0" smtClean="0">
                <a:ln>
                  <a:noFill/>
                </a:ln>
                <a:solidFill>
                  <a:srgbClr val="0069FF"/>
                </a:solidFill>
                <a:effectLst/>
                <a:latin typeface="Consolas" panose="020B0609020204030204" pitchFamily="49" charset="0"/>
              </a:rPr>
            </a:b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server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http</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createServer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server</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listen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port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host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E0276A"/>
                </a:solidFill>
                <a:effectLst/>
                <a:latin typeface="Consolas" panose="020B0609020204030204" pitchFamily="49" charset="0"/>
              </a:rPr>
              <a:t>console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E0276A"/>
                </a:solidFill>
                <a:effectLst/>
                <a:latin typeface="Consolas" panose="020B0609020204030204" pitchFamily="49" charset="0"/>
              </a:rPr>
              <a:t>log</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`Server is running on http://</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host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port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8210775"/>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6" name="Rectangle 5"/>
          <p:cNvSpPr/>
          <p:nvPr/>
        </p:nvSpPr>
        <p:spPr>
          <a:xfrm>
            <a:off x="757646" y="1454814"/>
            <a:ext cx="10920548" cy="3416320"/>
          </a:xfrm>
          <a:prstGeom prst="rect">
            <a:avLst/>
          </a:prstGeom>
        </p:spPr>
        <p:txBody>
          <a:bodyPr wrap="square">
            <a:spAutoFit/>
          </a:bodyPr>
          <a:lstStyle/>
          <a:p>
            <a:pPr algn="just"/>
            <a:r>
              <a:rPr lang="en-US" dirty="0"/>
              <a:t>In the first line, we create a new server object via the http module’s </a:t>
            </a:r>
            <a:r>
              <a:rPr lang="en-US" dirty="0" err="1"/>
              <a:t>createServer</a:t>
            </a:r>
            <a:r>
              <a:rPr lang="en-US" dirty="0"/>
              <a:t>() function. This server accepts HTTP requests and passes them on to our </a:t>
            </a:r>
            <a:r>
              <a:rPr lang="en-US" dirty="0" err="1"/>
              <a:t>requestListener</a:t>
            </a:r>
            <a:r>
              <a:rPr lang="en-US" dirty="0"/>
              <a:t>() function.</a:t>
            </a:r>
          </a:p>
          <a:p>
            <a:pPr algn="just"/>
            <a:endParaRPr lang="en-US" dirty="0"/>
          </a:p>
          <a:p>
            <a:pPr algn="just"/>
            <a:r>
              <a:rPr lang="en-US" dirty="0"/>
              <a:t>After we create our server, we must bind it to a network address. We do that with the </a:t>
            </a:r>
            <a:r>
              <a:rPr lang="en-US" dirty="0" err="1"/>
              <a:t>server.listen</a:t>
            </a:r>
            <a:r>
              <a:rPr lang="en-US" dirty="0"/>
              <a:t>() method. It accepts three arguments: port, host, and a callback function that fires when the server begins to listen.</a:t>
            </a:r>
          </a:p>
          <a:p>
            <a:pPr algn="just"/>
            <a:endParaRPr lang="en-US" dirty="0"/>
          </a:p>
          <a:p>
            <a:pPr algn="just"/>
            <a:r>
              <a:rPr lang="en-US" dirty="0"/>
              <a:t>All of these arguments are optional, but it is a good idea to explicitly state which port and host we want a web server to use. When deploying web servers to different environments, knowing the port and host it is running on is required to set up load balancing or a DNS alias.</a:t>
            </a:r>
          </a:p>
          <a:p>
            <a:pPr algn="just"/>
            <a:endParaRPr lang="en-US" dirty="0"/>
          </a:p>
          <a:p>
            <a:pPr algn="just"/>
            <a:r>
              <a:rPr lang="en-US" dirty="0"/>
              <a:t>The callback function logs a message to our console so we can know when the server began listening to connections.</a:t>
            </a:r>
            <a:endParaRPr lang="en-ZA" dirty="0"/>
          </a:p>
        </p:txBody>
      </p:sp>
      <p:sp>
        <p:nvSpPr>
          <p:cNvPr id="10" name="Rectangle 9"/>
          <p:cNvSpPr/>
          <p:nvPr/>
        </p:nvSpPr>
        <p:spPr>
          <a:xfrm>
            <a:off x="757646" y="5162086"/>
            <a:ext cx="10920548" cy="369332"/>
          </a:xfrm>
          <a:prstGeom prst="rect">
            <a:avLst/>
          </a:prstGeom>
        </p:spPr>
        <p:txBody>
          <a:bodyPr wrap="square">
            <a:spAutoFit/>
          </a:bodyPr>
          <a:lstStyle/>
          <a:p>
            <a:r>
              <a:rPr lang="en-US" dirty="0"/>
              <a:t>Note: Even though </a:t>
            </a:r>
            <a:r>
              <a:rPr lang="en-US" dirty="0" err="1"/>
              <a:t>requestListener</a:t>
            </a:r>
            <a:r>
              <a:rPr lang="en-US" dirty="0"/>
              <a:t>() does not use the </a:t>
            </a:r>
            <a:r>
              <a:rPr lang="en-US" dirty="0" err="1"/>
              <a:t>req</a:t>
            </a:r>
            <a:r>
              <a:rPr lang="en-US" dirty="0"/>
              <a:t> object, it must still be the first argument of the function</a:t>
            </a:r>
            <a:endParaRPr lang="en-ZA" dirty="0"/>
          </a:p>
        </p:txBody>
      </p:sp>
    </p:spTree>
    <p:extLst>
      <p:ext uri="{BB962C8B-B14F-4D97-AF65-F5344CB8AC3E}">
        <p14:creationId xmlns:p14="http://schemas.microsoft.com/office/powerpoint/2010/main" val="1352552073"/>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6" name="Rectangle 5"/>
          <p:cNvSpPr/>
          <p:nvPr/>
        </p:nvSpPr>
        <p:spPr>
          <a:xfrm>
            <a:off x="757646" y="1454814"/>
            <a:ext cx="10920548" cy="923330"/>
          </a:xfrm>
          <a:prstGeom prst="rect">
            <a:avLst/>
          </a:prstGeom>
        </p:spPr>
        <p:txBody>
          <a:bodyPr wrap="square">
            <a:spAutoFit/>
          </a:bodyPr>
          <a:lstStyle/>
          <a:p>
            <a:pPr algn="just"/>
            <a:r>
              <a:rPr lang="en-US" dirty="0"/>
              <a:t>In most web sites we visit or APIs we use, the server responses are seldom in plain text. We get HTML pages and JSON data as common response formats. In the next step, we will learn how to return HTTP responses in common data formats we encounter in the web</a:t>
            </a:r>
            <a:endParaRPr lang="en-ZA" dirty="0"/>
          </a:p>
        </p:txBody>
      </p:sp>
    </p:spTree>
    <p:extLst>
      <p:ext uri="{BB962C8B-B14F-4D97-AF65-F5344CB8AC3E}">
        <p14:creationId xmlns:p14="http://schemas.microsoft.com/office/powerpoint/2010/main" val="2609279850"/>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67989" y="2076992"/>
            <a:ext cx="6609805" cy="1569660"/>
          </a:xfrm>
          <a:prstGeom prst="rect">
            <a:avLst/>
          </a:prstGeom>
          <a:noFill/>
        </p:spPr>
        <p:txBody>
          <a:bodyPr wrap="square" rtlCol="0">
            <a:spAutoFit/>
          </a:bodyPr>
          <a:lstStyle/>
          <a:p>
            <a:r>
              <a:rPr lang="en-US" sz="3200" dirty="0" smtClean="0"/>
              <a:t>Exercise: </a:t>
            </a:r>
          </a:p>
          <a:p>
            <a:r>
              <a:rPr lang="en-US" sz="3200" dirty="0" smtClean="0"/>
              <a:t>Create a basic http server that sends a simple text response</a:t>
            </a:r>
            <a:endParaRPr lang="en-ZA" sz="3200" dirty="0"/>
          </a:p>
        </p:txBody>
      </p:sp>
    </p:spTree>
    <p:extLst>
      <p:ext uri="{BB962C8B-B14F-4D97-AF65-F5344CB8AC3E}">
        <p14:creationId xmlns:p14="http://schemas.microsoft.com/office/powerpoint/2010/main" val="3419429307"/>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a:t>
            </a:r>
            <a:r>
              <a:rPr lang="en-US" b="1" dirty="0" smtClean="0"/>
              <a:t>2 </a:t>
            </a:r>
            <a:r>
              <a:rPr lang="en-US" b="1" dirty="0"/>
              <a:t>— Returning Different Types of </a:t>
            </a:r>
            <a:r>
              <a:rPr lang="en-US" b="1" dirty="0" smtClean="0"/>
              <a:t>Content: HTML Files</a:t>
            </a:r>
            <a:endParaRPr lang="en-US"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6" name="Rectangle 5"/>
          <p:cNvSpPr/>
          <p:nvPr/>
        </p:nvSpPr>
        <p:spPr>
          <a:xfrm>
            <a:off x="757646" y="1454814"/>
            <a:ext cx="10920548" cy="369332"/>
          </a:xfrm>
          <a:prstGeom prst="rect">
            <a:avLst/>
          </a:prstGeom>
        </p:spPr>
        <p:txBody>
          <a:bodyPr wrap="square">
            <a:spAutoFit/>
          </a:bodyPr>
          <a:lstStyle/>
          <a:p>
            <a:pPr algn="just"/>
            <a:r>
              <a:rPr lang="en-US" dirty="0"/>
              <a:t>The response we return from a web server can take a variety of </a:t>
            </a:r>
            <a:r>
              <a:rPr lang="en-US" dirty="0" smtClean="0"/>
              <a:t>formats such as JSON, HTML. PDF, ZIP, Video, etc.</a:t>
            </a:r>
            <a:endParaRPr lang="en-ZA" dirty="0"/>
          </a:p>
        </p:txBody>
      </p:sp>
      <p:sp>
        <p:nvSpPr>
          <p:cNvPr id="2" name="Rectangle 1"/>
          <p:cNvSpPr/>
          <p:nvPr/>
        </p:nvSpPr>
        <p:spPr>
          <a:xfrm>
            <a:off x="757646" y="1824146"/>
            <a:ext cx="10554788" cy="1200329"/>
          </a:xfrm>
          <a:prstGeom prst="rect">
            <a:avLst/>
          </a:prstGeom>
        </p:spPr>
        <p:txBody>
          <a:bodyPr wrap="square">
            <a:spAutoFit/>
          </a:bodyPr>
          <a:lstStyle/>
          <a:p>
            <a:pPr algn="just"/>
            <a:r>
              <a:rPr lang="en-US" dirty="0"/>
              <a:t>HTML, </a:t>
            </a:r>
            <a:r>
              <a:rPr lang="en-US" dirty="0" err="1"/>
              <a:t>HyperText</a:t>
            </a:r>
            <a:r>
              <a:rPr lang="en-US" dirty="0"/>
              <a:t> Markup Language, is the most common format to use when we want users to interact with our server via a web browser. It was created to structure web content. Web browsers are built to display HTML content, as well as any styles we add with CSS, another front-end web technology that allows us to change the aesthetics of our website</a:t>
            </a:r>
            <a:endParaRPr lang="en-ZA" dirty="0"/>
          </a:p>
        </p:txBody>
      </p:sp>
      <p:sp>
        <p:nvSpPr>
          <p:cNvPr id="5" name="Rectangle 4"/>
          <p:cNvSpPr/>
          <p:nvPr/>
        </p:nvSpPr>
        <p:spPr>
          <a:xfrm>
            <a:off x="757646" y="3257069"/>
            <a:ext cx="10554788" cy="369332"/>
          </a:xfrm>
          <a:prstGeom prst="rect">
            <a:avLst/>
          </a:prstGeom>
        </p:spPr>
        <p:txBody>
          <a:bodyPr wrap="square">
            <a:spAutoFit/>
          </a:bodyPr>
          <a:lstStyle/>
          <a:p>
            <a:r>
              <a:rPr lang="en-US" dirty="0" smtClean="0"/>
              <a:t>Modify </a:t>
            </a:r>
            <a:r>
              <a:rPr lang="en-US" dirty="0"/>
              <a:t>the </a:t>
            </a:r>
            <a:r>
              <a:rPr lang="en-US" dirty="0" err="1"/>
              <a:t>requestListener</a:t>
            </a:r>
            <a:r>
              <a:rPr lang="en-US" dirty="0"/>
              <a:t>() function to return the appropriate Content-Type header for an HTML response</a:t>
            </a:r>
            <a:endParaRPr lang="en-ZA" dirty="0"/>
          </a:p>
        </p:txBody>
      </p:sp>
      <p:sp>
        <p:nvSpPr>
          <p:cNvPr id="8" name="Rectangle 2"/>
          <p:cNvSpPr>
            <a:spLocks noChangeArrowheads="1"/>
          </p:cNvSpPr>
          <p:nvPr/>
        </p:nvSpPr>
        <p:spPr bwMode="auto">
          <a:xfrm>
            <a:off x="2429691" y="3626401"/>
            <a:ext cx="6701245" cy="110799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i="0" u="none" strike="noStrike" cap="none" normalizeH="0" baseline="0" dirty="0" err="1" smtClean="0">
                <a:ln>
                  <a:noFill/>
                </a:ln>
                <a:solidFill>
                  <a:srgbClr val="666A71"/>
                </a:solidFill>
                <a:effectLst/>
                <a:latin typeface="Consolas" panose="020B0609020204030204" pitchFamily="49" charset="0"/>
              </a:rPr>
              <a:t>.</a:t>
            </a:r>
            <a:r>
              <a:rPr kumimoji="0" lang="en-US" altLang="en-US" sz="160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i="0" u="none" strike="noStrike" cap="none" normalizeH="0" baseline="0" dirty="0" smtClean="0">
                <a:ln>
                  <a:noFill/>
                </a:ln>
                <a:solidFill>
                  <a:srgbClr val="666A71"/>
                </a:solidFill>
                <a:effectLst/>
                <a:latin typeface="Consolas" panose="020B0609020204030204" pitchFamily="49" charset="0"/>
              </a:rPr>
              <a:t>(</a:t>
            </a:r>
            <a:r>
              <a:rPr kumimoji="0" lang="en-US" altLang="en-US" sz="160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i="0" u="none" strike="noStrike" cap="none" normalizeH="0" baseline="0" dirty="0" smtClean="0">
                <a:ln>
                  <a:noFill/>
                </a:ln>
                <a:solidFill>
                  <a:srgbClr val="666A71"/>
                </a:solidFill>
                <a:effectLst/>
                <a:latin typeface="Consolas" panose="020B0609020204030204" pitchFamily="49" charset="0"/>
              </a:rPr>
              <a:t>,</a:t>
            </a:r>
            <a:r>
              <a:rPr kumimoji="0" lang="en-US" altLang="en-US" sz="1600" i="0" u="none" strike="noStrike" cap="none" normalizeH="0" baseline="0" dirty="0" smtClean="0">
                <a:ln>
                  <a:noFill/>
                </a:ln>
                <a:solidFill>
                  <a:srgbClr val="545454"/>
                </a:solidFill>
                <a:effectLst/>
                <a:latin typeface="Consolas" panose="020B0609020204030204" pitchFamily="49" charset="0"/>
              </a:rPr>
              <a:t> </a:t>
            </a:r>
            <a:r>
              <a:rPr kumimoji="0" lang="en-US" altLang="en-US" sz="1600" i="0" u="none" strike="noStrike" cap="none" normalizeH="0" baseline="0" dirty="0" smtClean="0">
                <a:ln>
                  <a:noFill/>
                </a:ln>
                <a:solidFill>
                  <a:srgbClr val="08966B"/>
                </a:solidFill>
                <a:effectLst/>
                <a:latin typeface="Consolas" panose="020B0609020204030204" pitchFamily="49" charset="0"/>
              </a:rPr>
              <a:t>"text/html"</a:t>
            </a:r>
            <a:r>
              <a:rPr kumimoji="0" lang="en-US" altLang="en-US" sz="1600" i="0" u="none" strike="noStrike" cap="none" normalizeH="0" baseline="0" dirty="0" smtClean="0">
                <a:ln>
                  <a:noFill/>
                </a:ln>
                <a:solidFill>
                  <a:srgbClr val="666A71"/>
                </a:solidFill>
                <a:effectLst/>
                <a:latin typeface="Consolas" panose="020B0609020204030204" pitchFamily="49" charset="0"/>
              </a:rPr>
              <a:t>);</a:t>
            </a:r>
            <a:r>
              <a:rPr kumimoji="0" lang="en-US" altLang="en-US" sz="160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7377596"/>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a:t>
            </a:r>
            <a:r>
              <a:rPr lang="en-US" b="1" dirty="0" smtClean="0"/>
              <a:t>2 </a:t>
            </a:r>
            <a:r>
              <a:rPr lang="en-US" b="1" dirty="0"/>
              <a:t>— Returning Different Types of </a:t>
            </a:r>
            <a:r>
              <a:rPr lang="en-US" b="1" dirty="0" smtClean="0"/>
              <a:t>Content: HTML Files</a:t>
            </a:r>
            <a:endParaRPr lang="en-US"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11" name="Rectangle 10"/>
          <p:cNvSpPr/>
          <p:nvPr/>
        </p:nvSpPr>
        <p:spPr>
          <a:xfrm>
            <a:off x="757646" y="1533194"/>
            <a:ext cx="9993085" cy="369332"/>
          </a:xfrm>
          <a:prstGeom prst="rect">
            <a:avLst/>
          </a:prstGeom>
        </p:spPr>
        <p:txBody>
          <a:bodyPr wrap="square">
            <a:spAutoFit/>
          </a:bodyPr>
          <a:lstStyle/>
          <a:p>
            <a:r>
              <a:rPr lang="en-US" dirty="0"/>
              <a:t>Now, let’s return HTML content to the user. Add the </a:t>
            </a:r>
            <a:r>
              <a:rPr lang="en-US" dirty="0" smtClean="0"/>
              <a:t>more code to your file </a:t>
            </a:r>
            <a:r>
              <a:rPr lang="en-US" dirty="0"/>
              <a:t>so it looks like </a:t>
            </a:r>
            <a:r>
              <a:rPr lang="en-US" dirty="0" smtClean="0"/>
              <a:t>this:</a:t>
            </a:r>
            <a:endParaRPr lang="en-ZA" dirty="0"/>
          </a:p>
        </p:txBody>
      </p:sp>
      <p:sp>
        <p:nvSpPr>
          <p:cNvPr id="12" name="Rectangle 3"/>
          <p:cNvSpPr>
            <a:spLocks noChangeArrowheads="1"/>
          </p:cNvSpPr>
          <p:nvPr/>
        </p:nvSpPr>
        <p:spPr bwMode="auto">
          <a:xfrm>
            <a:off x="1267098" y="2469070"/>
            <a:ext cx="9718765" cy="160043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"text/html"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`&lt;html&gt;&lt;body&gt;&lt;h1&gt;This is HTML&lt;/h1&gt;&lt;/body&gt;&lt;/html&gt;`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6136400"/>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67989" y="2076992"/>
            <a:ext cx="9248502" cy="1569660"/>
          </a:xfrm>
          <a:prstGeom prst="rect">
            <a:avLst/>
          </a:prstGeom>
          <a:noFill/>
        </p:spPr>
        <p:txBody>
          <a:bodyPr wrap="square" rtlCol="0">
            <a:spAutoFit/>
          </a:bodyPr>
          <a:lstStyle/>
          <a:p>
            <a:r>
              <a:rPr lang="en-US" sz="3200" dirty="0" smtClean="0"/>
              <a:t>Exercise: </a:t>
            </a:r>
          </a:p>
          <a:p>
            <a:r>
              <a:rPr lang="en-US" sz="3200" dirty="0" smtClean="0"/>
              <a:t>Create a basic http server that sends a JSON response. You can use a JSON object.</a:t>
            </a:r>
            <a:endParaRPr lang="en-ZA" sz="3200" dirty="0"/>
          </a:p>
        </p:txBody>
      </p:sp>
    </p:spTree>
    <p:extLst>
      <p:ext uri="{BB962C8B-B14F-4D97-AF65-F5344CB8AC3E}">
        <p14:creationId xmlns:p14="http://schemas.microsoft.com/office/powerpoint/2010/main" val="3740856478"/>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5" name="Rectangle 4"/>
          <p:cNvSpPr/>
          <p:nvPr/>
        </p:nvSpPr>
        <p:spPr>
          <a:xfrm>
            <a:off x="757646" y="1533194"/>
            <a:ext cx="10554788" cy="1477328"/>
          </a:xfrm>
          <a:prstGeom prst="rect">
            <a:avLst/>
          </a:prstGeom>
        </p:spPr>
        <p:txBody>
          <a:bodyPr wrap="square">
            <a:spAutoFit/>
          </a:bodyPr>
          <a:lstStyle/>
          <a:p>
            <a:pPr algn="just"/>
            <a:r>
              <a:rPr lang="en-US" dirty="0"/>
              <a:t>We can serve HTML as strings in Node.js to the user, but it’s preferable that we load HTML files and serve their content. This way, as the HTML file grows we don’t have to maintain long strings in our Node.js code, keeping it more concise and allowing us to work on each aspect of our website independently. This “separation of concerns” is common in many web development setups, so it’s good to know how to load HTML files to support it in Node.js</a:t>
            </a:r>
            <a:endParaRPr lang="en-ZA" dirty="0"/>
          </a:p>
        </p:txBody>
      </p:sp>
      <p:sp>
        <p:nvSpPr>
          <p:cNvPr id="6" name="Rectangle 5"/>
          <p:cNvSpPr/>
          <p:nvPr/>
        </p:nvSpPr>
        <p:spPr>
          <a:xfrm>
            <a:off x="757646" y="3253900"/>
            <a:ext cx="10398034" cy="646331"/>
          </a:xfrm>
          <a:prstGeom prst="rect">
            <a:avLst/>
          </a:prstGeom>
        </p:spPr>
        <p:txBody>
          <a:bodyPr wrap="square">
            <a:spAutoFit/>
          </a:bodyPr>
          <a:lstStyle/>
          <a:p>
            <a:r>
              <a:rPr lang="en-US" dirty="0"/>
              <a:t>To serve HTML files, we load the HTML file with the fs module and use its data when writing our HTTP response.</a:t>
            </a:r>
            <a:endParaRPr lang="en-ZA" dirty="0"/>
          </a:p>
        </p:txBody>
      </p:sp>
    </p:spTree>
    <p:extLst>
      <p:ext uri="{BB962C8B-B14F-4D97-AF65-F5344CB8AC3E}">
        <p14:creationId xmlns:p14="http://schemas.microsoft.com/office/powerpoint/2010/main" val="1720693491"/>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a:t>
            </a:r>
            <a:r>
              <a:rPr lang="en-US" b="1" dirty="0" smtClean="0"/>
              <a:t>HTML </a:t>
            </a:r>
            <a:r>
              <a:rPr lang="en-US" b="1" dirty="0"/>
              <a:t>Page From a </a:t>
            </a:r>
            <a:r>
              <a:rPr lang="en-US" b="1" dirty="0" smtClean="0"/>
              <a:t>File ( The Styling Details)</a:t>
            </a:r>
            <a:endParaRPr lang="en-US"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5" y="1533194"/>
            <a:ext cx="10711543" cy="369332"/>
          </a:xfrm>
          <a:prstGeom prst="rect">
            <a:avLst/>
          </a:prstGeom>
        </p:spPr>
        <p:txBody>
          <a:bodyPr wrap="square">
            <a:spAutoFit/>
          </a:bodyPr>
          <a:lstStyle/>
          <a:p>
            <a:r>
              <a:rPr lang="en-US" dirty="0"/>
              <a:t>First, we’ll create an HTML file that the web server will return. Create a new HTML file:</a:t>
            </a:r>
            <a:endParaRPr lang="en-ZA" dirty="0"/>
          </a:p>
        </p:txBody>
      </p:sp>
      <p:sp>
        <p:nvSpPr>
          <p:cNvPr id="8" name="Rectangle 1"/>
          <p:cNvSpPr>
            <a:spLocks noChangeArrowheads="1"/>
          </p:cNvSpPr>
          <p:nvPr/>
        </p:nvSpPr>
        <p:spPr bwMode="auto">
          <a:xfrm>
            <a:off x="679265" y="1484188"/>
            <a:ext cx="10789923" cy="467820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style</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margin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padding</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border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endParaRPr kumimoji="0" lang="en-US" altLang="en-US" sz="1600" b="0" i="0" u="none" strike="noStrike" cap="none" normalizeH="0" baseline="0" dirty="0" smtClean="0">
              <a:ln>
                <a:noFill/>
              </a:ln>
              <a:solidFill>
                <a:srgbClr val="545454"/>
              </a:solidFill>
              <a:effectLst/>
              <a:latin typeface="Consolas" panose="020B0609020204030204" pitchFamily="49" charset="0"/>
            </a:endParaRPr>
          </a:p>
          <a:p>
            <a:pPr lvl="1" eaLnBrk="0" fontAlgn="base" hangingPunct="0">
              <a:spcBef>
                <a:spcPct val="0"/>
              </a:spcBef>
              <a:spcAft>
                <a:spcPct val="0"/>
              </a:spcAft>
            </a:pPr>
            <a:r>
              <a:rPr kumimoji="0" lang="en-US" altLang="en-US" sz="1600" b="0" i="0" u="none" strike="noStrike" cap="none" normalizeH="0" baseline="0" dirty="0" smtClean="0">
                <a:ln>
                  <a:noFill/>
                </a:ln>
                <a:solidFill>
                  <a:srgbClr val="0069FF"/>
                </a:solidFill>
                <a:effectLst/>
                <a:latin typeface="Consolas" panose="020B0609020204030204" pitchFamily="49" charset="0"/>
              </a:rPr>
              <a:t>body</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width</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100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height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100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position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relative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background-color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rgb</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236</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152</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42</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endParaRPr kumimoji="0" lang="en-US" altLang="en-US" sz="1600" b="0" i="0" u="none" strike="noStrike" cap="none" normalizeH="0" baseline="0" dirty="0" smtClean="0">
              <a:ln>
                <a:noFill/>
              </a:ln>
              <a:solidFill>
                <a:srgbClr val="545454"/>
              </a:solidFill>
              <a:effectLst/>
              <a:latin typeface="Consolas" panose="020B0609020204030204" pitchFamily="49" charset="0"/>
            </a:endParaRPr>
          </a:p>
          <a:p>
            <a:pPr lvl="1" eaLnBrk="0" fontAlgn="base" hangingPunct="0">
              <a:spcBef>
                <a:spcPct val="0"/>
              </a:spcBef>
              <a:spcAft>
                <a:spcPct val="0"/>
              </a:spcAft>
            </a:pPr>
            <a:r>
              <a:rPr kumimoji="0" lang="en-US" altLang="en-US" sz="1600" b="0" i="0" u="none" strike="noStrike" cap="none" normalizeH="0" baseline="0" dirty="0" smtClean="0">
                <a:ln>
                  <a:noFill/>
                </a:ln>
                <a:solidFill>
                  <a:srgbClr val="0069FF"/>
                </a:solidFill>
                <a:effectLst/>
                <a:latin typeface="Consolas" panose="020B0609020204030204" pitchFamily="49" charset="0"/>
              </a:rPr>
              <a:t>.center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width</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100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height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50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margin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position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absolute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top</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50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left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50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transform</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E0276A"/>
                </a:solidFill>
                <a:effectLst/>
                <a:latin typeface="Consolas" panose="020B0609020204030204" pitchFamily="49" charset="0"/>
              </a:rPr>
              <a:t>translate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-50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-50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color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white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font-family</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"Trebuchet MS"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Helvetica</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sans-serif</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text-align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center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endParaRPr kumimoji="0" lang="en-US" altLang="en-US" sz="1600" b="0" i="0" u="none" strike="noStrike" cap="none" normalizeH="0" baseline="0" dirty="0" smtClean="0">
              <a:ln>
                <a:noFill/>
              </a:ln>
              <a:solidFill>
                <a:srgbClr val="545454"/>
              </a:solidFill>
              <a:effectLst/>
              <a:latin typeface="Consolas" panose="020B0609020204030204" pitchFamily="49" charset="0"/>
            </a:endParaRPr>
          </a:p>
          <a:p>
            <a:pPr lvl="1" eaLnBrk="0" fontAlgn="base" hangingPunct="0">
              <a:spcBef>
                <a:spcPct val="0"/>
              </a:spcBef>
              <a:spcAft>
                <a:spcPct val="0"/>
              </a:spcAft>
            </a:pPr>
            <a:r>
              <a:rPr kumimoji="0" lang="en-US" altLang="en-US" sz="1600" b="0" i="0" u="none" strike="noStrike" cap="none" normalizeH="0" baseline="0" dirty="0" smtClean="0">
                <a:ln>
                  <a:noFill/>
                </a:ln>
                <a:solidFill>
                  <a:srgbClr val="0069FF"/>
                </a:solidFill>
                <a:effectLst/>
                <a:latin typeface="Consolas" panose="020B0609020204030204" pitchFamily="49" charset="0"/>
              </a:rPr>
              <a:t>h1</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font-size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144</a:t>
            </a:r>
            <a:r>
              <a:rPr kumimoji="0" lang="en-US" altLang="en-US" sz="1600" b="0" i="0" u="none" strike="noStrike" cap="none" normalizeH="0" baseline="0" dirty="0" smtClean="0">
                <a:ln>
                  <a:noFill/>
                </a:ln>
                <a:solidFill>
                  <a:srgbClr val="545454"/>
                </a:solidFill>
                <a:effectLst/>
                <a:latin typeface="Consolas" panose="020B0609020204030204" pitchFamily="49" charset="0"/>
              </a:rPr>
              <a:t>px</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p</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font-size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64</a:t>
            </a:r>
            <a:r>
              <a:rPr kumimoji="0" lang="en-US" altLang="en-US" sz="1600" b="0" i="0" u="none" strike="noStrike" cap="none" normalizeH="0" baseline="0" dirty="0" smtClean="0">
                <a:ln>
                  <a:noFill/>
                </a:ln>
                <a:solidFill>
                  <a:srgbClr val="545454"/>
                </a:solidFill>
                <a:effectLst/>
                <a:latin typeface="Consolas" panose="020B0609020204030204" pitchFamily="49" charset="0"/>
              </a:rPr>
              <a:t>px</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style</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545454"/>
                </a:solidFill>
                <a:latin typeface="Consolas" panose="020B0609020204030204" pitchFamily="49" charset="0"/>
              </a:rPr>
              <a:t>…</a:t>
            </a:r>
            <a:endParaRPr kumimoji="0" lang="en-US" altLang="en-US" sz="1600" b="0" i="0" u="none" strike="noStrike" cap="none" normalizeH="0" baseline="0" dirty="0" smtClean="0">
              <a:ln>
                <a:noFill/>
              </a:ln>
              <a:solidFill>
                <a:srgbClr val="545454"/>
              </a:solidFill>
              <a:effectLst/>
              <a:latin typeface="Consolas" panose="020B0609020204030204" pitchFamily="49" charset="0"/>
            </a:endParaRPr>
          </a:p>
        </p:txBody>
      </p:sp>
    </p:spTree>
    <p:extLst>
      <p:ext uri="{BB962C8B-B14F-4D97-AF65-F5344CB8AC3E}">
        <p14:creationId xmlns:p14="http://schemas.microsoft.com/office/powerpoint/2010/main" val="3862514393"/>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a:t>
            </a:r>
            <a:r>
              <a:rPr lang="en-US" b="1" dirty="0" smtClean="0"/>
              <a:t>HTML </a:t>
            </a:r>
            <a:r>
              <a:rPr lang="en-US" b="1" dirty="0"/>
              <a:t>Page From a </a:t>
            </a:r>
            <a:r>
              <a:rPr lang="en-US" b="1" dirty="0" smtClean="0"/>
              <a:t>File (The Markup)</a:t>
            </a:r>
            <a:endParaRPr lang="en-US"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5" y="1533194"/>
            <a:ext cx="10711543" cy="369332"/>
          </a:xfrm>
          <a:prstGeom prst="rect">
            <a:avLst/>
          </a:prstGeom>
        </p:spPr>
        <p:txBody>
          <a:bodyPr wrap="square">
            <a:spAutoFit/>
          </a:bodyPr>
          <a:lstStyle/>
          <a:p>
            <a:r>
              <a:rPr lang="en-US" dirty="0"/>
              <a:t>First, we’ll create an HTML file that the web server will return. Create a new HTML file:</a:t>
            </a:r>
            <a:endParaRPr lang="en-ZA" dirty="0"/>
          </a:p>
        </p:txBody>
      </p:sp>
      <p:sp>
        <p:nvSpPr>
          <p:cNvPr id="8" name="Rectangle 1"/>
          <p:cNvSpPr>
            <a:spLocks noChangeArrowheads="1"/>
          </p:cNvSpPr>
          <p:nvPr/>
        </p:nvSpPr>
        <p:spPr bwMode="auto">
          <a:xfrm>
            <a:off x="1436912" y="1902526"/>
            <a:ext cx="6975568" cy="203132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body</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div </a:t>
            </a:r>
            <a:r>
              <a:rPr kumimoji="0" lang="en-US" altLang="en-US" sz="1600" b="0" i="0" u="none" strike="noStrike" cap="none" normalizeH="0" baseline="0" dirty="0" smtClean="0">
                <a:ln>
                  <a:noFill/>
                </a:ln>
                <a:solidFill>
                  <a:srgbClr val="08966B"/>
                </a:solidFill>
                <a:effectLst/>
                <a:latin typeface="Consolas" panose="020B0609020204030204" pitchFamily="49" charset="0"/>
              </a:rPr>
              <a:t>class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E0276A"/>
                </a:solidFill>
                <a:effectLst/>
                <a:latin typeface="Consolas" panose="020B0609020204030204" pitchFamily="49" charset="0"/>
              </a:rPr>
              <a:t>center</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h1</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Hello Again!</a:t>
            </a: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h1</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p</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This is served from a file</a:t>
            </a: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p</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div</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body</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545454"/>
                </a:solidFill>
                <a:latin typeface="Consolas" panose="020B0609020204030204" pitchFamily="49" charset="0"/>
              </a:rPr>
              <a:t>…</a:t>
            </a:r>
            <a:endParaRPr kumimoji="0" lang="en-US" altLang="en-US" sz="1600" b="0" i="0" u="none" strike="noStrike" cap="none" normalizeH="0" baseline="0" dirty="0" smtClean="0">
              <a:ln>
                <a:noFill/>
              </a:ln>
              <a:solidFill>
                <a:srgbClr val="545454"/>
              </a:solidFill>
              <a:effectLst/>
              <a:latin typeface="Consolas" panose="020B0609020204030204" pitchFamily="49" charset="0"/>
            </a:endParaRPr>
          </a:p>
        </p:txBody>
      </p:sp>
      <p:sp>
        <p:nvSpPr>
          <p:cNvPr id="3" name="Rectangle 2"/>
          <p:cNvSpPr/>
          <p:nvPr/>
        </p:nvSpPr>
        <p:spPr>
          <a:xfrm>
            <a:off x="757645" y="4251122"/>
            <a:ext cx="10868298" cy="1200329"/>
          </a:xfrm>
          <a:prstGeom prst="rect">
            <a:avLst/>
          </a:prstGeom>
        </p:spPr>
        <p:txBody>
          <a:bodyPr wrap="square">
            <a:spAutoFit/>
          </a:bodyPr>
          <a:lstStyle/>
          <a:p>
            <a:pPr algn="just"/>
            <a:r>
              <a:rPr lang="en-US" dirty="0"/>
              <a:t>This single webpage shows two lines of text: Hello Again! and This is served from a file. The lines appear in the center of the page, one above each other. The first line of text is displayed in a heading, meaning it would be large. The second line of text will appear slightly smaller. All the text will appear white and the webpage has an orange background.</a:t>
            </a:r>
            <a:endParaRPr lang="en-ZA" dirty="0"/>
          </a:p>
        </p:txBody>
      </p:sp>
    </p:spTree>
    <p:extLst>
      <p:ext uri="{BB962C8B-B14F-4D97-AF65-F5344CB8AC3E}">
        <p14:creationId xmlns:p14="http://schemas.microsoft.com/office/powerpoint/2010/main" val="2726931559"/>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126369" cy="369332"/>
          </a:xfrm>
          <a:prstGeom prst="rect">
            <a:avLst/>
          </a:prstGeom>
          <a:noFill/>
        </p:spPr>
        <p:txBody>
          <a:bodyPr wrap="none" rtlCol="0">
            <a:spAutoFit/>
          </a:bodyPr>
          <a:lstStyle/>
          <a:p>
            <a:r>
              <a:rPr lang="en-US" b="1" dirty="0" smtClean="0"/>
              <a:t>Overview of the HTTP Protocol</a:t>
            </a:r>
            <a:endParaRPr lang="en-ZA"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11" name="Rectangle 10"/>
          <p:cNvSpPr/>
          <p:nvPr/>
        </p:nvSpPr>
        <p:spPr>
          <a:xfrm>
            <a:off x="836014" y="1533194"/>
            <a:ext cx="10567859" cy="1200329"/>
          </a:xfrm>
          <a:prstGeom prst="rect">
            <a:avLst/>
          </a:prstGeom>
        </p:spPr>
        <p:txBody>
          <a:bodyPr wrap="square">
            <a:spAutoFit/>
          </a:bodyPr>
          <a:lstStyle/>
          <a:p>
            <a:pPr algn="just"/>
            <a:r>
              <a:rPr lang="en-US" dirty="0"/>
              <a:t>HTTP is a protocol which allows the fetching of resources, such as HTML documents. It is the foundation of any data exchange on the Web and it is a client-server protocol, which means requests are initiated by the recipient, usually the Web browser. A complete document is reconstructed from the different sub-documents fetched, for instance text, layout description, images, videos, scripts, and more</a:t>
            </a:r>
            <a:endParaRPr lang="en-ZA" dirty="0"/>
          </a:p>
        </p:txBody>
      </p:sp>
      <p:sp>
        <p:nvSpPr>
          <p:cNvPr id="12" name="Rectangle 11"/>
          <p:cNvSpPr/>
          <p:nvPr/>
        </p:nvSpPr>
        <p:spPr>
          <a:xfrm>
            <a:off x="836014" y="2985288"/>
            <a:ext cx="10476419" cy="923330"/>
          </a:xfrm>
          <a:prstGeom prst="rect">
            <a:avLst/>
          </a:prstGeom>
        </p:spPr>
        <p:txBody>
          <a:bodyPr wrap="square">
            <a:spAutoFit/>
          </a:bodyPr>
          <a:lstStyle/>
          <a:p>
            <a:pPr algn="just"/>
            <a:r>
              <a:rPr lang="en-US" dirty="0"/>
              <a:t>Clients and servers communicate by exchanging individual messages (as opposed to a stream of data). The messages sent by the client, usually a Web browser, are called requests and the messages sent by the server as an answer are called responses.</a:t>
            </a:r>
            <a:endParaRPr lang="en-ZA" dirty="0"/>
          </a:p>
        </p:txBody>
      </p:sp>
      <p:sp>
        <p:nvSpPr>
          <p:cNvPr id="13" name="Rectangle 12"/>
          <p:cNvSpPr/>
          <p:nvPr/>
        </p:nvSpPr>
        <p:spPr>
          <a:xfrm>
            <a:off x="836015" y="4122059"/>
            <a:ext cx="10567858" cy="646331"/>
          </a:xfrm>
          <a:prstGeom prst="rect">
            <a:avLst/>
          </a:prstGeom>
        </p:spPr>
        <p:txBody>
          <a:bodyPr wrap="square">
            <a:spAutoFit/>
          </a:bodyPr>
          <a:lstStyle/>
          <a:p>
            <a:pPr algn="just"/>
            <a:r>
              <a:rPr lang="en-US" dirty="0"/>
              <a:t>HTTP is an extensible protocol that is easy to use. The client-server structure, combined with the ability to simply add headers, allows HTTP to advance along with the extended capabilities of the Web.</a:t>
            </a:r>
            <a:endParaRPr lang="en-ZA" dirty="0"/>
          </a:p>
        </p:txBody>
      </p:sp>
    </p:spTree>
    <p:extLst>
      <p:ext uri="{BB962C8B-B14F-4D97-AF65-F5344CB8AC3E}">
        <p14:creationId xmlns:p14="http://schemas.microsoft.com/office/powerpoint/2010/main" val="457036395"/>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3" name="Rectangle 2"/>
          <p:cNvSpPr/>
          <p:nvPr/>
        </p:nvSpPr>
        <p:spPr>
          <a:xfrm>
            <a:off x="757645" y="1730406"/>
            <a:ext cx="8765177" cy="369332"/>
          </a:xfrm>
          <a:prstGeom prst="rect">
            <a:avLst/>
          </a:prstGeom>
        </p:spPr>
        <p:txBody>
          <a:bodyPr wrap="square">
            <a:spAutoFit/>
          </a:bodyPr>
          <a:lstStyle/>
          <a:p>
            <a:r>
              <a:rPr lang="en-US" dirty="0"/>
              <a:t>As we have to read a file, let’s begin by importing the fs </a:t>
            </a:r>
            <a:r>
              <a:rPr lang="en-US" dirty="0" smtClean="0"/>
              <a:t>module. </a:t>
            </a:r>
            <a:endParaRPr lang="en-ZA" dirty="0"/>
          </a:p>
        </p:txBody>
      </p:sp>
      <p:sp>
        <p:nvSpPr>
          <p:cNvPr id="8" name="Rectangle 2"/>
          <p:cNvSpPr>
            <a:spLocks noChangeArrowheads="1"/>
          </p:cNvSpPr>
          <p:nvPr/>
        </p:nvSpPr>
        <p:spPr bwMode="auto">
          <a:xfrm>
            <a:off x="2312125" y="2247941"/>
            <a:ext cx="4950823" cy="61555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http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E0276A"/>
                </a:solidFill>
                <a:effectLst/>
                <a:latin typeface="Consolas" panose="020B0609020204030204" pitchFamily="49" charset="0"/>
              </a:rPr>
              <a:t>require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"http"</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fs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E0276A"/>
                </a:solidFill>
                <a:effectLst/>
                <a:latin typeface="Consolas" panose="020B0609020204030204" pitchFamily="49" charset="0"/>
              </a:rPr>
              <a:t>require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'fs'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promises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757645" y="3011697"/>
            <a:ext cx="11051178" cy="923330"/>
          </a:xfrm>
          <a:prstGeom prst="rect">
            <a:avLst/>
          </a:prstGeom>
        </p:spPr>
        <p:txBody>
          <a:bodyPr wrap="square">
            <a:spAutoFit/>
          </a:bodyPr>
          <a:lstStyle/>
          <a:p>
            <a:r>
              <a:rPr lang="en-US" dirty="0"/>
              <a:t>This module contains a </a:t>
            </a:r>
            <a:r>
              <a:rPr lang="en-US" dirty="0" err="1"/>
              <a:t>readFile</a:t>
            </a:r>
            <a:r>
              <a:rPr lang="en-US" dirty="0"/>
              <a:t>() function that we’ll use to load the HTML file in place. We import the promise variant in keeping with modern JavaScript best practices. We use promises as its syntactically more succinct than callbacks, which we would have to use if we assigned fs to just require('fs')</a:t>
            </a:r>
            <a:endParaRPr lang="en-ZA" dirty="0"/>
          </a:p>
        </p:txBody>
      </p:sp>
    </p:spTree>
    <p:extLst>
      <p:ext uri="{BB962C8B-B14F-4D97-AF65-F5344CB8AC3E}">
        <p14:creationId xmlns:p14="http://schemas.microsoft.com/office/powerpoint/2010/main" val="182440474"/>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5246" y="1179557"/>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5" name="Rectangle 4"/>
          <p:cNvSpPr/>
          <p:nvPr/>
        </p:nvSpPr>
        <p:spPr>
          <a:xfrm>
            <a:off x="605246" y="1533194"/>
            <a:ext cx="10798628" cy="646331"/>
          </a:xfrm>
          <a:prstGeom prst="rect">
            <a:avLst/>
          </a:prstGeom>
        </p:spPr>
        <p:txBody>
          <a:bodyPr wrap="square">
            <a:spAutoFit/>
          </a:bodyPr>
          <a:lstStyle/>
          <a:p>
            <a:r>
              <a:rPr lang="en-US" dirty="0"/>
              <a:t>We want our HTML file to be read when a user requests our system. Let’s begin by modifying </a:t>
            </a:r>
            <a:r>
              <a:rPr lang="en-US" dirty="0" err="1"/>
              <a:t>requestListener</a:t>
            </a:r>
            <a:r>
              <a:rPr lang="en-US" dirty="0"/>
              <a:t>() to read the file:</a:t>
            </a:r>
            <a:endParaRPr lang="en-ZA" dirty="0"/>
          </a:p>
        </p:txBody>
      </p:sp>
      <p:sp>
        <p:nvSpPr>
          <p:cNvPr id="6" name="Rectangle 2"/>
          <p:cNvSpPr>
            <a:spLocks noChangeArrowheads="1"/>
          </p:cNvSpPr>
          <p:nvPr/>
        </p:nvSpPr>
        <p:spPr bwMode="auto">
          <a:xfrm>
            <a:off x="1885406" y="2744097"/>
            <a:ext cx="6344194" cy="135421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fs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readFile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__</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dirname</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"/index.html"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p:nvPr/>
        </p:nvSpPr>
        <p:spPr>
          <a:xfrm>
            <a:off x="605246" y="4311221"/>
            <a:ext cx="10707188" cy="923330"/>
          </a:xfrm>
          <a:prstGeom prst="rect">
            <a:avLst/>
          </a:prstGeom>
        </p:spPr>
        <p:txBody>
          <a:bodyPr wrap="square">
            <a:spAutoFit/>
          </a:bodyPr>
          <a:lstStyle/>
          <a:p>
            <a:r>
              <a:rPr lang="en-US" dirty="0"/>
              <a:t>We use the </a:t>
            </a:r>
            <a:r>
              <a:rPr lang="en-US" dirty="0" err="1"/>
              <a:t>fs.readFile</a:t>
            </a:r>
            <a:r>
              <a:rPr lang="en-US" dirty="0"/>
              <a:t>() method to load the file. Its argument has __</a:t>
            </a:r>
            <a:r>
              <a:rPr lang="en-US" dirty="0" err="1"/>
              <a:t>dirname</a:t>
            </a:r>
            <a:r>
              <a:rPr lang="en-US" dirty="0"/>
              <a:t> + "/index.html". The special variable __</a:t>
            </a:r>
            <a:r>
              <a:rPr lang="en-US" dirty="0" err="1"/>
              <a:t>dirname</a:t>
            </a:r>
            <a:r>
              <a:rPr lang="en-US" dirty="0"/>
              <a:t> has the absolute path of where the Node.js code is being run. We then append /index.html so we can load the HTML file we created earlier.</a:t>
            </a:r>
            <a:endParaRPr lang="en-ZA" dirty="0"/>
          </a:p>
        </p:txBody>
      </p:sp>
    </p:spTree>
    <p:extLst>
      <p:ext uri="{BB962C8B-B14F-4D97-AF65-F5344CB8AC3E}">
        <p14:creationId xmlns:p14="http://schemas.microsoft.com/office/powerpoint/2010/main" val="2203761248"/>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6" y="1533194"/>
            <a:ext cx="4776051" cy="369332"/>
          </a:xfrm>
          <a:prstGeom prst="rect">
            <a:avLst/>
          </a:prstGeom>
        </p:spPr>
        <p:txBody>
          <a:bodyPr wrap="none">
            <a:spAutoFit/>
          </a:bodyPr>
          <a:lstStyle/>
          <a:p>
            <a:r>
              <a:rPr lang="en-US" dirty="0"/>
              <a:t>Now let’s return the HTML page once it’s loaded:</a:t>
            </a:r>
            <a:endParaRPr lang="en-ZA" dirty="0"/>
          </a:p>
        </p:txBody>
      </p:sp>
      <p:sp>
        <p:nvSpPr>
          <p:cNvPr id="3" name="Rectangle 1"/>
          <p:cNvSpPr>
            <a:spLocks noChangeArrowheads="1"/>
          </p:cNvSpPr>
          <p:nvPr/>
        </p:nvSpPr>
        <p:spPr bwMode="auto">
          <a:xfrm>
            <a:off x="757646" y="2163783"/>
            <a:ext cx="9028113" cy="160043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fs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readFile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__</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dirname</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"/index.html"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E0276A"/>
                </a:solidFill>
                <a:effectLst/>
                <a:latin typeface="Consolas" panose="020B0609020204030204" pitchFamily="49" charset="0"/>
              </a:rPr>
              <a:t>then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contents </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"text/html"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contents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		})</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	};</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7954877"/>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5" y="1626887"/>
            <a:ext cx="10711543" cy="1754326"/>
          </a:xfrm>
          <a:prstGeom prst="rect">
            <a:avLst/>
          </a:prstGeom>
        </p:spPr>
        <p:txBody>
          <a:bodyPr wrap="square">
            <a:spAutoFit/>
          </a:bodyPr>
          <a:lstStyle/>
          <a:p>
            <a:r>
              <a:rPr lang="en-US" dirty="0"/>
              <a:t>If the </a:t>
            </a:r>
            <a:r>
              <a:rPr lang="en-US" dirty="0" err="1"/>
              <a:t>fs.readFile</a:t>
            </a:r>
            <a:r>
              <a:rPr lang="en-US" dirty="0"/>
              <a:t>() promise successfully resolves, it will return its data. We use the then() method to handle this case. The contents parameter contains the HTML file’s data.</a:t>
            </a:r>
          </a:p>
          <a:p>
            <a:endParaRPr lang="en-US" dirty="0"/>
          </a:p>
          <a:p>
            <a:r>
              <a:rPr lang="en-US" dirty="0"/>
              <a:t>We first set the Content-Type header to text/html to tell the client that we are returning HTML data. We then write the status code to indicate the request was successful. We finally send the client the HTML page we loaded, with the data in the contents variable</a:t>
            </a:r>
            <a:endParaRPr lang="en-ZA" dirty="0"/>
          </a:p>
        </p:txBody>
      </p:sp>
      <p:sp>
        <p:nvSpPr>
          <p:cNvPr id="3" name="Rectangle 2"/>
          <p:cNvSpPr/>
          <p:nvPr/>
        </p:nvSpPr>
        <p:spPr>
          <a:xfrm>
            <a:off x="757644" y="3579785"/>
            <a:ext cx="10554789" cy="646331"/>
          </a:xfrm>
          <a:prstGeom prst="rect">
            <a:avLst/>
          </a:prstGeom>
        </p:spPr>
        <p:txBody>
          <a:bodyPr wrap="square">
            <a:spAutoFit/>
          </a:bodyPr>
          <a:lstStyle/>
          <a:p>
            <a:r>
              <a:rPr lang="en-US"/>
              <a:t>The </a:t>
            </a:r>
            <a:r>
              <a:rPr lang="en-US" dirty="0" err="1"/>
              <a:t>fs.readFile</a:t>
            </a:r>
            <a:r>
              <a:rPr lang="en-US" dirty="0"/>
              <a:t>() method can fail at times, so we should handle this case when we get an error. Add this to the </a:t>
            </a:r>
            <a:r>
              <a:rPr lang="en-US" dirty="0" err="1"/>
              <a:t>requestListener</a:t>
            </a:r>
            <a:r>
              <a:rPr lang="en-US" dirty="0"/>
              <a:t>() function:</a:t>
            </a:r>
            <a:endParaRPr lang="en-ZA" dirty="0"/>
          </a:p>
        </p:txBody>
      </p:sp>
    </p:spTree>
    <p:extLst>
      <p:ext uri="{BB962C8B-B14F-4D97-AF65-F5344CB8AC3E}">
        <p14:creationId xmlns:p14="http://schemas.microsoft.com/office/powerpoint/2010/main" val="2299169117"/>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a:spLocks noChangeArrowheads="1"/>
          </p:cNvSpPr>
          <p:nvPr/>
        </p:nvSpPr>
        <p:spPr bwMode="auto">
          <a:xfrm>
            <a:off x="1685493" y="1410084"/>
            <a:ext cx="7008329" cy="381642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err="1" smtClean="0">
                <a:ln>
                  <a:noFill/>
                </a:ln>
                <a:solidFill>
                  <a:srgbClr val="545454"/>
                </a:solidFill>
                <a:effectLst/>
                <a:latin typeface="Consolas" panose="020B0609020204030204" pitchFamily="49" charset="0"/>
              </a:rPr>
              <a:t>fs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readFile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__</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dirname</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"/index.html"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E0276A"/>
                </a:solidFill>
                <a:effectLst/>
                <a:latin typeface="Consolas" panose="020B0609020204030204" pitchFamily="49" charset="0"/>
              </a:rPr>
              <a:t>then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contents </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"text/html"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contents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E0276A"/>
                </a:solidFill>
                <a:effectLst/>
                <a:latin typeface="Consolas" panose="020B0609020204030204" pitchFamily="49" charset="0"/>
              </a:rPr>
              <a:t>catch</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err </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500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err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return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865220" y="5264766"/>
            <a:ext cx="10914401" cy="923330"/>
          </a:xfrm>
          <a:prstGeom prst="rect">
            <a:avLst/>
          </a:prstGeom>
        </p:spPr>
        <p:txBody>
          <a:bodyPr wrap="square">
            <a:spAutoFit/>
          </a:bodyPr>
          <a:lstStyle/>
          <a:p>
            <a:r>
              <a:rPr lang="en-US" dirty="0"/>
              <a:t>When a promise encounters an error, it is rejected. We handle that case with the catch() method. It accepts the error that </a:t>
            </a:r>
            <a:r>
              <a:rPr lang="en-US" dirty="0" err="1"/>
              <a:t>fs.readFile</a:t>
            </a:r>
            <a:r>
              <a:rPr lang="en-US" dirty="0"/>
              <a:t>() returns, sets the status code to 500 signifying that an internal error was encountered, and returns the error to the user.</a:t>
            </a:r>
            <a:endParaRPr lang="en-ZA" dirty="0"/>
          </a:p>
        </p:txBody>
      </p:sp>
    </p:spTree>
    <p:extLst>
      <p:ext uri="{BB962C8B-B14F-4D97-AF65-F5344CB8AC3E}">
        <p14:creationId xmlns:p14="http://schemas.microsoft.com/office/powerpoint/2010/main" val="2513491919"/>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6" y="1533194"/>
            <a:ext cx="10554788" cy="369332"/>
          </a:xfrm>
          <a:prstGeom prst="rect">
            <a:avLst/>
          </a:prstGeom>
        </p:spPr>
        <p:txBody>
          <a:bodyPr wrap="square">
            <a:spAutoFit/>
          </a:bodyPr>
          <a:lstStyle/>
          <a:p>
            <a:r>
              <a:rPr lang="en-US" dirty="0"/>
              <a:t>In the web browser, visit http://localhost:8000. You will see this page:</a:t>
            </a:r>
            <a:endParaRPr lang="en-ZA" dirty="0"/>
          </a:p>
        </p:txBody>
      </p:sp>
      <p:pic>
        <p:nvPicPr>
          <p:cNvPr id="25602" name="Picture 2" descr="Image of HTML page loaded from a file in Node.j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245" y="1902526"/>
            <a:ext cx="6943989" cy="3819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286934"/>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4 — Managing Routes Using an HTTP Request Object</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5" y="1533194"/>
            <a:ext cx="10685417" cy="3139321"/>
          </a:xfrm>
          <a:prstGeom prst="rect">
            <a:avLst/>
          </a:prstGeom>
        </p:spPr>
        <p:txBody>
          <a:bodyPr wrap="square">
            <a:spAutoFit/>
          </a:bodyPr>
          <a:lstStyle/>
          <a:p>
            <a:r>
              <a:rPr lang="en-US" dirty="0"/>
              <a:t>Most websites we visit or APIs we use usually have more than one endpoint so we can access various resources. A good example would be a book management system, one that might be used in a library. It would not only need to manage book data, but it would also manage author data for cataloguing and searching convenience.</a:t>
            </a:r>
          </a:p>
          <a:p>
            <a:endParaRPr lang="en-US" dirty="0"/>
          </a:p>
          <a:p>
            <a:r>
              <a:rPr lang="en-US" dirty="0"/>
              <a:t>Even though the data for books and authors are related, they are two different objects. In these cases, software developers usually code each object on different endpoints as a way to indicate to the API user what kind of data they are interacting with.</a:t>
            </a:r>
          </a:p>
          <a:p>
            <a:endParaRPr lang="en-US" dirty="0"/>
          </a:p>
          <a:p>
            <a:r>
              <a:rPr lang="en-US" dirty="0"/>
              <a:t>Let’s create a new server for a small library, which will return two different types of data. If the user goes to our server’s address at /books, they will receive a list of books in JSON. If they go to /authors, they will receive a list of author information in JSON.</a:t>
            </a:r>
            <a:endParaRPr lang="en-ZA" dirty="0"/>
          </a:p>
        </p:txBody>
      </p:sp>
    </p:spTree>
    <p:extLst>
      <p:ext uri="{BB962C8B-B14F-4D97-AF65-F5344CB8AC3E}">
        <p14:creationId xmlns:p14="http://schemas.microsoft.com/office/powerpoint/2010/main" val="1217992113"/>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4 — Managing Routes Using an HTTP Request Object</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5" y="1533194"/>
            <a:ext cx="10685417" cy="369332"/>
          </a:xfrm>
          <a:prstGeom prst="rect">
            <a:avLst/>
          </a:prstGeom>
        </p:spPr>
        <p:txBody>
          <a:bodyPr wrap="square">
            <a:spAutoFit/>
          </a:bodyPr>
          <a:lstStyle/>
          <a:p>
            <a:r>
              <a:rPr lang="en-US" dirty="0" smtClean="0"/>
              <a:t>Suppose we have two JS objects:</a:t>
            </a:r>
            <a:endParaRPr lang="en-ZA" dirty="0"/>
          </a:p>
        </p:txBody>
      </p:sp>
      <p:sp>
        <p:nvSpPr>
          <p:cNvPr id="3" name="Rectangle 1"/>
          <p:cNvSpPr>
            <a:spLocks noChangeArrowheads="1"/>
          </p:cNvSpPr>
          <p:nvPr/>
        </p:nvSpPr>
        <p:spPr bwMode="auto">
          <a:xfrm>
            <a:off x="432610" y="2099738"/>
            <a:ext cx="11335486" cy="138499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400" b="0" i="0" u="none" strike="noStrike" cap="none" normalizeH="0" baseline="0" dirty="0" smtClean="0">
                <a:ln>
                  <a:noFill/>
                </a:ln>
                <a:solidFill>
                  <a:srgbClr val="545454"/>
                </a:solidFill>
                <a:effectLst/>
                <a:latin typeface="Consolas" panose="020B0609020204030204" pitchFamily="49" charset="0"/>
              </a:rPr>
              <a:t> books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JSON</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stringify</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title</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"The Alchemist"</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author</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"Paulo Coelho"</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year</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225196"/>
                </a:solidFill>
                <a:effectLst/>
                <a:latin typeface="Consolas" panose="020B0609020204030204" pitchFamily="49" charset="0"/>
              </a:rPr>
              <a:t>1988</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title</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"The Prophet"</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author</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"Kahlil Gibran"</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year</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225196"/>
                </a:solidFill>
                <a:effectLst/>
                <a:latin typeface="Consolas" panose="020B0609020204030204" pitchFamily="49" charset="0"/>
              </a:rPr>
              <a:t>1923</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400" b="0" i="0" u="none" strike="noStrike" cap="none" normalizeH="0" baseline="0" dirty="0" smtClean="0">
                <a:ln>
                  <a:noFill/>
                </a:ln>
                <a:solidFill>
                  <a:srgbClr val="545454"/>
                </a:solidFill>
                <a:effectLst/>
                <a:latin typeface="Consolas" panose="020B0609020204030204" pitchFamily="49" charset="0"/>
              </a:rPr>
              <a:t> authors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JSON</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stringify</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name</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"Paulo Coelho"</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countryOfBirth</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"Brazil"</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yearOfBirth</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225196"/>
                </a:solidFill>
                <a:effectLst/>
                <a:latin typeface="Consolas" panose="020B0609020204030204" pitchFamily="49" charset="0"/>
              </a:rPr>
              <a:t>1947</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name</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"Kahlil Gibran"</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countryOfBirth</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"Lebanon"</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yearOfBirth</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225196"/>
                </a:solidFill>
                <a:effectLst/>
                <a:latin typeface="Consolas" panose="020B0609020204030204" pitchFamily="49" charset="0"/>
              </a:rPr>
              <a:t>1883</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757644" y="3506208"/>
            <a:ext cx="11010451" cy="2308324"/>
          </a:xfrm>
          <a:prstGeom prst="rect">
            <a:avLst/>
          </a:prstGeom>
        </p:spPr>
        <p:txBody>
          <a:bodyPr wrap="square">
            <a:spAutoFit/>
          </a:bodyPr>
          <a:lstStyle/>
          <a:p>
            <a:r>
              <a:rPr lang="en-US" dirty="0"/>
              <a:t>The books variable is a string that contains JSON for an array of book objects. Each book has a title or name, an author, and the year it was published.</a:t>
            </a:r>
          </a:p>
          <a:p>
            <a:endParaRPr lang="en-US" dirty="0"/>
          </a:p>
          <a:p>
            <a:r>
              <a:rPr lang="en-US" dirty="0"/>
              <a:t>The authors variable is a string that contains the JSON for an array of author objects. Each author has a name, a country of birth, and their year of birth.</a:t>
            </a:r>
          </a:p>
          <a:p>
            <a:endParaRPr lang="en-US" dirty="0"/>
          </a:p>
          <a:p>
            <a:r>
              <a:rPr lang="en-US" dirty="0"/>
              <a:t>Now that we have the data our responses will return, let’s start modifying the </a:t>
            </a:r>
            <a:r>
              <a:rPr lang="en-US" dirty="0" err="1"/>
              <a:t>requestListener</a:t>
            </a:r>
            <a:r>
              <a:rPr lang="en-US" dirty="0"/>
              <a:t>() function to return them to the correct routes.</a:t>
            </a:r>
            <a:endParaRPr lang="en-ZA" dirty="0"/>
          </a:p>
        </p:txBody>
      </p:sp>
    </p:spTree>
    <p:extLst>
      <p:ext uri="{BB962C8B-B14F-4D97-AF65-F5344CB8AC3E}">
        <p14:creationId xmlns:p14="http://schemas.microsoft.com/office/powerpoint/2010/main" val="1892298686"/>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4 — Managing Routes Using an HTTP Request Object</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3" name="Rectangle 1"/>
          <p:cNvSpPr>
            <a:spLocks noChangeArrowheads="1"/>
          </p:cNvSpPr>
          <p:nvPr/>
        </p:nvSpPr>
        <p:spPr bwMode="auto">
          <a:xfrm>
            <a:off x="757646" y="2561498"/>
            <a:ext cx="6766560" cy="110799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"application/</a:t>
            </a:r>
            <a:r>
              <a:rPr kumimoji="0" lang="en-US" altLang="en-US" sz="1600" b="0" i="0" u="none" strike="noStrike" cap="none" normalizeH="0" baseline="0" dirty="0" err="1" smtClean="0">
                <a:ln>
                  <a:noFill/>
                </a:ln>
                <a:solidFill>
                  <a:srgbClr val="08966B"/>
                </a:solidFill>
                <a:effectLst/>
                <a:latin typeface="Consolas" panose="020B0609020204030204" pitchFamily="49" charset="0"/>
              </a:rPr>
              <a:t>json</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757646" y="1985554"/>
            <a:ext cx="2202847" cy="369332"/>
          </a:xfrm>
          <a:prstGeom prst="rect">
            <a:avLst/>
          </a:prstGeom>
          <a:noFill/>
        </p:spPr>
        <p:txBody>
          <a:bodyPr wrap="none" rtlCol="0">
            <a:spAutoFit/>
          </a:bodyPr>
          <a:lstStyle/>
          <a:p>
            <a:r>
              <a:rPr lang="en-US" i="1" dirty="0" smtClean="0"/>
              <a:t>Changing the header:</a:t>
            </a:r>
            <a:endParaRPr lang="en-ZA" i="1" dirty="0"/>
          </a:p>
        </p:txBody>
      </p:sp>
      <p:sp>
        <p:nvSpPr>
          <p:cNvPr id="8" name="Rectangle 7"/>
          <p:cNvSpPr/>
          <p:nvPr/>
        </p:nvSpPr>
        <p:spPr>
          <a:xfrm>
            <a:off x="757646" y="3876106"/>
            <a:ext cx="11033760" cy="646331"/>
          </a:xfrm>
          <a:prstGeom prst="rect">
            <a:avLst/>
          </a:prstGeom>
        </p:spPr>
        <p:txBody>
          <a:bodyPr wrap="square">
            <a:spAutoFit/>
          </a:bodyPr>
          <a:lstStyle/>
          <a:p>
            <a:r>
              <a:rPr lang="en-US" dirty="0"/>
              <a:t>Now, we want to return the right JSON depending on the URL path the user visits. Let’s create a switch statement on the request’s URL:</a:t>
            </a:r>
            <a:endParaRPr lang="en-ZA" dirty="0"/>
          </a:p>
        </p:txBody>
      </p:sp>
      <p:sp>
        <p:nvSpPr>
          <p:cNvPr id="10" name="Rectangle 3"/>
          <p:cNvSpPr>
            <a:spLocks noChangeArrowheads="1"/>
          </p:cNvSpPr>
          <p:nvPr/>
        </p:nvSpPr>
        <p:spPr bwMode="auto">
          <a:xfrm>
            <a:off x="757646" y="4522437"/>
            <a:ext cx="8020594" cy="135421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"application/</a:t>
            </a:r>
            <a:r>
              <a:rPr kumimoji="0" lang="en-US" altLang="en-US" sz="1600" b="0" i="0" u="none" strike="noStrike" cap="none" normalizeH="0" baseline="0" dirty="0" err="1" smtClean="0">
                <a:ln>
                  <a:noFill/>
                </a:ln>
                <a:solidFill>
                  <a:srgbClr val="08966B"/>
                </a:solidFill>
                <a:effectLst/>
                <a:latin typeface="Consolas" panose="020B0609020204030204" pitchFamily="49" charset="0"/>
              </a:rPr>
              <a:t>json</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switch</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url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6286210"/>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4 — Managing Routes Using an HTTP Request Object</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6" name="Rectangle 5"/>
          <p:cNvSpPr/>
          <p:nvPr/>
        </p:nvSpPr>
        <p:spPr>
          <a:xfrm>
            <a:off x="757646" y="1634924"/>
            <a:ext cx="10646228" cy="646331"/>
          </a:xfrm>
          <a:prstGeom prst="rect">
            <a:avLst/>
          </a:prstGeom>
        </p:spPr>
        <p:txBody>
          <a:bodyPr wrap="square">
            <a:spAutoFit/>
          </a:bodyPr>
          <a:lstStyle/>
          <a:p>
            <a:r>
              <a:rPr lang="en-US" dirty="0"/>
              <a:t>JavaScript’s switch statement provides a way to control what code is run depending on the value of an object or JavaScript expression (for example, the result of mathematical operations)</a:t>
            </a:r>
            <a:endParaRPr lang="en-ZA" dirty="0"/>
          </a:p>
        </p:txBody>
      </p:sp>
      <p:sp>
        <p:nvSpPr>
          <p:cNvPr id="12" name="Rectangle 6"/>
          <p:cNvSpPr>
            <a:spLocks noChangeArrowheads="1"/>
          </p:cNvSpPr>
          <p:nvPr/>
        </p:nvSpPr>
        <p:spPr bwMode="auto">
          <a:xfrm>
            <a:off x="757646" y="2398480"/>
            <a:ext cx="6646050" cy="209288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"application/</a:t>
            </a:r>
            <a:r>
              <a:rPr kumimoji="0" lang="en-US" altLang="en-US" sz="1600" b="0" i="0" u="none" strike="noStrike" cap="none" normalizeH="0" baseline="0" dirty="0" err="1" smtClean="0">
                <a:ln>
                  <a:noFill/>
                </a:ln>
                <a:solidFill>
                  <a:srgbClr val="08966B"/>
                </a:solidFill>
                <a:effectLst/>
                <a:latin typeface="Consolas" panose="020B0609020204030204" pitchFamily="49" charset="0"/>
              </a:rPr>
              <a:t>json</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switch</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url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666A71"/>
                </a:solidFill>
                <a:latin typeface="Consolas" panose="020B0609020204030204" pitchFamily="49" charset="0"/>
              </a:rPr>
              <a:t>	</a:t>
            </a:r>
            <a:r>
              <a:rPr lang="en-US" altLang="en-US" sz="1600" dirty="0" smtClean="0">
                <a:solidFill>
                  <a:srgbClr val="666A71"/>
                </a:solidFill>
                <a:latin typeface="Consolas" panose="020B0609020204030204" pitchFamily="49" charset="0"/>
              </a:rPr>
              <a:t>	</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case</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"/books"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books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break</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654422" y="4608586"/>
            <a:ext cx="10658011" cy="646331"/>
          </a:xfrm>
          <a:prstGeom prst="rect">
            <a:avLst/>
          </a:prstGeom>
        </p:spPr>
        <p:txBody>
          <a:bodyPr wrap="square">
            <a:spAutoFit/>
          </a:bodyPr>
          <a:lstStyle/>
          <a:p>
            <a:r>
              <a:rPr lang="en-US" dirty="0"/>
              <a:t>We set our status code to 200 to indicate the request is fine and return the JSON containing the list of our books. Now let’s add another case for our authors:</a:t>
            </a:r>
            <a:endParaRPr lang="en-ZA" dirty="0"/>
          </a:p>
        </p:txBody>
      </p:sp>
    </p:spTree>
    <p:extLst>
      <p:ext uri="{BB962C8B-B14F-4D97-AF65-F5344CB8AC3E}">
        <p14:creationId xmlns:p14="http://schemas.microsoft.com/office/powerpoint/2010/main" val="381383911"/>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048080"/>
            <a:ext cx="2951514" cy="369332"/>
          </a:xfrm>
          <a:prstGeom prst="rect">
            <a:avLst/>
          </a:prstGeom>
          <a:noFill/>
        </p:spPr>
        <p:txBody>
          <a:bodyPr wrap="none" rtlCol="0">
            <a:spAutoFit/>
          </a:bodyPr>
          <a:lstStyle/>
          <a:p>
            <a:r>
              <a:rPr lang="en-US" b="1" dirty="0" smtClean="0"/>
              <a:t>HTTP Request Methods (1/2)</a:t>
            </a:r>
            <a:endParaRPr lang="en-ZA"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6" y="1387900"/>
            <a:ext cx="11129554" cy="4801314"/>
          </a:xfrm>
          <a:prstGeom prst="rect">
            <a:avLst/>
          </a:prstGeom>
        </p:spPr>
        <p:txBody>
          <a:bodyPr wrap="square">
            <a:spAutoFit/>
          </a:bodyPr>
          <a:lstStyle/>
          <a:p>
            <a:r>
              <a:rPr lang="en-US" dirty="0"/>
              <a:t>HTTP defines a set of request methods to indicate the desired action to be performed for a given resource. Although they can also be nouns, these request methods are sometimes referred to as HTTP verbs. Each of them implements a different semantic, but some common features are shared by a group of them: e.g. a request method can be safe, idempotent, or cacheable.</a:t>
            </a:r>
          </a:p>
          <a:p>
            <a:endParaRPr lang="en-US" dirty="0"/>
          </a:p>
          <a:p>
            <a:pPr lvl="1"/>
            <a:r>
              <a:rPr lang="en-US" sz="1600" b="1" dirty="0"/>
              <a:t>GET</a:t>
            </a:r>
          </a:p>
          <a:p>
            <a:pPr lvl="1"/>
            <a:r>
              <a:rPr lang="en-US" sz="1600" dirty="0"/>
              <a:t>The GET method requests a representation of the specified resource. Requests using GET should only retrieve data</a:t>
            </a:r>
            <a:r>
              <a:rPr lang="en-US" sz="1600" dirty="0" smtClean="0"/>
              <a:t>.</a:t>
            </a:r>
          </a:p>
          <a:p>
            <a:pPr lvl="1"/>
            <a:endParaRPr lang="en-US" sz="1600" dirty="0"/>
          </a:p>
          <a:p>
            <a:pPr lvl="1"/>
            <a:r>
              <a:rPr lang="en-US" sz="1600" b="1" dirty="0"/>
              <a:t>HEAD</a:t>
            </a:r>
          </a:p>
          <a:p>
            <a:pPr lvl="1"/>
            <a:r>
              <a:rPr lang="en-US" sz="1600" dirty="0"/>
              <a:t>The HEAD method asks for a response identical to that of a GET request, but without the response body</a:t>
            </a:r>
            <a:r>
              <a:rPr lang="en-US" sz="1600" dirty="0" smtClean="0"/>
              <a:t>.</a:t>
            </a:r>
          </a:p>
          <a:p>
            <a:pPr lvl="1"/>
            <a:endParaRPr lang="en-US" sz="1600" dirty="0"/>
          </a:p>
          <a:p>
            <a:pPr lvl="1"/>
            <a:r>
              <a:rPr lang="en-US" sz="1600" b="1" dirty="0" smtClean="0"/>
              <a:t>POST</a:t>
            </a:r>
            <a:endParaRPr lang="en-US" sz="1600" b="1" dirty="0"/>
          </a:p>
          <a:p>
            <a:pPr lvl="1"/>
            <a:r>
              <a:rPr lang="en-US" sz="1600" dirty="0"/>
              <a:t>The POST method is used to submit an entity to the specified resource, often causing a change in state or side effects on the server</a:t>
            </a:r>
            <a:r>
              <a:rPr lang="en-US" sz="1600" dirty="0" smtClean="0"/>
              <a:t>.</a:t>
            </a:r>
          </a:p>
          <a:p>
            <a:pPr lvl="1"/>
            <a:endParaRPr lang="en-US" sz="1600" dirty="0"/>
          </a:p>
          <a:p>
            <a:pPr lvl="1"/>
            <a:r>
              <a:rPr lang="en-US" sz="1600" b="1" dirty="0"/>
              <a:t>PUT</a:t>
            </a:r>
          </a:p>
          <a:p>
            <a:pPr lvl="1"/>
            <a:r>
              <a:rPr lang="en-US" sz="1600" dirty="0"/>
              <a:t>The PUT method replaces all current representations of the target resource with the request payload.</a:t>
            </a:r>
          </a:p>
          <a:p>
            <a:endParaRPr lang="en-US" dirty="0"/>
          </a:p>
        </p:txBody>
      </p:sp>
    </p:spTree>
    <p:extLst>
      <p:ext uri="{BB962C8B-B14F-4D97-AF65-F5344CB8AC3E}">
        <p14:creationId xmlns:p14="http://schemas.microsoft.com/office/powerpoint/2010/main" val="2565694324"/>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4 — Managing Routes Using an HTTP Request Object</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a:spLocks noChangeArrowheads="1"/>
          </p:cNvSpPr>
          <p:nvPr/>
        </p:nvSpPr>
        <p:spPr bwMode="auto">
          <a:xfrm>
            <a:off x="757646" y="1875179"/>
            <a:ext cx="9810205" cy="332398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"application/</a:t>
            </a:r>
            <a:r>
              <a:rPr kumimoji="0" lang="en-US" altLang="en-US" sz="1600" b="0" i="0" u="none" strike="noStrike" cap="none" normalizeH="0" baseline="0" dirty="0" err="1" smtClean="0">
                <a:ln>
                  <a:noFill/>
                </a:ln>
                <a:solidFill>
                  <a:srgbClr val="08966B"/>
                </a:solidFill>
                <a:effectLst/>
                <a:latin typeface="Consolas" panose="020B0609020204030204" pitchFamily="49" charset="0"/>
              </a:rPr>
              <a:t>json</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switch</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url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case</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"/books"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666A71"/>
                </a:solidFill>
                <a:latin typeface="Consolas" panose="020B0609020204030204" pitchFamily="49" charset="0"/>
              </a:rPr>
              <a:t>	</a:t>
            </a:r>
            <a:r>
              <a:rPr lang="en-US" altLang="en-US" sz="1600" dirty="0" smtClean="0">
                <a:solidFill>
                  <a:srgbClr val="666A71"/>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books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break</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case</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"/authors"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authors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break</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5256039"/>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4 — Managing Routes Using an HTTP Request Object</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6" y="1533194"/>
            <a:ext cx="10554788" cy="1200329"/>
          </a:xfrm>
          <a:prstGeom prst="rect">
            <a:avLst/>
          </a:prstGeom>
        </p:spPr>
        <p:txBody>
          <a:bodyPr wrap="square">
            <a:spAutoFit/>
          </a:bodyPr>
          <a:lstStyle/>
          <a:p>
            <a:r>
              <a:rPr lang="en-US" dirty="0"/>
              <a:t>Like before, the status code will be 200 as the request is fine. This time we return the JSON containing the list of our authors.</a:t>
            </a:r>
          </a:p>
          <a:p>
            <a:endParaRPr lang="en-US" dirty="0"/>
          </a:p>
          <a:p>
            <a:r>
              <a:rPr lang="en-US" dirty="0"/>
              <a:t>We want to return an error if the user tries to go to any other path. Let’s add the default case to do this</a:t>
            </a:r>
            <a:endParaRPr lang="en-ZA" dirty="0"/>
          </a:p>
        </p:txBody>
      </p:sp>
      <p:sp>
        <p:nvSpPr>
          <p:cNvPr id="3" name="Rectangle 1"/>
          <p:cNvSpPr>
            <a:spLocks noChangeArrowheads="1"/>
          </p:cNvSpPr>
          <p:nvPr/>
        </p:nvSpPr>
        <p:spPr bwMode="auto">
          <a:xfrm>
            <a:off x="939758" y="2923976"/>
            <a:ext cx="10190564" cy="332398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res</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"application/</a:t>
            </a:r>
            <a:r>
              <a:rPr kumimoji="0" lang="en-US" altLang="en-US" sz="1400" b="0" i="0" u="none" strike="noStrike" cap="none" normalizeH="0" baseline="0" dirty="0" err="1" smtClean="0">
                <a:ln>
                  <a:noFill/>
                </a:ln>
                <a:solidFill>
                  <a:srgbClr val="08966B"/>
                </a:solidFill>
                <a:effectLst/>
                <a:latin typeface="Consolas" panose="020B0609020204030204" pitchFamily="49" charset="0"/>
              </a:rPr>
              <a:t>json</a:t>
            </a:r>
            <a:r>
              <a:rPr kumimoji="0" lang="en-US" altLang="en-US" sz="1400" b="0" i="0" u="none" strike="noStrike" cap="none" normalizeH="0" baseline="0" dirty="0" smtClean="0">
                <a:ln>
                  <a:noFill/>
                </a:ln>
                <a:solidFill>
                  <a:srgbClr val="08966B"/>
                </a:solidFill>
                <a:effectLst/>
                <a:latin typeface="Consolas" panose="020B0609020204030204" pitchFamily="49" charset="0"/>
              </a:rPr>
              <a:t>"</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069FF"/>
                </a:solidFill>
                <a:effectLst/>
                <a:latin typeface="Consolas" panose="020B0609020204030204" pitchFamily="49" charset="0"/>
              </a:rPr>
              <a:t>switch</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req</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url</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069FF"/>
                </a:solidFill>
                <a:effectLst/>
                <a:latin typeface="Consolas" panose="020B0609020204030204" pitchFamily="49" charset="0"/>
              </a:rPr>
              <a:t>case</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"/books"</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endParaRPr lang="en-US" altLang="en-US" sz="1400" dirty="0">
              <a:solidFill>
                <a:srgbClr val="545454"/>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225196"/>
                </a:solidFill>
                <a:effectLst/>
                <a:latin typeface="Consolas" panose="020B0609020204030204" pitchFamily="49" charset="0"/>
              </a:rPr>
              <a:t>200</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books</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0069FF"/>
                </a:solidFill>
                <a:effectLst/>
                <a:latin typeface="Consolas" panose="020B0609020204030204" pitchFamily="49" charset="0"/>
              </a:rPr>
              <a:t>break</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0069FF"/>
                </a:solidFill>
                <a:effectLst/>
                <a:latin typeface="Consolas" panose="020B0609020204030204" pitchFamily="49" charset="0"/>
              </a:rPr>
              <a:t>case</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"/authors"</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225196"/>
                </a:solidFill>
                <a:effectLst/>
                <a:latin typeface="Consolas" panose="020B0609020204030204" pitchFamily="49" charset="0"/>
              </a:rPr>
              <a:t>200</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authors</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666A71"/>
                </a:solidFill>
                <a:latin typeface="Consolas" panose="020B0609020204030204" pitchFamily="49" charset="0"/>
              </a:rPr>
              <a:t>	</a:t>
            </a:r>
            <a:r>
              <a:rPr lang="en-US" altLang="en-US" sz="1400" dirty="0" smtClean="0">
                <a:solidFill>
                  <a:srgbClr val="666A71"/>
                </a:solidFill>
                <a:latin typeface="Consolas" panose="020B0609020204030204" pitchFamily="49" charset="0"/>
              </a:rPr>
              <a:t>	</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069FF"/>
                </a:solidFill>
                <a:effectLst/>
                <a:latin typeface="Consolas" panose="020B0609020204030204" pitchFamily="49" charset="0"/>
              </a:rPr>
              <a:t>break</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0069FF"/>
                </a:solidFill>
                <a:effectLst/>
                <a:latin typeface="Consolas" panose="020B0609020204030204" pitchFamily="49" charset="0"/>
              </a:rPr>
              <a:t>default</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225196"/>
                </a:solidFill>
                <a:effectLst/>
                <a:latin typeface="Consolas" panose="020B0609020204030204" pitchFamily="49" charset="0"/>
              </a:rPr>
              <a:t>404</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JSON</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stringify</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error</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08966B"/>
                </a:solidFill>
                <a:effectLst/>
                <a:latin typeface="Consolas" panose="020B0609020204030204" pitchFamily="49" charset="0"/>
              </a:rPr>
              <a:t>"Resource</a:t>
            </a:r>
            <a:r>
              <a:rPr kumimoji="0" lang="en-US" altLang="en-US" sz="1400" b="0" i="0" u="none" strike="noStrike" cap="none" normalizeH="0" baseline="0" dirty="0" smtClean="0">
                <a:ln>
                  <a:noFill/>
                </a:ln>
                <a:solidFill>
                  <a:srgbClr val="08966B"/>
                </a:solidFill>
                <a:effectLst/>
                <a:latin typeface="Consolas" panose="020B0609020204030204" pitchFamily="49" charset="0"/>
              </a:rPr>
              <a:t> not found"</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7840169"/>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4 — Managing Routes Using an HTTP Request Object</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Tree>
    <p:extLst>
      <p:ext uri="{BB962C8B-B14F-4D97-AF65-F5344CB8AC3E}">
        <p14:creationId xmlns:p14="http://schemas.microsoft.com/office/powerpoint/2010/main" val="1723482648"/>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2951514" cy="369332"/>
          </a:xfrm>
          <a:prstGeom prst="rect">
            <a:avLst/>
          </a:prstGeom>
          <a:noFill/>
        </p:spPr>
        <p:txBody>
          <a:bodyPr wrap="none" rtlCol="0">
            <a:spAutoFit/>
          </a:bodyPr>
          <a:lstStyle/>
          <a:p>
            <a:r>
              <a:rPr lang="en-US" b="1" dirty="0" smtClean="0"/>
              <a:t>HTTP Request Methods (2/2)</a:t>
            </a:r>
            <a:endParaRPr lang="en-ZA"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953589" y="1730406"/>
            <a:ext cx="11129554" cy="3662541"/>
          </a:xfrm>
          <a:prstGeom prst="rect">
            <a:avLst/>
          </a:prstGeom>
        </p:spPr>
        <p:txBody>
          <a:bodyPr wrap="square">
            <a:spAutoFit/>
          </a:bodyPr>
          <a:lstStyle/>
          <a:p>
            <a:r>
              <a:rPr lang="en-US" sz="1600" b="1" dirty="0" smtClean="0"/>
              <a:t>DELETE</a:t>
            </a:r>
            <a:endParaRPr lang="en-US" sz="1600" b="1" dirty="0"/>
          </a:p>
          <a:p>
            <a:r>
              <a:rPr lang="en-US" sz="1600" dirty="0"/>
              <a:t>The DELETE method deletes the specified resource</a:t>
            </a:r>
            <a:r>
              <a:rPr lang="en-US" sz="1600" dirty="0" smtClean="0"/>
              <a:t>.</a:t>
            </a:r>
          </a:p>
          <a:p>
            <a:endParaRPr lang="en-US" sz="1600" dirty="0"/>
          </a:p>
          <a:p>
            <a:r>
              <a:rPr lang="en-US" sz="1600" b="1" dirty="0"/>
              <a:t>CONNECT</a:t>
            </a:r>
          </a:p>
          <a:p>
            <a:r>
              <a:rPr lang="en-US" sz="1600" dirty="0"/>
              <a:t>The CONNECT method establishes a tunnel to the server identified by the target resource.</a:t>
            </a:r>
          </a:p>
          <a:p>
            <a:endParaRPr lang="en-US" sz="1600" dirty="0"/>
          </a:p>
          <a:p>
            <a:r>
              <a:rPr lang="en-US" sz="1600" b="1" dirty="0"/>
              <a:t>OPTIONS</a:t>
            </a:r>
          </a:p>
          <a:p>
            <a:r>
              <a:rPr lang="en-US" sz="1600" dirty="0"/>
              <a:t>The OPTIONS method is used to describe the communication options for the target resource</a:t>
            </a:r>
            <a:r>
              <a:rPr lang="en-US" sz="1600" dirty="0" smtClean="0"/>
              <a:t>.</a:t>
            </a:r>
          </a:p>
          <a:p>
            <a:endParaRPr lang="en-US" sz="1600" dirty="0"/>
          </a:p>
          <a:p>
            <a:r>
              <a:rPr lang="en-US" sz="1600" b="1" dirty="0"/>
              <a:t>TRACE</a:t>
            </a:r>
          </a:p>
          <a:p>
            <a:r>
              <a:rPr lang="en-US" sz="1600" dirty="0"/>
              <a:t>The TRACE method performs a message loop-back test along the path to the target resource.</a:t>
            </a:r>
          </a:p>
          <a:p>
            <a:endParaRPr lang="en-US" sz="1600" dirty="0"/>
          </a:p>
          <a:p>
            <a:r>
              <a:rPr lang="en-US" sz="1600" b="1" dirty="0"/>
              <a:t>PATCH</a:t>
            </a:r>
          </a:p>
          <a:p>
            <a:r>
              <a:rPr lang="en-US" sz="1600" dirty="0"/>
              <a:t>The PATCH method is used to apply partial modifications to a resource.</a:t>
            </a:r>
            <a:endParaRPr lang="en-ZA" sz="1600" dirty="0"/>
          </a:p>
        </p:txBody>
      </p:sp>
    </p:spTree>
    <p:extLst>
      <p:ext uri="{BB962C8B-B14F-4D97-AF65-F5344CB8AC3E}">
        <p14:creationId xmlns:p14="http://schemas.microsoft.com/office/powerpoint/2010/main" val="3375352624"/>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1647631" cy="369332"/>
          </a:xfrm>
          <a:prstGeom prst="rect">
            <a:avLst/>
          </a:prstGeom>
          <a:noFill/>
        </p:spPr>
        <p:txBody>
          <a:bodyPr wrap="none" rtlCol="0">
            <a:spAutoFit/>
          </a:bodyPr>
          <a:lstStyle/>
          <a:p>
            <a:r>
              <a:rPr lang="en-US" b="1" dirty="0" smtClean="0"/>
              <a:t>HTTP Response</a:t>
            </a:r>
            <a:endParaRPr lang="en-ZA"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592182" y="1730406"/>
            <a:ext cx="10811691" cy="3416320"/>
          </a:xfrm>
          <a:prstGeom prst="rect">
            <a:avLst/>
          </a:prstGeom>
        </p:spPr>
        <p:txBody>
          <a:bodyPr wrap="square">
            <a:spAutoFit/>
          </a:bodyPr>
          <a:lstStyle/>
          <a:p>
            <a:r>
              <a:rPr lang="en-US" dirty="0"/>
              <a:t>HTTP response status codes indicate whether a specific HTTP request has been successfully completed. Responses are grouped in five classes:</a:t>
            </a:r>
          </a:p>
          <a:p>
            <a:endParaRPr lang="en-US" dirty="0"/>
          </a:p>
          <a:p>
            <a:pPr marL="342900" indent="-342900">
              <a:buAutoNum type="arabicPeriod"/>
            </a:pPr>
            <a:r>
              <a:rPr lang="en-US" dirty="0" smtClean="0"/>
              <a:t>Informational </a:t>
            </a:r>
            <a:r>
              <a:rPr lang="en-US" dirty="0"/>
              <a:t>responses (100–199</a:t>
            </a:r>
            <a:r>
              <a:rPr lang="en-US" dirty="0" smtClean="0"/>
              <a:t>),</a:t>
            </a:r>
          </a:p>
          <a:p>
            <a:pPr marL="342900" indent="-342900">
              <a:buAutoNum type="arabicPeriod"/>
            </a:pPr>
            <a:endParaRPr lang="en-US" dirty="0"/>
          </a:p>
          <a:p>
            <a:r>
              <a:rPr lang="en-US" dirty="0" smtClean="0"/>
              <a:t>2. Successful </a:t>
            </a:r>
            <a:r>
              <a:rPr lang="en-US" dirty="0"/>
              <a:t>responses (200–299</a:t>
            </a:r>
            <a:r>
              <a:rPr lang="en-US" dirty="0" smtClean="0"/>
              <a:t>),</a:t>
            </a:r>
          </a:p>
          <a:p>
            <a:endParaRPr lang="en-US" dirty="0"/>
          </a:p>
          <a:p>
            <a:r>
              <a:rPr lang="en-US" dirty="0" smtClean="0"/>
              <a:t>3. Redirects </a:t>
            </a:r>
            <a:r>
              <a:rPr lang="en-US" dirty="0"/>
              <a:t>(300–399</a:t>
            </a:r>
            <a:r>
              <a:rPr lang="en-US" dirty="0" smtClean="0"/>
              <a:t>),</a:t>
            </a:r>
          </a:p>
          <a:p>
            <a:endParaRPr lang="en-US" dirty="0"/>
          </a:p>
          <a:p>
            <a:r>
              <a:rPr lang="en-US" dirty="0" smtClean="0"/>
              <a:t>4. Client </a:t>
            </a:r>
            <a:r>
              <a:rPr lang="en-US" dirty="0"/>
              <a:t>errors (400–499</a:t>
            </a:r>
            <a:r>
              <a:rPr lang="en-US" dirty="0" smtClean="0"/>
              <a:t>), and</a:t>
            </a:r>
          </a:p>
          <a:p>
            <a:endParaRPr lang="en-US" dirty="0"/>
          </a:p>
          <a:p>
            <a:r>
              <a:rPr lang="en-US" dirty="0" smtClean="0"/>
              <a:t>5. Server </a:t>
            </a:r>
            <a:r>
              <a:rPr lang="en-US" dirty="0"/>
              <a:t>errors (500–599).</a:t>
            </a:r>
            <a:endParaRPr lang="en-ZA" dirty="0"/>
          </a:p>
        </p:txBody>
      </p:sp>
    </p:spTree>
    <p:extLst>
      <p:ext uri="{BB962C8B-B14F-4D97-AF65-F5344CB8AC3E}">
        <p14:creationId xmlns:p14="http://schemas.microsoft.com/office/powerpoint/2010/main" val="47923937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7646" y="1632855"/>
            <a:ext cx="9875520" cy="1754326"/>
          </a:xfrm>
          <a:prstGeom prst="rect">
            <a:avLst/>
          </a:prstGeom>
          <a:noFill/>
        </p:spPr>
        <p:txBody>
          <a:bodyPr wrap="square" rtlCol="0">
            <a:spAutoFit/>
          </a:bodyPr>
          <a:lstStyle/>
          <a:p>
            <a:pPr algn="just"/>
            <a:r>
              <a:rPr lang="en-US" dirty="0"/>
              <a:t>Let’s start by creating a server that returns plain text to the user. This will cover the key concepts required to set up a server, which will provide the foundation necessary to return more complex data formats like JSON.</a:t>
            </a:r>
          </a:p>
          <a:p>
            <a:pPr algn="just"/>
            <a:endParaRPr lang="en-US" dirty="0"/>
          </a:p>
          <a:p>
            <a:pPr algn="just"/>
            <a:r>
              <a:rPr lang="en-US" dirty="0" smtClean="0"/>
              <a:t>First create </a:t>
            </a:r>
            <a:r>
              <a:rPr lang="en-US" dirty="0"/>
              <a:t>a folder called </a:t>
            </a:r>
            <a:r>
              <a:rPr lang="en-US" dirty="0" smtClean="0"/>
              <a:t>http-servers and add a file called server.js</a:t>
            </a:r>
            <a:r>
              <a:rPr lang="en-US" dirty="0"/>
              <a:t>. We start by loading the http module that’s standard with all Node.js installations. Add the following line </a:t>
            </a:r>
            <a:r>
              <a:rPr lang="en-US" dirty="0" smtClean="0"/>
              <a:t>to your file:</a:t>
            </a:r>
            <a:endParaRPr lang="en-US" dirty="0"/>
          </a:p>
        </p:txBody>
      </p: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11" name="Rectangle 3"/>
          <p:cNvSpPr>
            <a:spLocks noChangeArrowheads="1"/>
          </p:cNvSpPr>
          <p:nvPr/>
        </p:nvSpPr>
        <p:spPr bwMode="auto">
          <a:xfrm>
            <a:off x="3203686" y="3386816"/>
            <a:ext cx="40308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69FF"/>
                </a:solidFill>
                <a:effectLst/>
                <a:latin typeface="Consolas" panose="020B0609020204030204" pitchFamily="49" charset="0"/>
              </a:rPr>
              <a:t>const</a:t>
            </a:r>
            <a:r>
              <a:rPr kumimoji="0" lang="en-US" altLang="en-US" sz="1600" b="0" i="0" u="none" strike="noStrike" cap="none" normalizeH="0" baseline="0" smtClean="0">
                <a:ln>
                  <a:noFill/>
                </a:ln>
                <a:solidFill>
                  <a:srgbClr val="545454"/>
                </a:solidFill>
                <a:effectLst/>
                <a:latin typeface="Consolas" panose="020B0609020204030204" pitchFamily="49" charset="0"/>
              </a:rPr>
              <a:t> http </a:t>
            </a:r>
            <a:r>
              <a:rPr kumimoji="0" lang="en-US" altLang="en-US" sz="1600" b="0" i="0" u="none" strike="noStrike" cap="none" normalizeH="0" baseline="0" smtClean="0">
                <a:ln>
                  <a:noFill/>
                </a:ln>
                <a:solidFill>
                  <a:srgbClr val="666A71"/>
                </a:solidFill>
                <a:effectLst/>
                <a:latin typeface="Consolas" panose="020B0609020204030204" pitchFamily="49" charset="0"/>
              </a:rPr>
              <a:t>=</a:t>
            </a:r>
            <a:r>
              <a:rPr kumimoji="0" lang="en-US" altLang="en-US" sz="1600" b="0" i="0" u="none" strike="noStrike" cap="none" normalizeH="0" baseline="0" smtClean="0">
                <a:ln>
                  <a:noFill/>
                </a:ln>
                <a:solidFill>
                  <a:srgbClr val="545454"/>
                </a:solidFill>
                <a:effectLst/>
                <a:latin typeface="Consolas" panose="020B0609020204030204" pitchFamily="49" charset="0"/>
              </a:rPr>
              <a:t> </a:t>
            </a:r>
            <a:r>
              <a:rPr kumimoji="0" lang="en-US" altLang="en-US" sz="1600" b="0" i="0" u="none" strike="noStrike" cap="none" normalizeH="0" baseline="0" smtClean="0">
                <a:ln>
                  <a:noFill/>
                </a:ln>
                <a:solidFill>
                  <a:srgbClr val="E0276A"/>
                </a:solidFill>
                <a:effectLst/>
                <a:latin typeface="Consolas" panose="020B0609020204030204" pitchFamily="49" charset="0"/>
              </a:rPr>
              <a:t>require</a:t>
            </a:r>
            <a:r>
              <a:rPr kumimoji="0" lang="en-US" altLang="en-US" sz="1600" b="0" i="0" u="none" strike="noStrike" cap="none" normalizeH="0" baseline="0" smtClean="0">
                <a:ln>
                  <a:noFill/>
                </a:ln>
                <a:solidFill>
                  <a:srgbClr val="666A71"/>
                </a:solidFill>
                <a:effectLst/>
                <a:latin typeface="Consolas" panose="020B0609020204030204" pitchFamily="49" charset="0"/>
              </a:rPr>
              <a:t>(</a:t>
            </a:r>
            <a:r>
              <a:rPr kumimoji="0" lang="en-US" altLang="en-US" sz="1600" b="0" i="0" u="none" strike="noStrike" cap="none" normalizeH="0" baseline="0" smtClean="0">
                <a:ln>
                  <a:noFill/>
                </a:ln>
                <a:solidFill>
                  <a:srgbClr val="08966B"/>
                </a:solidFill>
                <a:effectLst/>
                <a:latin typeface="Consolas" panose="020B0609020204030204" pitchFamily="49" charset="0"/>
              </a:rPr>
              <a:t>"http"</a:t>
            </a:r>
            <a:r>
              <a:rPr kumimoji="0" lang="en-US" altLang="en-US" sz="1600" b="0" i="0" u="none" strike="noStrike" cap="none" normalizeH="0" baseline="0" smtClean="0">
                <a:ln>
                  <a:noFill/>
                </a:ln>
                <a:solidFill>
                  <a:srgbClr val="666A71"/>
                </a:solidFill>
                <a:effectLst/>
                <a:latin typeface="Consolas" panose="020B0609020204030204" pitchFamily="49" charset="0"/>
              </a:rPr>
              <a:t>);</a:t>
            </a:r>
            <a:r>
              <a:rPr kumimoji="0" lang="en-US" altLang="en-US" sz="2400" b="0" i="0" u="none" strike="noStrike" cap="none" normalizeH="0" baseline="0" smtClean="0">
                <a:ln>
                  <a:noFill/>
                </a:ln>
                <a:solidFill>
                  <a:schemeClr val="tx1"/>
                </a:solidFill>
                <a:effectLst/>
              </a:rPr>
              <a:t> </a:t>
            </a:r>
            <a:endParaRPr kumimoji="0" lang="en-US" altLang="en-US" sz="4000" b="0"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a:xfrm>
            <a:off x="757645" y="4053386"/>
            <a:ext cx="10000001" cy="646331"/>
          </a:xfrm>
          <a:prstGeom prst="rect">
            <a:avLst/>
          </a:prstGeom>
        </p:spPr>
        <p:txBody>
          <a:bodyPr wrap="square">
            <a:spAutoFit/>
          </a:bodyPr>
          <a:lstStyle/>
          <a:p>
            <a:r>
              <a:rPr lang="en-US" dirty="0"/>
              <a:t>The http module contains the function to create the server, which we will see later </a:t>
            </a:r>
            <a:r>
              <a:rPr lang="en-US" dirty="0" smtClean="0"/>
              <a:t>on. </a:t>
            </a:r>
            <a:r>
              <a:rPr lang="en-US" dirty="0"/>
              <a:t>Our next step will be to define two constants, the host and port that our server will be bound to:</a:t>
            </a:r>
            <a:endParaRPr lang="en-ZA" dirty="0"/>
          </a:p>
        </p:txBody>
      </p:sp>
      <p:sp>
        <p:nvSpPr>
          <p:cNvPr id="14" name="Rectangle 5"/>
          <p:cNvSpPr>
            <a:spLocks noChangeArrowheads="1"/>
          </p:cNvSpPr>
          <p:nvPr/>
        </p:nvSpPr>
        <p:spPr bwMode="auto">
          <a:xfrm>
            <a:off x="2665412" y="4766459"/>
            <a:ext cx="5657926"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host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'localhost'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port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8000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7083164"/>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6" y="1533194"/>
            <a:ext cx="10554788" cy="923330"/>
          </a:xfrm>
          <a:prstGeom prst="rect">
            <a:avLst/>
          </a:prstGeom>
        </p:spPr>
        <p:txBody>
          <a:bodyPr wrap="square">
            <a:spAutoFit/>
          </a:bodyPr>
          <a:lstStyle/>
          <a:p>
            <a:pPr algn="just"/>
            <a:r>
              <a:rPr lang="en-US" dirty="0"/>
              <a:t>As mentioned before, web servers accept requests from browsers and other clients. We may interact with a web server by entering a domain name, which is translated to an IP address by a DNS server. An IP address is a unique sequence of numbers that identify a machine on a network, like the </a:t>
            </a:r>
            <a:r>
              <a:rPr lang="en-US" dirty="0" smtClean="0"/>
              <a:t>internet.</a:t>
            </a:r>
            <a:endParaRPr lang="en-ZA" dirty="0"/>
          </a:p>
        </p:txBody>
      </p:sp>
      <p:sp>
        <p:nvSpPr>
          <p:cNvPr id="3" name="TextBox 2"/>
          <p:cNvSpPr txBox="1"/>
          <p:nvPr/>
        </p:nvSpPr>
        <p:spPr>
          <a:xfrm>
            <a:off x="757646" y="2649071"/>
            <a:ext cx="10776857" cy="2862322"/>
          </a:xfrm>
          <a:prstGeom prst="rect">
            <a:avLst/>
          </a:prstGeom>
          <a:noFill/>
        </p:spPr>
        <p:txBody>
          <a:bodyPr wrap="square" rtlCol="0">
            <a:spAutoFit/>
          </a:bodyPr>
          <a:lstStyle/>
          <a:p>
            <a:pPr algn="just"/>
            <a:r>
              <a:rPr lang="en-US" dirty="0"/>
              <a:t>The value localhost is a special private address that computers use to refer to themselves. It’s typically the equivalent of the internal IP address 127.0.0.1 and it’s only available to the local computer, not to any local networks we’ve joined or to the internet.</a:t>
            </a:r>
          </a:p>
          <a:p>
            <a:pPr algn="just"/>
            <a:endParaRPr lang="en-US" dirty="0"/>
          </a:p>
          <a:p>
            <a:pPr algn="just"/>
            <a:r>
              <a:rPr lang="en-US" dirty="0"/>
              <a:t>The port is a number that servers use as an endpoint or “door” to our IP address. In our example, we will use port 8000 for our web server. Ports 8080 and 8000 are typically used as default ports in development, and in most cases developers will use them rather than other ports for HTTP servers.</a:t>
            </a:r>
          </a:p>
          <a:p>
            <a:pPr algn="just"/>
            <a:endParaRPr lang="en-US" dirty="0"/>
          </a:p>
          <a:p>
            <a:pPr algn="just"/>
            <a:r>
              <a:rPr lang="en-US" dirty="0"/>
              <a:t>When we bind our server to this host and port, we will be able to reach our server by visiting http://localhost:8000 in a local browser.</a:t>
            </a:r>
            <a:endParaRPr lang="en-ZA" dirty="0"/>
          </a:p>
        </p:txBody>
      </p:sp>
    </p:spTree>
    <p:extLst>
      <p:ext uri="{BB962C8B-B14F-4D97-AF65-F5344CB8AC3E}">
        <p14:creationId xmlns:p14="http://schemas.microsoft.com/office/powerpoint/2010/main" val="2267979089"/>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5" name="Rectangle 4"/>
          <p:cNvSpPr/>
          <p:nvPr/>
        </p:nvSpPr>
        <p:spPr>
          <a:xfrm>
            <a:off x="757646" y="1552365"/>
            <a:ext cx="10711543" cy="2308324"/>
          </a:xfrm>
          <a:prstGeom prst="rect">
            <a:avLst/>
          </a:prstGeom>
        </p:spPr>
        <p:txBody>
          <a:bodyPr wrap="square">
            <a:spAutoFit/>
          </a:bodyPr>
          <a:lstStyle/>
          <a:p>
            <a:r>
              <a:rPr lang="en-US" dirty="0"/>
              <a:t>Let’s add a special function, which in Node.js we call a request listener. This function is meant to handle an incoming HTTP request and return an HTTP response. This function must have two arguments, a request object and a response object. The request object captures all the data of the HTTP request that’s coming in. The response object is used to return HTTP responses for the server.</a:t>
            </a:r>
          </a:p>
          <a:p>
            <a:endParaRPr lang="en-US" dirty="0"/>
          </a:p>
          <a:p>
            <a:r>
              <a:rPr lang="en-US" dirty="0"/>
              <a:t>We want our first server to return this message whenever someone accesses it: "My first server!".</a:t>
            </a:r>
          </a:p>
          <a:p>
            <a:endParaRPr lang="en-US" dirty="0"/>
          </a:p>
          <a:p>
            <a:r>
              <a:rPr lang="en-US" dirty="0"/>
              <a:t>Let’s add that function next:</a:t>
            </a:r>
            <a:endParaRPr lang="en-ZA" dirty="0"/>
          </a:p>
        </p:txBody>
      </p:sp>
      <p:sp>
        <p:nvSpPr>
          <p:cNvPr id="6" name="Rectangle 1"/>
          <p:cNvSpPr>
            <a:spLocks noChangeArrowheads="1"/>
          </p:cNvSpPr>
          <p:nvPr/>
        </p:nvSpPr>
        <p:spPr bwMode="auto">
          <a:xfrm>
            <a:off x="1907177" y="3965383"/>
            <a:ext cx="6348548" cy="126188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err="1" smtClean="0">
                <a:ln>
                  <a:noFill/>
                </a:ln>
                <a:solidFill>
                  <a:srgbClr val="0069FF"/>
                </a:solidFill>
                <a:effectLst/>
                <a:latin typeface="Consolas" panose="020B0609020204030204" pitchFamily="49" charset="0"/>
              </a:rPr>
              <a:t>const</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smtClean="0">
                <a:ln>
                  <a:noFill/>
                </a:ln>
                <a:solidFill>
                  <a:srgbClr val="0069FF"/>
                </a:solidFill>
                <a:effectLst/>
                <a:latin typeface="Consolas" panose="020B0609020204030204" pitchFamily="49" charset="0"/>
              </a:rPr>
              <a:t>function</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err="1" smtClean="0">
                <a:ln>
                  <a:noFill/>
                </a:ln>
                <a:solidFill>
                  <a:srgbClr val="545454"/>
                </a:solidFill>
                <a:effectLst/>
                <a:latin typeface="Consolas" panose="020B0609020204030204" pitchFamily="49" charset="0"/>
              </a:rPr>
              <a:t>req</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res</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err="1" smtClean="0">
                <a:ln>
                  <a:noFill/>
                </a:ln>
                <a:solidFill>
                  <a:srgbClr val="545454"/>
                </a:solidFill>
                <a:effectLst/>
                <a:latin typeface="Consolas" panose="020B0609020204030204" pitchFamily="49" charset="0"/>
              </a:rPr>
              <a:t>res</a:t>
            </a:r>
            <a:r>
              <a:rPr kumimoji="0" lang="en-US" altLang="en-US" b="0" i="0" u="none" strike="noStrike" cap="none" normalizeH="0" baseline="0" dirty="0" err="1" smtClean="0">
                <a:ln>
                  <a:noFill/>
                </a:ln>
                <a:solidFill>
                  <a:srgbClr val="666A71"/>
                </a:solidFill>
                <a:effectLst/>
                <a:latin typeface="Consolas" panose="020B0609020204030204" pitchFamily="49" charset="0"/>
              </a:rPr>
              <a:t>.</a:t>
            </a:r>
            <a:r>
              <a:rPr kumimoji="0" lang="en-US" altLang="en-US"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225196"/>
                </a:solidFill>
                <a:effectLst/>
                <a:latin typeface="Consolas" panose="020B0609020204030204" pitchFamily="49" charset="0"/>
              </a:rPr>
              <a:t>200</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545454"/>
                </a:solidFill>
                <a:latin typeface="Consolas" panose="020B0609020204030204" pitchFamily="49" charset="0"/>
              </a:rPr>
              <a:t>	</a:t>
            </a:r>
            <a:r>
              <a:rPr kumimoji="0" lang="en-US" altLang="en-US" b="0" i="0" u="none" strike="noStrike" cap="none" normalizeH="0" baseline="0" dirty="0" err="1" smtClean="0">
                <a:ln>
                  <a:noFill/>
                </a:ln>
                <a:solidFill>
                  <a:srgbClr val="545454"/>
                </a:solidFill>
                <a:effectLst/>
                <a:latin typeface="Consolas" panose="020B0609020204030204" pitchFamily="49" charset="0"/>
              </a:rPr>
              <a:t>res</a:t>
            </a:r>
            <a:r>
              <a:rPr kumimoji="0" lang="en-US" altLang="en-US" b="0" i="0" u="none" strike="noStrike" cap="none" normalizeH="0" baseline="0" dirty="0" err="1" smtClean="0">
                <a:ln>
                  <a:noFill/>
                </a:ln>
                <a:solidFill>
                  <a:srgbClr val="666A71"/>
                </a:solidFill>
                <a:effectLst/>
                <a:latin typeface="Consolas" panose="020B0609020204030204" pitchFamily="49" charset="0"/>
              </a:rPr>
              <a:t>.</a:t>
            </a:r>
            <a:r>
              <a:rPr kumimoji="0" lang="en-US" altLang="en-US" b="0" i="0" u="none" strike="noStrike" cap="none" normalizeH="0" baseline="0" dirty="0" err="1" smtClean="0">
                <a:ln>
                  <a:noFill/>
                </a:ln>
                <a:solidFill>
                  <a:srgbClr val="E0276A"/>
                </a:solidFill>
                <a:effectLst/>
                <a:latin typeface="Consolas" panose="020B0609020204030204" pitchFamily="49" charset="0"/>
              </a:rPr>
              <a:t>end</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08966B"/>
                </a:solidFill>
                <a:effectLst/>
                <a:latin typeface="Consolas" panose="020B0609020204030204" pitchFamily="49" charset="0"/>
              </a:rPr>
              <a:t>"My first server!"</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0892313"/>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18457" y="1652026"/>
            <a:ext cx="10593977" cy="3139321"/>
          </a:xfrm>
          <a:prstGeom prst="rect">
            <a:avLst/>
          </a:prstGeom>
        </p:spPr>
        <p:txBody>
          <a:bodyPr wrap="square">
            <a:spAutoFit/>
          </a:bodyPr>
          <a:lstStyle/>
          <a:p>
            <a:r>
              <a:rPr lang="en-US" dirty="0"/>
              <a:t>The function would usually be named based on what it does. For example, if we created a request listener function to return a list of books, we would likely name it </a:t>
            </a:r>
            <a:r>
              <a:rPr lang="en-US" dirty="0" err="1"/>
              <a:t>listBooks</a:t>
            </a:r>
            <a:r>
              <a:rPr lang="en-US" dirty="0"/>
              <a:t>(). Since this one is a sample case, we will use the generic name </a:t>
            </a:r>
            <a:r>
              <a:rPr lang="en-US" dirty="0" err="1"/>
              <a:t>requestListener</a:t>
            </a:r>
            <a:r>
              <a:rPr lang="en-US" dirty="0"/>
              <a:t>.</a:t>
            </a:r>
          </a:p>
          <a:p>
            <a:endParaRPr lang="en-US" dirty="0"/>
          </a:p>
          <a:p>
            <a:r>
              <a:rPr lang="en-US" dirty="0"/>
              <a:t>All request listener functions in Node.js accept two arguments: </a:t>
            </a:r>
            <a:r>
              <a:rPr lang="en-US" dirty="0" err="1"/>
              <a:t>req</a:t>
            </a:r>
            <a:r>
              <a:rPr lang="en-US" dirty="0"/>
              <a:t> and res (we can name them differently if we want). The HTTP request the user sends is captured in a Request object, which corresponds to the first argument, req. The HTTP response that we return to the user is formed by interacting with the Response object in second argument, res.</a:t>
            </a:r>
          </a:p>
          <a:p>
            <a:endParaRPr lang="en-US" dirty="0"/>
          </a:p>
          <a:p>
            <a:r>
              <a:rPr lang="en-US" dirty="0"/>
              <a:t>The first line </a:t>
            </a:r>
            <a:r>
              <a:rPr lang="en-US" dirty="0" err="1"/>
              <a:t>res.writeHead</a:t>
            </a:r>
            <a:r>
              <a:rPr lang="en-US" dirty="0"/>
              <a:t>(200); sets the HTTP status code of the response. HTTP status codes indicate how well an HTTP request was handled by the server. In this case, the status code 200 corresponds to "OK".</a:t>
            </a:r>
            <a:endParaRPr lang="en-ZA" dirty="0"/>
          </a:p>
        </p:txBody>
      </p:sp>
    </p:spTree>
    <p:extLst>
      <p:ext uri="{BB962C8B-B14F-4D97-AF65-F5344CB8AC3E}">
        <p14:creationId xmlns:p14="http://schemas.microsoft.com/office/powerpoint/2010/main" val="1042543283"/>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69BF0453354A4083D186186C366203" ma:contentTypeVersion="9" ma:contentTypeDescription="Create a new document." ma:contentTypeScope="" ma:versionID="93622945bd68cf1e0f28874b2da1d275">
  <xsd:schema xmlns:xsd="http://www.w3.org/2001/XMLSchema" xmlns:xs="http://www.w3.org/2001/XMLSchema" xmlns:p="http://schemas.microsoft.com/office/2006/metadata/properties" xmlns:ns2="72f8886d-3a76-465d-a720-8f5ce0c80012" targetNamespace="http://schemas.microsoft.com/office/2006/metadata/properties" ma:root="true" ma:fieldsID="66c15cdf54d9c4e0a92d727efb770d6e" ns2:_="">
    <xsd:import namespace="72f8886d-3a76-465d-a720-8f5ce0c8001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f8886d-3a76-465d-a720-8f5ce0c800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109F64-D1FE-4696-BFBC-2A57510D9282}"/>
</file>

<file path=customXml/itemProps2.xml><?xml version="1.0" encoding="utf-8"?>
<ds:datastoreItem xmlns:ds="http://schemas.openxmlformats.org/officeDocument/2006/customXml" ds:itemID="{B6242742-1696-480F-B251-36560CFCA438}">
  <ds:schemaRefs>
    <ds:schemaRef ds:uri="http://schemas.openxmlformats.org/package/2006/metadata/core-properties"/>
    <ds:schemaRef ds:uri="http://schemas.microsoft.com/office/infopath/2007/PartnerControls"/>
    <ds:schemaRef ds:uri="http://schemas.microsoft.com/office/2006/documentManagement/types"/>
    <ds:schemaRef ds:uri="http://purl.org/dc/dcmitype/"/>
    <ds:schemaRef ds:uri="http://purl.org/dc/elements/1.1/"/>
    <ds:schemaRef ds:uri="http://www.w3.org/XML/1998/namespace"/>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56E11035-F9B6-4295-AEF5-984FE13019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15797</TotalTime>
  <Words>3231</Words>
  <Application>Microsoft Office PowerPoint</Application>
  <PresentationFormat>Widescreen</PresentationFormat>
  <Paragraphs>328</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WIFI</dc:title>
  <dc:creator>T. Mkwaira</dc:creator>
  <cp:lastModifiedBy>User</cp:lastModifiedBy>
  <cp:revision>526</cp:revision>
  <dcterms:created xsi:type="dcterms:W3CDTF">2018-02-27T07:16:29Z</dcterms:created>
  <dcterms:modified xsi:type="dcterms:W3CDTF">2020-08-06T14:46:37Z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0x010100CE69BF0453354A4083D186186C366203</vt:lpwstr>
  </property>
</Properties>
</file>